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हर बात के आगे उसकी किताब या आदेश और पेज लिखा है। कोई बात साफ़ न हो, तो अपने रिटर्निंग अधिकारी से पूछ लीजिए।</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चित्र में तालिका आदेश के पेज 7 से पेज 8 पर जाती है; बीच की टूटी लाइन पर पेज बदलता है। [आदेश 9836, दि. 03.10.2026, पृ. 7–8]</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चित्र में आख़िरी पंक्ति (चुनाव चिह्न) पत्र के अगले पेज पर है; बीच की टूटी लाइन पर पेज बदलता है। [आदेश 9867, दि. 03.10.2026, पृ. 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भरे हुए नमूने में मोबाइल नंबर हमने हटा दिया है।</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आवेदन लेने वाले की जगह आदेश में "रिटर्निंग अधिकारी पंचायत (उपखण्ड अधिकारी)/रिटर्निंग अधिकारी जिला परिषद् (जिला कलक्टर)" लिखा है। [परिपत्र 2178, दि. 20.06.2019 (पत्र 594 के साथ), संकलन पृ. 402]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प्रस्तावक वाला सवाल इसलिए: आयोग की दोनों मार्गदर्शिकाओं और संकलन में यह नियम हमें नहीं मिला।</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भरे हुए नमूना प्ररूप प्रशिक्षण के लिए हैं; नियम या आदेश से कुछ अलग दिखे, तो नियम और आदेश ही मान्य।</a:t>
            </a:r>
          </a:p>
          <a:p>
            <a:r>
              <a:t>अंतिम बात आयोग के आदेशों और नियमों की है। कोई संशय हो, तो अपने रिटर्निंग अधिकारी से पूछिए।</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orders/9836.pdf#page=3" TargetMode="External"/><Relationship Id="rId3" Type="http://schemas.openxmlformats.org/officeDocument/2006/relationships/image" Target="../media/image1.png"/><Relationship Id="rId4" Type="http://schemas.openxmlformats.org/officeDocument/2006/relationships/hyperlink" Target="https://mockpoll.com/panchayat/rajasthan/2026/" TargetMode="External"/><Relationship Id="rId5" Type="http://schemas.openxmlformats.org/officeDocument/2006/relationships/image" Target="../media/image2.png"/><Relationship Id="rId6" Type="http://schemas.openxmlformats.org/officeDocument/2006/relationships/hyperlink" Target="https://gsssjethantri.in" TargetMode="Externa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 TargetMode="External"/><Relationship Id="rId4" Type="http://schemas.openxmlformats.org/officeDocument/2006/relationships/hyperlink" Target="https://mockpoll.com/panchayat/rajasthan/2026/sources/mgm-2026.pdf#page=78" TargetMode="External"/><Relationship Id="rId5" Type="http://schemas.openxmlformats.org/officeDocument/2006/relationships/hyperlink" Target="https://mockpoll.com/panchayat/rajasthan/2026/sources/mge-2026.pdf#page=1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7" TargetMode="External"/><Relationship Id="rId4" Type="http://schemas.openxmlformats.org/officeDocument/2006/relationships/hyperlink" Target="https://mockpoll.com/panchayat/rajasthan/2026/orders/9836.pdf#page=12" TargetMode="External"/><Relationship Id="rId5" Type="http://schemas.openxmlformats.org/officeDocument/2006/relationships/hyperlink" Target="https://mockpoll.com/panchayat/rajasthan/2026/sources/mgm-2026.pdf#page=77"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3.png"/><Relationship Id="rId4" Type="http://schemas.openxmlformats.org/officeDocument/2006/relationships/hyperlink" Target="https://mockpoll.com/panchayat/rajasthan/2026/orders/9836.pdf#page=7" TargetMode="External"/><Relationship Id="rId5" Type="http://schemas.openxmlformats.org/officeDocument/2006/relationships/hyperlink" Target="https://mockpoll.com/panchayat/rajasthan/2026/orders/9836.pdf#page=12" TargetMode="External"/><Relationship Id="rId6"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67.pdf#page=2" TargetMode="External"/><Relationship Id="rId4" Type="http://schemas.openxmlformats.org/officeDocument/2006/relationships/hyperlink" Target="https://mockpoll.com/panchayat/rajasthan/2026/orders/9867.pdf#page=1" TargetMode="External"/><Relationship Id="rId5" Type="http://schemas.openxmlformats.org/officeDocument/2006/relationships/hyperlink" Target="https://mockpoll.com/panchayat/rajasthan/2026/orders/9836.pdf#page=7"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4.png"/><Relationship Id="rId4" Type="http://schemas.openxmlformats.org/officeDocument/2006/relationships/hyperlink" Target="https://mockpoll.com/panchayat/rajasthan/2026/orders/9867.pdf#page=2" TargetMode="External"/><Relationship Id="rId5"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90.pdf#page=1"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sources/mge-2026.pdf#page=1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8" TargetMode="External"/><Relationship Id="rId4" Type="http://schemas.openxmlformats.org/officeDocument/2006/relationships/hyperlink" Target="https://mockpoll.com/panchayat/rajasthan/2026/orders/cmp-5052.pdf#page=2" TargetMode="External"/><Relationship Id="rId5" Type="http://schemas.openxmlformats.org/officeDocument/2006/relationships/hyperlink" Target="https://mockpoll.com/panchayat/rajasthan/2026/orders/cmp-5052.pdf#page=1" TargetMode="External"/><Relationship Id="rId6" Type="http://schemas.openxmlformats.org/officeDocument/2006/relationships/hyperlink" Target="https://sec.rajasthan.gov.in/cm/upload/Panchayat_Manual_Book_Election2026.pdf#page=138" TargetMode="External"/><Relationship Id="rId7" Type="http://schemas.openxmlformats.org/officeDocument/2006/relationships/hyperlink" Target="https://mockpoll.com/panchayat/rajasthan/2026/sources/mgm-2026.pdf#page=66"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58" TargetMode="External"/><Relationship Id="rId4" Type="http://schemas.openxmlformats.org/officeDocument/2006/relationships/hyperlink" Target="https://mockpoll.com/panchayat/rajasthan/2026/sources/mgm-2026.pdf#page=61" TargetMode="External"/><Relationship Id="rId5" Type="http://schemas.openxmlformats.org/officeDocument/2006/relationships/hyperlink" Target="https://mockpoll.com/panchayat/rajasthan/2026/sources/man-2026-p79.pdf#page=1" TargetMode="External"/><Relationship Id="rId6" Type="http://schemas.openxmlformats.org/officeDocument/2006/relationships/hyperlink" Target="https://mockpoll.com/panchayat/rajasthan/2026/sources/mgm-2026.pdf#page=3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66" TargetMode="External"/><Relationship Id="rId4" Type="http://schemas.openxmlformats.org/officeDocument/2006/relationships/hyperlink" Target="https://mockpoll.com/panchayat/rajasthan/2026/sources/mgm-2026.pdf#page=67" TargetMode="External"/><Relationship Id="rId5" Type="http://schemas.openxmlformats.org/officeDocument/2006/relationships/hyperlink" Target="https://mockpoll.com/panchayat/rajasthan/2026/sources/mgm-2026.pdf#page=77" TargetMode="External"/><Relationship Id="rId6" Type="http://schemas.openxmlformats.org/officeDocument/2006/relationships/hyperlink" Target="https://mockpoll.com/panchayat/rajasthan/2026/sources/mgm-2026.pdf#page=79"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3" TargetMode="External"/><Relationship Id="rId4" Type="http://schemas.openxmlformats.org/officeDocument/2006/relationships/hyperlink" Target="https://mockpoll.com/panchayat/rajasthan/2026/orders/9867.pdf#page=2"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orders/10062.pdf#page=1" TargetMode="External"/><Relationship Id="rId7" Type="http://schemas.openxmlformats.org/officeDocument/2006/relationships/hyperlink" Target="https://mockpoll.com/panchayat/rajasthan/2026/orders/10055.pdf#page=2"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1" TargetMode="External"/><Relationship Id="rId4" Type="http://schemas.openxmlformats.org/officeDocument/2006/relationships/hyperlink" Target="https://mockpoll.com/panchayat/rajasthan/2026/orders/cmp-5052.pdf#page=1" TargetMode="External"/><Relationship Id="rId5" Type="http://schemas.openxmlformats.org/officeDocument/2006/relationships/hyperlink" Target="https://mockpoll.com/panchayat/rajasthan/2026/orders/cmp-594.pdf#page=1" TargetMode="External"/><Relationship Id="rId6" Type="http://schemas.openxmlformats.org/officeDocument/2006/relationships/hyperlink" Target="https://mockpoll.com/panchayat/rajasthan/2026/orders/cmp-753.pdf#page=1" TargetMode="External"/><Relationship Id="rId7" Type="http://schemas.openxmlformats.org/officeDocument/2006/relationships/hyperlink" Target="https://mockpoll.com/panchayat/rajasthan/2026/orders/cmp-980.pdf#page=1" TargetMode="External"/><Relationship Id="rId8" Type="http://schemas.openxmlformats.org/officeDocument/2006/relationships/hyperlink" Target="https://mockpoll.com/panchayat/rajasthan/2026/orders/cmp-5936.pdf#page=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62.pdf#page=1" TargetMode="External"/><Relationship Id="rId4" Type="http://schemas.openxmlformats.org/officeDocument/2006/relationships/hyperlink" Target="https://mockpoll.com/panchayat/rajasthan/2026/sources/mgm-2026.pdf#page=85" TargetMode="External"/><Relationship Id="rId5" Type="http://schemas.openxmlformats.org/officeDocument/2006/relationships/hyperlink" Target="https://mockpoll.com/panchayat/rajasthan/2026/orders/cmp-5936.pdf#page=3" TargetMode="External"/><Relationship Id="rId6" Type="http://schemas.openxmlformats.org/officeDocument/2006/relationships/hyperlink" Target="https://mockpoll.com/panchayat/rajasthan/2026/orders/10062.pdf#page=2"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2" TargetMode="External"/><Relationship Id="rId4" Type="http://schemas.openxmlformats.org/officeDocument/2006/relationships/hyperlink" Target="https://mockpoll.com/panchayat/rajasthan/2026/sources/mgm-2026.pdf#page=79" TargetMode="External"/><Relationship Id="rId5" Type="http://schemas.openxmlformats.org/officeDocument/2006/relationships/hyperlink" Target="https://mockpoll.com/panchayat/rajasthan/2026/sources/mgm-2026.pdf#page=8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2" TargetMode="External"/><Relationship Id="rId4" Type="http://schemas.openxmlformats.org/officeDocument/2006/relationships/hyperlink" Target="https://mockpoll.com/panchayat/rajasthan/2026/orders/cmp-5052.pdf#page=3" TargetMode="External"/><Relationship Id="rId5" Type="http://schemas.openxmlformats.org/officeDocument/2006/relationships/hyperlink" Target="https://mockpoll.com/panchayat/rajasthan/2026/orders/cmp-594.pdf#page=3" TargetMode="External"/><Relationship Id="rId6" Type="http://schemas.openxmlformats.org/officeDocument/2006/relationships/hyperlink" Target="https://mockpoll.com/panchayat/rajasthan/2026/orders/cmp-4196.pdf#page=2"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58" TargetMode="External"/><Relationship Id="rId4" Type="http://schemas.openxmlformats.org/officeDocument/2006/relationships/hyperlink" Target="https://mockpoll.com/panchayat/rajasthan/2026/orders/10062.pdf#page=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58" TargetMode="External"/><Relationship Id="rId4" Type="http://schemas.openxmlformats.org/officeDocument/2006/relationships/hyperlink" Target="https://mockpoll.com/panchayat/rajasthan/2026/sources/mgm-2026.pdf#page=31" TargetMode="External"/><Relationship Id="rId5" Type="http://schemas.openxmlformats.org/officeDocument/2006/relationships/hyperlink" Target="https://mockpoll.com/panchayat/rajasthan/2026/sources/mge-2026.pdf#page=68" TargetMode="External"/><Relationship Id="rId6" Type="http://schemas.openxmlformats.org/officeDocument/2006/relationships/hyperlink" Target="https://mockpoll.com/panchayat/rajasthan/2026/sources/mge-2026.pdf#page=155"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1" TargetMode="External"/><Relationship Id="rId4" Type="http://schemas.openxmlformats.org/officeDocument/2006/relationships/hyperlink" Target="https://mockpoll.com/panchayat/rajasthan/2026/sources/mgm-2026.pdf#page=6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an-2026-p79.pdf#page=1" TargetMode="External"/><Relationship Id="rId4" Type="http://schemas.openxmlformats.org/officeDocument/2006/relationships/hyperlink" Target="https://mockpoll.com/panchayat/rajasthan/2026/sources/mgm-2026.pdf#page=31"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sec.rajasthan.gov.in/cm/upload/Panchayat_Manual_Book_Election2026.pdf#page=138" TargetMode="External"/><Relationship Id="rId4" Type="http://schemas.openxmlformats.org/officeDocument/2006/relationships/hyperlink" Target="https://mockpoll.com/panchayat/rajasthan/2026/sources/mge-2026.pdf#page=76" TargetMode="External"/><Relationship Id="rId5" Type="http://schemas.openxmlformats.org/officeDocument/2006/relationships/hyperlink" Target="https://mockpoll.com/panchayat/rajasthan/2026/sources/mge-2026.pdf#page=150" TargetMode="External"/><Relationship Id="rId6" Type="http://schemas.openxmlformats.org/officeDocument/2006/relationships/hyperlink" Target="https://mockpoll.com/panchayat/rajasthan/2026/sources/mge-2026.pdf#page=68" TargetMode="External"/><Relationship Id="rId7" Type="http://schemas.openxmlformats.org/officeDocument/2006/relationships/hyperlink" Target="https://mockpoll.com/panchayat/rajasthan/2026/orders/cmp-594.pdf#page=3" TargetMode="External"/><Relationship Id="rId8" Type="http://schemas.openxmlformats.org/officeDocument/2006/relationships/hyperlink" Target="https://mockpoll.com/panchayat/rajasthan/2026/sources/mge-2026.pdf#page=77" TargetMode="External"/><Relationship Id="rId9" Type="http://schemas.openxmlformats.org/officeDocument/2006/relationships/hyperlink" Target="https://mockpoll.com/panchayat/rajasthan/2026/sources/mge-2026.pdf#page=17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76" TargetMode="External"/><Relationship Id="rId4" Type="http://schemas.openxmlformats.org/officeDocument/2006/relationships/hyperlink" Target="https://mockpoll.com/panchayat/rajasthan/2026/sources/mge-2026.pdf#page=150" TargetMode="External"/><Relationship Id="rId5" Type="http://schemas.openxmlformats.org/officeDocument/2006/relationships/hyperlink" Target="https://mockpoll.com/panchayat/rajasthan/2026/sources/mge-2026.pdf#page=156" TargetMode="External"/><Relationship Id="rId6" Type="http://schemas.openxmlformats.org/officeDocument/2006/relationships/hyperlink" Target="https://mockpoll.com/panchayat/rajasthan/2026/sources/mge-2026.pdf#page=151" TargetMode="External"/><Relationship Id="rId7" Type="http://schemas.openxmlformats.org/officeDocument/2006/relationships/hyperlink" Target="https://mockpoll.com/panchayat/rajasthan/2026/sources/mge-2026.pdf#page=77" TargetMode="External"/><Relationship Id="rId8" Type="http://schemas.openxmlformats.org/officeDocument/2006/relationships/hyperlink" Target="https://mockpoll.com/panchayat/rajasthan/2026/orders/9836.pdf#page=7" TargetMode="External"/><Relationship Id="rId9" Type="http://schemas.openxmlformats.org/officeDocument/2006/relationships/hyperlink" Target="https://mockpoll.com/panchayat/rajasthan/2026/orders/9867.pdf#page=2"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62.pdf#page=1" TargetMode="External"/><Relationship Id="rId4" Type="http://schemas.openxmlformats.org/officeDocument/2006/relationships/hyperlink" Target="https://mockpoll.com/panchayat/rajasthan/2026/orders/10062.pdf#page=3"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62.pdf#page=1" TargetMode="External"/><Relationship Id="rId4" Type="http://schemas.openxmlformats.org/officeDocument/2006/relationships/hyperlink" Target="https://mockpoll.com/panchayat/rajasthan/2026/orders/10062.pdf#page=2" TargetMode="External"/><Relationship Id="rId5" Type="http://schemas.openxmlformats.org/officeDocument/2006/relationships/hyperlink" Target="https://mockpoll.com/panchayat/rajasthan/2026/orders/10055.pdf#page=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hyperlink" Target="https://mockpoll.com/panchayat/rajasthan/2026/orders/10062.pdf#page=1" TargetMode="External"/><Relationship Id="rId6" Type="http://schemas.openxmlformats.org/officeDocument/2006/relationships/hyperlink" Target="https://mockpoll.com/panchayat/rajasthan/2026/orders/10062.pdf#page=2"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7.png"/><Relationship Id="rId4" Type="http://schemas.openxmlformats.org/officeDocument/2006/relationships/hyperlink" Target="https://mockpoll.com/panchayat/rajasthan/2026/sources/mgm-2026.pdf#page=85" TargetMode="External"/><Relationship Id="rId5" Type="http://schemas.openxmlformats.org/officeDocument/2006/relationships/hyperlink" Target="https://mockpoll.com/panchayat/rajasthan/2026/orders/10062.pdf#page=1"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https://mockpoll.com/panchayat/rajasthan/2026/orders/cmp-5936.pdf#page=3" TargetMode="External"/><Relationship Id="rId6" Type="http://schemas.openxmlformats.org/officeDocument/2006/relationships/hyperlink" Target="https://mockpoll.com/panchayat/rajasthan/2026/orders/10062.pdf#page=1" TargetMode="External"/><Relationship Id="rId7"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78" TargetMode="External"/><Relationship Id="rId4" Type="http://schemas.openxmlformats.org/officeDocument/2006/relationships/hyperlink" Target="https://mockpoll.com/panchayat/rajasthan/2026/sources/mgm-2026.pdf#page=66"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0.png"/><Relationship Id="rId4" Type="http://schemas.openxmlformats.org/officeDocument/2006/relationships/hyperlink" Target="https://mockpoll.com/panchayat/rajasthan/2026/sources/mge-2026.pdf#page=173" TargetMode="External"/><Relationship Id="rId5" Type="http://schemas.openxmlformats.org/officeDocument/2006/relationships/hyperlink" Target="https://mockpoll.com/panchayat/rajasthan/2026/sources/mgm-2026.pdf#page=7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66"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66" TargetMode="External"/><Relationship Id="rId4" Type="http://schemas.openxmlformats.org/officeDocument/2006/relationships/hyperlink" Target="https://mockpoll.com/panchayat/rajasthan/2026/sources/mge-2026.pdf#page=11" TargetMode="External"/><Relationship Id="rId5" Type="http://schemas.openxmlformats.org/officeDocument/2006/relationships/hyperlink" Target="https://mockpoll.com/panchayat/rajasthan/2026/orders/10062.pdf#page=3"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67" TargetMode="External"/><Relationship Id="rId4" Type="http://schemas.openxmlformats.org/officeDocument/2006/relationships/hyperlink" Target="https://mockpoll.com/panchayat/rajasthan/2026/sources/mge-2026.pdf#page=11" TargetMode="External"/><Relationship Id="rId5" Type="http://schemas.openxmlformats.org/officeDocument/2006/relationships/hyperlink" Target="https://mockpoll.com/panchayat/rajasthan/2026/sources/mge-2026.pdf#page=76" TargetMode="External"/><Relationship Id="rId6" Type="http://schemas.openxmlformats.org/officeDocument/2006/relationships/hyperlink" Target="https://mockpoll.com/panchayat/rajasthan/2026/sources/mge-2026.pdf#page=216" TargetMode="External"/><Relationship Id="rId7" Type="http://schemas.openxmlformats.org/officeDocument/2006/relationships/hyperlink" Target="https://mockpoll.com/panchayat/rajasthan/2026/sources/mge-2026.pdf#page=173" TargetMode="External"/><Relationship Id="rId8" Type="http://schemas.openxmlformats.org/officeDocument/2006/relationships/hyperlink" Target="https://mockpoll.com/panchayat/rajasthan/2026/sources/mge-2026.pdf#page=156" TargetMode="External"/><Relationship Id="rId9" Type="http://schemas.openxmlformats.org/officeDocument/2006/relationships/hyperlink" Target="https://mockpoll.com/panchayat/rajasthan/2026/orders/9836.pdf#page=7" TargetMode="External"/><Relationship Id="rId10" Type="http://schemas.openxmlformats.org/officeDocument/2006/relationships/hyperlink" Target="https://mockpoll.com/panchayat/rajasthan/2026/orders/9867.pdf#page=2"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1.png"/><Relationship Id="rId4" Type="http://schemas.openxmlformats.org/officeDocument/2006/relationships/hyperlink" Target="https://mockpoll.com/panchayat/rajasthan/2026/sources/mge-2026.pdf#page=156"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94.pdf#page=1" TargetMode="External"/><Relationship Id="rId4" Type="http://schemas.openxmlformats.org/officeDocument/2006/relationships/hyperlink" Target="https://mockpoll.com/panchayat/rajasthan/2026/orders/cmp-594.pdf#page=3" TargetMode="External"/><Relationship Id="rId5" Type="http://schemas.openxmlformats.org/officeDocument/2006/relationships/hyperlink" Target="https://mockpoll.com/panchayat/rajasthan/2026/orders/cmp-753.pdf#page=1" TargetMode="External"/><Relationship Id="rId6" Type="http://schemas.openxmlformats.org/officeDocument/2006/relationships/hyperlink" Target="https://sec.rajasthan.gov.in/cm/upload/Panchayat_Manual_Book_Election2026.pdf#page=138" TargetMode="External"/><Relationship Id="rId7"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2.png"/><Relationship Id="rId4" Type="http://schemas.openxmlformats.org/officeDocument/2006/relationships/hyperlink" Target="https://sec.rajasthan.gov.in/cm/upload/Panchayat_Manual_Book_Election2026.pdf#page=138"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3" TargetMode="External"/><Relationship Id="rId4" Type="http://schemas.openxmlformats.org/officeDocument/2006/relationships/hyperlink" Target="https://mockpoll.com/panchayat/rajasthan/2026/orders/9836.pdf#page=7" TargetMode="External"/><Relationship Id="rId5" Type="http://schemas.openxmlformats.org/officeDocument/2006/relationships/hyperlink" Target="https://mockpoll.com/panchayat/rajasthan/2026/orders/9867.pdf#page=2" TargetMode="External"/><Relationship Id="rId6" Type="http://schemas.openxmlformats.org/officeDocument/2006/relationships/hyperlink" Target="https://mockpoll.com/panchayat/rajasthan/2026/orders/cmp-4196.pdf#page=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3" TargetMode="External"/><Relationship Id="rId4" Type="http://schemas.openxmlformats.org/officeDocument/2006/relationships/hyperlink" Target="https://mockpoll.com/panchayat/rajasthan/2026/sources/mge-2026.pdf#page=11"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3"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2" TargetMode="External"/><Relationship Id="rId4" Type="http://schemas.openxmlformats.org/officeDocument/2006/relationships/hyperlink" Target="https://mockpoll.com/panchayat/rajasthan/2026/orders/cmp-4196.pdf#page=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4196.pdf#page=4" TargetMode="External"/><Relationship Id="rId4" Type="http://schemas.openxmlformats.org/officeDocument/2006/relationships/hyperlink" Target="https://mockpoll.com/panchayat/rajasthan/2026/orders/cmp-4196.pdf#page=5"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0" TargetMode="External"/><Relationship Id="rId4" Type="http://schemas.openxmlformats.org/officeDocument/2006/relationships/hyperlink" Target="https://mockpoll.com/panchayat/rajasthan/2026/sources/mgm-2026.pdf#page=80" TargetMode="External"/><Relationship Id="rId5" Type="http://schemas.openxmlformats.org/officeDocument/2006/relationships/hyperlink" Target="https://mockpoll.com/panchayat/rajasthan/2026/sources/mge-2026.pdf#page=11" TargetMode="External"/><Relationship Id="rId6" Type="http://schemas.openxmlformats.org/officeDocument/2006/relationships/hyperlink" Target="https://mockpoll.com/panchayat/rajasthan/2026/sources/mgm-2026.pdf#page=79"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80"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23" TargetMode="External"/><Relationship Id="rId4" Type="http://schemas.openxmlformats.org/officeDocument/2006/relationships/hyperlink" Target="https://mockpoll.com/panchayat/rajasthan/2026/sources/mgm-2026.pdf#page=80" TargetMode="External"/><Relationship Id="rId5" Type="http://schemas.openxmlformats.org/officeDocument/2006/relationships/hyperlink" Target="https://mockpoll.com/panchayat/rajasthan/2026/sources/mge-2026.pdf#page=24"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3" TargetMode="External"/><Relationship Id="rId4" Type="http://schemas.openxmlformats.org/officeDocument/2006/relationships/hyperlink" Target="https://mockpoll.com/panchayat/rajasthan/2026/sources/mge-2026.pdf#page=19" TargetMode="External"/><Relationship Id="rId5" Type="http://schemas.openxmlformats.org/officeDocument/2006/relationships/hyperlink" Target="https://mockpoll.com/panchayat/rajasthan/2026/sources/mge-2026.pdf#page=33" TargetMode="External"/><Relationship Id="rId6" Type="http://schemas.openxmlformats.org/officeDocument/2006/relationships/hyperlink" Target="https://mockpoll.com/panchayat/rajasthan/2026/sources/mge-2026.pdf#page=11"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62.pdf#page=1" TargetMode="External"/><Relationship Id="rId4" Type="http://schemas.openxmlformats.org/officeDocument/2006/relationships/hyperlink" Target="https://mockpoll.com/panchayat/rajasthan/2026/sources/mgm-2026.pdf#page=85" TargetMode="External"/><Relationship Id="rId5" Type="http://schemas.openxmlformats.org/officeDocument/2006/relationships/hyperlink" Target="https://mockpoll.com/panchayat/rajasthan/2026/orders/10062.pdf#page=3"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62.pdf#page=2" TargetMode="External"/><Relationship Id="rId4" Type="http://schemas.openxmlformats.org/officeDocument/2006/relationships/hyperlink" Target="https://mockpoll.com/panchayat/rajasthan/2026/sources/mgm-2026.pdf#page=31" TargetMode="External"/><Relationship Id="rId5" Type="http://schemas.openxmlformats.org/officeDocument/2006/relationships/hyperlink" Target="https://mockpoll.com/panchayat/rajasthan/2026/sources/mge-2026.pdf#page=11" TargetMode="External"/><Relationship Id="rId6" Type="http://schemas.openxmlformats.org/officeDocument/2006/relationships/hyperlink" Target="https://mockpoll.com/panchayat/rajasthan/2026/orders/9836.pdf#page=7" TargetMode="External"/><Relationship Id="rId7" Type="http://schemas.openxmlformats.org/officeDocument/2006/relationships/hyperlink" Target="https://mockpoll.com/panchayat/rajasthan/2026/orders/9867.pdf#page=2"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1" TargetMode="External"/><Relationship Id="rId4" Type="http://schemas.openxmlformats.org/officeDocument/2006/relationships/hyperlink" Target="https://mockpoll.com/panchayat/rajasthan/2026/orders/cmp-5052.pdf#page=2"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3.png"/><Relationship Id="rId4" Type="http://schemas.openxmlformats.org/officeDocument/2006/relationships/hyperlink" Target="https://mockpoll.com/panchayat/rajasthan/2026/orders/cmp-5052.pdf#page=2"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2" TargetMode="External"/><Relationship Id="rId4" Type="http://schemas.openxmlformats.org/officeDocument/2006/relationships/hyperlink" Target="https://mockpoll.com/panchayat/rajasthan/2026/orders/cmp-5052.pdf#page=3"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3"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3"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4.png"/><Relationship Id="rId4" Type="http://schemas.openxmlformats.org/officeDocument/2006/relationships/hyperlink" Target="https://mockpoll.com/panchayat/rajasthan/2026/orders/cmp-5052.pdf#page=3"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52.pdf#page=4" TargetMode="External"/><Relationship Id="rId4" Type="http://schemas.openxmlformats.org/officeDocument/2006/relationships/hyperlink" Target="https://mockpoll.com/panchayat/rajasthan/2026/orders/cmp-5052.pdf#page=1" TargetMode="External"/><Relationship Id="rId5" Type="http://schemas.openxmlformats.org/officeDocument/2006/relationships/hyperlink" Target="https://mockpoll.com/panchayat/rajasthan/2026/sources/mgm-2026.pdf#page=61"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980.pdf#page=2" TargetMode="External"/><Relationship Id="rId4" Type="http://schemas.openxmlformats.org/officeDocument/2006/relationships/hyperlink" Target="https://mockpoll.com/panchayat/rajasthan/2026/orders/cmp-5052.pdf#page=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31" TargetMode="External"/><Relationship Id="rId4" Type="http://schemas.openxmlformats.org/officeDocument/2006/relationships/hyperlink" Target="https://mockpoll.com/panchayat/rajasthan/2026/sources/mgm-2026.pdf#page=58" TargetMode="External"/><Relationship Id="rId5" Type="http://schemas.openxmlformats.org/officeDocument/2006/relationships/hyperlink" Target="https://mockpoll.com/panchayat/rajasthan/2026/orders/cmp-5052.pdf#page=3" TargetMode="External"/><Relationship Id="rId6" Type="http://schemas.openxmlformats.org/officeDocument/2006/relationships/hyperlink" Target="https://mockpoll.com/panchayat/rajasthan/2026/orders/cmp-5052.pdf#page=7" TargetMode="External"/><Relationship Id="rId7" Type="http://schemas.openxmlformats.org/officeDocument/2006/relationships/notesSlide" Target="../notesSlides/notesSlide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753.pdf" TargetMode="External"/><Relationship Id="rId4" Type="http://schemas.openxmlformats.org/officeDocument/2006/relationships/hyperlink" Target="https://mockpoll.com/panchayat/rajasthan/2026/orders/cmp-980.pdf" TargetMode="External"/><Relationship Id="rId5" Type="http://schemas.openxmlformats.org/officeDocument/2006/relationships/hyperlink" Target="https://mockpoll.com/panchayat/rajasthan/2026/orders/cmp-4196.pdf" TargetMode="External"/><Relationship Id="rId6" Type="http://schemas.openxmlformats.org/officeDocument/2006/relationships/hyperlink" Target="https://mockpoll.com/panchayat/rajasthan/2026/orders/cmp-5052.pdf" TargetMode="External"/><Relationship Id="rId7" Type="http://schemas.openxmlformats.org/officeDocument/2006/relationships/hyperlink" Target="https://mockpoll.com/panchayat/rajasthan/2026/orders/cmp-5936.pdf" TargetMode="External"/><Relationship Id="rId8" Type="http://schemas.openxmlformats.org/officeDocument/2006/relationships/hyperlink" Target="https://mockpoll.com/panchayat/rajasthan/2026/orders/9836.pdf" TargetMode="External"/><Relationship Id="rId9" Type="http://schemas.openxmlformats.org/officeDocument/2006/relationships/hyperlink" Target="https://mockpoll.com/panchayat/rajasthan/2026/orders/9867.pdf" TargetMode="External"/><Relationship Id="rId10" Type="http://schemas.openxmlformats.org/officeDocument/2006/relationships/hyperlink" Target="https://mockpoll.com/panchayat/rajasthan/2026/orders/10055.pdf" TargetMode="External"/><Relationship Id="rId11" Type="http://schemas.openxmlformats.org/officeDocument/2006/relationships/hyperlink" Target="https://mockpoll.com/panchayat/rajasthan/2026/orders/10062.pdf" TargetMode="External"/><Relationship Id="rId12" Type="http://schemas.openxmlformats.org/officeDocument/2006/relationships/hyperlink" Target="https://mockpoll.com/panchayat/rajasthan/2026/orders/10090.pdf" TargetMode="External"/><Relationship Id="rId13" Type="http://schemas.openxmlformats.org/officeDocument/2006/relationships/hyperlink" Target="https://mockpoll.com/panchayat/rajasthan/2026/sources/mgm-2026.pdf" TargetMode="External"/><Relationship Id="rId14" Type="http://schemas.openxmlformats.org/officeDocument/2006/relationships/hyperlink" Target="https://mockpoll.com/panchayat/rajasthan/2026/sources/mge-2026.pdf" TargetMode="External"/><Relationship Id="rId15" Type="http://schemas.openxmlformats.org/officeDocument/2006/relationships/hyperlink" Target="https://sec.rajasthan.gov.in/cm/upload/Panchayat_Manual_Book_Election2026.pdf" TargetMode="External"/><Relationship Id="rId16" Type="http://schemas.openxmlformats.org/officeDocument/2006/relationships/hyperlink" Target="https://mockpoll.com/panchayat/rajasthan/2026/orders/cmp-594.pdf" TargetMode="External"/><Relationship Id="rId17"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2697480"/>
            <a:ext cx="2011680" cy="5486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822960"/>
            <a:ext cx="11094415" cy="1828800"/>
          </a:xfrm>
          <a:prstGeom prst="rect">
            <a:avLst/>
          </a:prstGeom>
          <a:noFill/>
        </p:spPr>
        <p:txBody>
          <a:bodyPr wrap="square" anchor="b" lIns="45720" rIns="45720" tIns="18288" bIns="18288">
            <a:spAutoFit/>
          </a:bodyPr>
          <a:lstStyle/>
          <a:p>
            <a:pPr algn="l">
              <a:lnSpc>
                <a:spcPct val="100000"/>
              </a:lnSpc>
              <a:spcAft>
                <a:spcPts val="0"/>
              </a:spcAft>
            </a:pPr>
            <a:r>
              <a:rPr sz="4400" b="1">
                <a:solidFill>
                  <a:srgbClr val="FFFFFF"/>
                </a:solidFill>
                <a:latin typeface="Nirmala UI"/>
                <a:ea typeface="Nirmala UI"/>
                <a:cs typeface="Nirmala UI"/>
              </a:rPr>
              <a:t>प्रत्याशी प्रबोधन: पंचायत समिति और ज़िला परिषद सदस्य</a:t>
            </a:r>
          </a:p>
        </p:txBody>
      </p:sp>
      <p:sp>
        <p:nvSpPr>
          <p:cNvPr id="5" name="TextBox 4"/>
          <p:cNvSpPr txBox="1"/>
          <p:nvPr/>
        </p:nvSpPr>
        <p:spPr>
          <a:xfrm>
            <a:off x="548640" y="2880360"/>
            <a:ext cx="11094415" cy="548640"/>
          </a:xfrm>
          <a:prstGeom prst="rect">
            <a:avLst/>
          </a:prstGeom>
          <a:noFill/>
        </p:spPr>
        <p:txBody>
          <a:bodyPr wrap="square" anchor="t" lIns="45720" rIns="45720" tIns="18288" bIns="18288">
            <a:spAutoFit/>
          </a:bodyPr>
          <a:lstStyle/>
          <a:p>
            <a:pPr algn="l">
              <a:lnSpc>
                <a:spcPct val="100000"/>
              </a:lnSpc>
              <a:spcAft>
                <a:spcPts val="0"/>
              </a:spcAft>
            </a:pPr>
            <a:r>
              <a:rPr sz="2400" b="0">
                <a:solidFill>
                  <a:srgbClr val="F3D9A4"/>
                </a:solidFill>
                <a:latin typeface="Nirmala UI"/>
                <a:ea typeface="Nirmala UI"/>
                <a:cs typeface="Nirmala UI"/>
              </a:rPr>
              <a:t>पंचायती राज आम चुनाव 2026 · ज़िला बालोतरा</a:t>
            </a:r>
          </a:p>
        </p:txBody>
      </p:sp>
      <p:sp>
        <p:nvSpPr>
          <p:cNvPr id="6" name="TextBox 5"/>
          <p:cNvSpPr txBox="1"/>
          <p:nvPr/>
        </p:nvSpPr>
        <p:spPr>
          <a:xfrm>
            <a:off x="548640" y="3703320"/>
            <a:ext cx="11094415" cy="1828800"/>
          </a:xfrm>
          <a:prstGeom prst="rect">
            <a:avLst/>
          </a:prstGeom>
          <a:noFill/>
        </p:spPr>
        <p:txBody>
          <a:bodyPr wrap="square" anchor="t" lIns="45720" rIns="45720" tIns="18288" bIns="18288">
            <a:spAutoFit/>
          </a:bodyPr>
          <a:lstStyle/>
          <a:p>
            <a:pPr algn="l">
              <a:lnSpc>
                <a:spcPct val="100000"/>
              </a:lnSpc>
              <a:spcAft>
                <a:spcPts val="1000"/>
              </a:spcAft>
            </a:pPr>
            <a:r>
              <a:rPr sz="1900" b="0">
                <a:solidFill>
                  <a:srgbClr val="FFFFFF"/>
                </a:solidFill>
                <a:latin typeface="Nirmala UI"/>
                <a:ea typeface="Nirmala UI"/>
                <a:cs typeface="Nirmala UI"/>
              </a:rPr>
              <a:t>बालोतरा में इन दोनों पदों के वोट ईवीएम से पड़ेंगे; यहाँ ECIL की MPSV मशीन लगेगी।</a:t>
            </a:r>
            <a:r>
              <a:rPr sz="1400" b="0">
                <a:solidFill>
                  <a:srgbClr val="BFD4EA"/>
                </a:solidFill>
                <a:latin typeface="Nirmala UI"/>
                <a:ea typeface="Nirmala UI"/>
                <a:cs typeface="Nirmala UI"/>
              </a:rPr>
              <a:t>  [</a:t>
            </a:r>
            <a:r>
              <a:rPr sz="1400" b="0">
                <a:solidFill>
                  <a:srgbClr val="BFD4EA"/>
                </a:solidFill>
                <a:latin typeface="Nirmala UI"/>
                <a:ea typeface="Nirmala UI"/>
                <a:cs typeface="Nirmala UI"/>
                <a:hlinkClick r:id="rId2">
                  <a:extLst>
                    <a:ext uri="{A12FA001-AC4F-418D-AE19-62706E023703}">
                      <ahyp:hlinkClr xmlns:ahyp="http://schemas.microsoft.com/office/drawing/2018/hyperlinkcolor" val="tx"/>
                    </a:ext>
                  </a:extLst>
                </a:hlinkClick>
              </a:rPr>
              <a:t>आदेश 9836, दि. 03.10.2026, पृ. 3</a:t>
            </a:r>
            <a:r>
              <a:rPr sz="1400" b="0">
                <a:solidFill>
                  <a:srgbClr val="BFD4EA"/>
                </a:solidFill>
                <a:latin typeface="Nirmala UI"/>
                <a:ea typeface="Nirmala UI"/>
                <a:cs typeface="Nirmala UI"/>
              </a:rPr>
              <a:t>]</a:t>
            </a:r>
          </a:p>
        </p:txBody>
      </p:sp>
      <p:sp>
        <p:nvSpPr>
          <p:cNvPr id="7" name="TextBox 6"/>
          <p:cNvSpPr txBox="1"/>
          <p:nvPr/>
        </p:nvSpPr>
        <p:spPr>
          <a:xfrm>
            <a:off x="548640" y="4895849"/>
            <a:ext cx="11094415" cy="365760"/>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BFD4EA"/>
                </a:solidFill>
                <a:latin typeface="Nirmala UI"/>
                <a:ea typeface="Nirmala UI"/>
                <a:cs typeface="Nirmala UI"/>
              </a:rPr>
              <a:t>प्रत्याशी प्रबोधन कार्यशाला · 10.10.2026 · स्रोत: राज्य निर्वाचन आयोग, राजस्थान के आदेश और पुस्तकें</a:t>
            </a:r>
          </a:p>
        </p:txBody>
      </p:sp>
      <p:sp>
        <p:nvSpPr>
          <p:cNvPr id="8" name="Rectangle 7"/>
          <p:cNvSpPr/>
          <p:nvPr/>
        </p:nvSpPr>
        <p:spPr>
          <a:xfrm>
            <a:off x="548640" y="5307330"/>
            <a:ext cx="11094415" cy="453389"/>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307330"/>
            <a:ext cx="73152" cy="453389"/>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3232" y="5380482"/>
            <a:ext cx="10865815" cy="343661"/>
          </a:xfrm>
          <a:prstGeom prst="rect">
            <a:avLst/>
          </a:prstGeom>
          <a:noFill/>
        </p:spPr>
        <p:txBody>
          <a:bodyPr wrap="square" anchor="t" lIns="45720" rIns="45720" tIns="18288" bIns="18288">
            <a:spAutoFit/>
          </a:bodyPr>
          <a:lstStyle/>
          <a:p>
            <a:pPr algn="l">
              <a:lnSpc>
                <a:spcPct val="100000"/>
              </a:lnSpc>
              <a:spcAft>
                <a:spcPts val="0"/>
              </a:spcAft>
            </a:pPr>
            <a:r>
              <a:rPr sz="1500" b="1">
                <a:solidFill>
                  <a:srgbClr val="1F2937"/>
                </a:solidFill>
                <a:latin typeface="Nirmala UI"/>
                <a:ea typeface="Nirmala UI"/>
                <a:cs typeface="Nirmala UI"/>
              </a:rPr>
              <a:t>सावधान: </a:t>
            </a:r>
            <a:r>
              <a:rPr sz="1500" b="0">
                <a:solidFill>
                  <a:srgbClr val="1F2937"/>
                </a:solidFill>
                <a:latin typeface="Nirmala UI"/>
                <a:ea typeface="Nirmala UI"/>
                <a:cs typeface="Nirmala UI"/>
              </a:rPr>
              <a:t>अंतिम और मान्य स्रोत आयोग के मूल आदेश और नियम ही हैं; इसमें उनसे कुछ अलग दिखे, तो आदेश और नियम ही मानिए।</a:t>
            </a:r>
          </a:p>
        </p:txBody>
      </p:sp>
      <p:sp>
        <p:nvSpPr>
          <p:cNvPr id="11" name="Rectangle 10"/>
          <p:cNvSpPr/>
          <p:nvPr/>
        </p:nvSpPr>
        <p:spPr>
          <a:xfrm>
            <a:off x="0" y="5925312"/>
            <a:ext cx="12191695" cy="93268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5925312"/>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mockpoll-logo.png">
            <a:hlinkClick r:id="rId4"/>
          </p:cNvPr>
          <p:cNvPicPr>
            <a:picLocks noChangeAspect="1"/>
          </p:cNvPicPr>
          <p:nvPr/>
        </p:nvPicPr>
        <p:blipFill>
          <a:blip r:embed="rId3"/>
          <a:stretch>
            <a:fillRect/>
          </a:stretch>
        </p:blipFill>
        <p:spPr>
          <a:xfrm>
            <a:off x="548640" y="6080759"/>
            <a:ext cx="1570260" cy="384048"/>
          </a:xfrm>
          <a:prstGeom prst="rect">
            <a:avLst/>
          </a:prstGeom>
        </p:spPr>
      </p:pic>
      <p:sp>
        <p:nvSpPr>
          <p:cNvPr id="14" name="TextBox 13"/>
          <p:cNvSpPr txBox="1"/>
          <p:nvPr/>
        </p:nvSpPr>
        <p:spPr>
          <a:xfrm>
            <a:off x="502919" y="6483095"/>
            <a:ext cx="5029200" cy="274320"/>
          </a:xfrm>
          <a:prstGeom prst="rect">
            <a:avLst/>
          </a:prstGeom>
          <a:noFill/>
        </p:spPr>
        <p:txBody>
          <a:bodyPr wrap="square" anchor="t" lIns="45720" rIns="45720" tIns="18288" bIns="18288">
            <a:spAutoFit/>
          </a:bodyPr>
          <a:lstStyle/>
          <a:p>
            <a:pPr algn="l">
              <a:lnSpc>
                <a:spcPct val="100000"/>
              </a:lnSpc>
              <a:spcAft>
                <a:spcPts val="0"/>
              </a:spcAft>
            </a:pPr>
            <a:r>
              <a:rPr sz="1200" b="0">
                <a:solidFill>
                  <a:srgbClr val="1E3A5F"/>
                </a:solidFill>
                <a:latin typeface="Nirmala UI"/>
                <a:ea typeface="Nirmala UI"/>
                <a:cs typeface="Nirmala UI"/>
                <a:hlinkClick r:id="rId4">
                  <a:extLst>
                    <a:ext uri="{A12FA001-AC4F-418D-AE19-62706E023703}">
                      <ahyp:hlinkClr xmlns:ahyp="http://schemas.microsoft.com/office/drawing/2018/hyperlinkcolor" val="tx"/>
                    </a:ext>
                  </a:extLst>
                </a:hlinkClick>
              </a:rPr>
              <a:t>mockpoll.com/panchayat/rajasthan/2026</a:t>
            </a:r>
          </a:p>
        </p:txBody>
      </p:sp>
      <p:pic>
        <p:nvPicPr>
          <p:cNvPr id="15" name="Picture 14" descr="gsss-jethantri-seal.png">
            <a:hlinkClick r:id="rId6"/>
          </p:cNvPr>
          <p:cNvPicPr>
            <a:picLocks noChangeAspect="1"/>
          </p:cNvPicPr>
          <p:nvPr/>
        </p:nvPicPr>
        <p:blipFill>
          <a:blip r:embed="rId5"/>
          <a:stretch>
            <a:fillRect/>
          </a:stretch>
        </p:blipFill>
        <p:spPr>
          <a:xfrm>
            <a:off x="7320489" y="6053328"/>
            <a:ext cx="713231" cy="713231"/>
          </a:xfrm>
          <a:prstGeom prst="rect">
            <a:avLst/>
          </a:prstGeom>
        </p:spPr>
      </p:pic>
      <p:sp>
        <p:nvSpPr>
          <p:cNvPr id="16" name="TextBox 15"/>
          <p:cNvSpPr txBox="1"/>
          <p:nvPr/>
        </p:nvSpPr>
        <p:spPr>
          <a:xfrm>
            <a:off x="8170881" y="6016752"/>
            <a:ext cx="3472173" cy="749807"/>
          </a:xfrm>
          <a:prstGeom prst="rect">
            <a:avLst/>
          </a:prstGeom>
          <a:noFill/>
        </p:spPr>
        <p:txBody>
          <a:bodyPr wrap="square" anchor="ctr" lIns="45720" rIns="45720" tIns="18288" bIns="18288">
            <a:spAutoFit/>
          </a:bodyPr>
          <a:lstStyle/>
          <a:p>
            <a:pPr algn="l">
              <a:lnSpc>
                <a:spcPct val="100000"/>
              </a:lnSpc>
              <a:spcAft>
                <a:spcPts val="200"/>
              </a:spcAft>
            </a:pPr>
            <a:r>
              <a:rPr sz="1500" b="1">
                <a:solidFill>
                  <a:srgbClr val="1E3A5F"/>
                </a:solidFill>
                <a:latin typeface="Nirmala UI"/>
                <a:ea typeface="Nirmala UI"/>
                <a:cs typeface="Nirmala UI"/>
              </a:rPr>
              <a:t>राजकीय उच्च माध्यमिक विद्यालय, जेठन्तरी</a:t>
            </a:r>
          </a:p>
          <a:p>
            <a:pPr algn="l">
              <a:lnSpc>
                <a:spcPct val="100000"/>
              </a:lnSpc>
              <a:spcAft>
                <a:spcPts val="0"/>
              </a:spcAft>
            </a:pPr>
            <a:r>
              <a:rPr sz="1200" b="0">
                <a:solidFill>
                  <a:srgbClr val="5B6370"/>
                </a:solidFill>
                <a:latin typeface="Nirmala UI"/>
                <a:ea typeface="Nirmala UI"/>
                <a:cs typeface="Nirmala UI"/>
              </a:rPr>
              <a:t>ब्लॉक समदड़ी, ज़िला बालोतरा · </a:t>
            </a:r>
            <a:r>
              <a:rPr sz="1200" b="0">
                <a:solidFill>
                  <a:srgbClr val="5B6370"/>
                </a:solidFill>
                <a:latin typeface="Nirmala UI"/>
                <a:ea typeface="Nirmala UI"/>
                <a:cs typeface="Nirmala UI"/>
                <a:hlinkClick r:id="rId6">
                  <a:extLst>
                    <a:ext uri="{A12FA001-AC4F-418D-AE19-62706E023703}">
                      <ahyp:hlinkClr xmlns:ahyp="http://schemas.microsoft.com/office/drawing/2018/hyperlinkcolor" val="tx"/>
                    </a:ext>
                  </a:extLst>
                </a:hlinkClick>
              </a:rPr>
              <a:t>gsssjethantri.in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किसके पास जमा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58 “पंचायत समिति/जिला परिषद के सदस्यों का निर्वाचन”,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 / 60</a:t>
            </a:r>
          </a:p>
        </p:txBody>
      </p:sp>
      <p:graphicFrame>
        <p:nvGraphicFramePr>
          <p:cNvPr id="8" name="Table 7"/>
          <p:cNvGraphicFramePr>
            <a:graphicFrameLocks noGrp="1"/>
          </p:cNvGraphicFramePr>
          <p:nvPr/>
        </p:nvGraphicFramePr>
        <p:xfrm>
          <a:off x="411480" y="1024128"/>
          <a:ext cx="11365991" cy="1520949"/>
        </p:xfrm>
        <a:graphic>
          <a:graphicData uri="http://schemas.openxmlformats.org/drawingml/2006/table">
            <a:tbl>
              <a:tblPr firstRow="1" bandRow="1">
                <a:tableStyleId>{5C22544A-7EE6-4342-B048-85BDC9FD1C3A}</a:tableStyleId>
              </a:tblPr>
              <a:tblGrid>
                <a:gridCol w="2713470"/>
                <a:gridCol w="5772522"/>
                <a:gridCol w="2879999"/>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पद</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रिटर्निंग अधिकारी को कौन नियुक्त करते हैं</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मुख्यालय</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पंचायत समिति सदस्य</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ज़िला निर्वाचन अधिकारी, नियम 58(2) के तहत</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पंचायत समिति स्तर पर</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ज़िला परिषद सदस्य</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राज्य निर्वाचन आयोग</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ज़िला स्तर पर</a:t>
                      </a:r>
                    </a:p>
                  </a:txBody>
                  <a:tcPr marL="91440" marR="91440" marT="54864" marB="54864" anchor="ctr">
                    <a:solidFill>
                      <a:srgbClr val="F1F4F8"/>
                    </a:solidFill>
                  </a:tcPr>
                </a:tc>
              </a:tr>
            </a:tbl>
          </a:graphicData>
        </a:graphic>
      </p:graphicFrame>
      <p:sp>
        <p:nvSpPr>
          <p:cNvPr id="9" name="TextBox 8"/>
          <p:cNvSpPr txBox="1"/>
          <p:nvPr/>
        </p:nvSpPr>
        <p:spPr>
          <a:xfrm>
            <a:off x="411480" y="259994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6</a:t>
            </a:r>
          </a:p>
        </p:txBody>
      </p:sp>
      <p:sp>
        <p:nvSpPr>
          <p:cNvPr id="10" name="TextBox 9"/>
          <p:cNvSpPr txBox="1"/>
          <p:nvPr/>
        </p:nvSpPr>
        <p:spPr>
          <a:xfrm>
            <a:off x="411480" y="2993135"/>
            <a:ext cx="11365992" cy="334365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नियम 58 में भी यही लिखा है: पंचायत समिति के सदस्यों के लिए रिटर्निंग अधिकारी ज़िला निर्वाचन अधिकारी (पंचायत) नियुक्त करेंगे, और ज़िला परिषद के सदस्यों के लिए राज्य निर्वाचन आयोग।</a:t>
            </a:r>
            <a:r>
              <a:rPr sz="1296" b="0">
                <a:solidFill>
                  <a:srgbClr val="2B5C8A"/>
                </a:solidFill>
                <a:latin typeface="Nirmala UI"/>
                <a:ea typeface="Nirmala UI"/>
                <a:cs typeface="Nirmala UI"/>
              </a:rPr>
              <a:t>  [</a:t>
            </a:r>
            <a:r>
              <a:rPr sz="1296" b="1">
                <a:solidFill>
                  <a:srgbClr val="2B5C8A"/>
                </a:solidFill>
                <a:latin typeface="Nirmala UI"/>
                <a:ea typeface="Nirmala UI"/>
                <a:cs typeface="Nirmala UI"/>
              </a:rPr>
              <a:t>नियम 58(2), 58(3) ·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74</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नामांकन पत्र आपको खुद जाकर रिटर्निंग अधिकारी को देना है। किसी और के हाथ भेजा, तो वह सही तरीके से जमा हुआ नहीं माना जाएगा और खारिज हो जाएगा।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7</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नाम वापसी का नोटिस भी आपको खुद जाकर ही रिटर्निंग अधिकारी को देना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7</a:t>
            </a:r>
            <a:r>
              <a:rPr sz="1296" b="0">
                <a:solidFill>
                  <a:srgbClr val="2B5C8A"/>
                </a:solidFill>
                <a:latin typeface="Nirmala UI"/>
                <a:ea typeface="Nirmala UI"/>
                <a:cs typeface="Nirmala UI"/>
              </a:rPr>
              <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पंचायत समिति सदस्य: नामांकन से नाम वापसी तक</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9836, दि. 03.10.2026 (चुनाव कार्यक्रम)</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 / 60</a:t>
            </a:r>
          </a:p>
        </p:txBody>
      </p:sp>
      <p:graphicFrame>
        <p:nvGraphicFramePr>
          <p:cNvPr id="8" name="Table 7"/>
          <p:cNvGraphicFramePr>
            <a:graphicFrameLocks noGrp="1"/>
          </p:cNvGraphicFramePr>
          <p:nvPr/>
        </p:nvGraphicFramePr>
        <p:xfrm>
          <a:off x="411480" y="1024128"/>
          <a:ext cx="11365991" cy="3166106"/>
        </p:xfrm>
        <a:graphic>
          <a:graphicData uri="http://schemas.openxmlformats.org/drawingml/2006/table">
            <a:tbl>
              <a:tblPr firstRow="1" bandRow="1">
                <a:tableStyleId>{5C22544A-7EE6-4342-B048-85BDC9FD1C3A}</a:tableStyleId>
              </a:tblPr>
              <a:tblGrid>
                <a:gridCol w="7721643"/>
                <a:gridCol w="1822571"/>
                <a:gridCol w="1821777"/>
              </a:tblGrid>
              <a:tr h="416814">
                <a:tc>
                  <a:txBody>
                    <a:bodyPr wrap="square"/>
                    <a:lstStyle/>
                    <a:p>
                      <a:pPr algn="l">
                        <a:lnSpc>
                          <a:spcPct val="100000"/>
                        </a:lnSpc>
                        <a:spcAft>
                          <a:spcPts val="0"/>
                        </a:spcAft>
                      </a:pPr>
                      <a:r>
                        <a:rPr sz="1500" b="1">
                          <a:solidFill>
                            <a:srgbClr val="FFFFFF"/>
                          </a:solidFill>
                          <a:latin typeface="Nirmala UI"/>
                          <a:ea typeface="Nirmala UI"/>
                          <a:cs typeface="Nirmala UI"/>
                        </a:rPr>
                        <a:t>काम</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तीसरा चरण</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चौथा चरण</a:t>
                      </a:r>
                    </a:p>
                  </a:txBody>
                  <a:tcPr marL="91440" marR="91440" marT="54864" marB="54864" anchor="ctr">
                    <a:solidFill>
                      <a:srgbClr val="1E3A5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सार्वजनिक सूचना</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19.10.2026 (सोमवार)</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31.10.2026 (शनिवार)</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नामांकन की आखिरी तारीख (दोपहर 3 बजे तक)</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23.10.2026 (शुक्रवार)</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04.11.2026 (बुधवार)</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संवीक्षा (सुबह 11 बजे से)</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24.10.2026 (शनिवार)</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05.11.2026 (गुरुवार)</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नाम वापसी (दोपहर 3 बजे तक), उसके तुरंत बाद चुनाव चिह्न और लड़ने वाले उम्मीदवारों की सूची</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26.10.2026 (सोमवार)</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06.11.2026 (शुक्रवार)</a:t>
                      </a:r>
                    </a:p>
                  </a:txBody>
                  <a:tcPr marL="91440" marR="91440" marT="54864" marB="54864" anchor="ctr">
                    <a:solidFill>
                      <a:srgbClr val="F1F4F8"/>
                    </a:solidFill>
                  </a:tcPr>
                </a:tc>
              </a:tr>
            </a:tbl>
          </a:graphicData>
        </a:graphic>
      </p:graphicFrame>
      <p:sp>
        <p:nvSpPr>
          <p:cNvPr id="9" name="TextBox 8"/>
          <p:cNvSpPr txBox="1"/>
          <p:nvPr/>
        </p:nvSpPr>
        <p:spPr>
          <a:xfrm>
            <a:off x="411480" y="4245101"/>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7–8</a:t>
            </a:r>
          </a:p>
        </p:txBody>
      </p:sp>
      <p:sp>
        <p:nvSpPr>
          <p:cNvPr id="10" name="TextBox 9"/>
          <p:cNvSpPr txBox="1"/>
          <p:nvPr/>
        </p:nvSpPr>
        <p:spPr>
          <a:xfrm>
            <a:off x="411480" y="4638293"/>
            <a:ext cx="11365992" cy="169849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नामांकन सुबह 11 बजे से दोपहर 3 बजे तक भरे जाएँगे। आख़िरी तारीख वाली पंक्ति में '(सार्वजनिक अवकाश को छोड़कर)' भी लिखा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7–8</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तीसरे चरण में सिणधरी, गिडा, कल्याणपुर, गुडामालानी, धोरीमन्ना और समदड़ी पंचायत समितियाँ हैं; चौथे चरण में बालोतरा, पादरू, पायला कलां, पाटोदी और सिवाना।</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नियम 58 में भी यही क्रम है: संवीक्षा नामांकन की आख़िरी तारीख के अगले दिन होती 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नियम 58(1) ·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73</a:t>
            </a:r>
            <a:r>
              <a:rPr sz="1152" b="0">
                <a:solidFill>
                  <a:srgbClr val="2B5C8A"/>
                </a:solidFill>
                <a:latin typeface="Nirmala UI"/>
                <a:ea typeface="Nirmala UI"/>
                <a:cs typeface="Nirmala UI"/>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आयोग के आदेश में पंचायत समिति की तारीखें</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 / 60</a:t>
            </a:r>
          </a:p>
        </p:txBody>
      </p:sp>
      <p:pic>
        <p:nvPicPr>
          <p:cNvPr id="7" name="Picture 6" descr="b_ps_o9836.png"/>
          <p:cNvPicPr>
            <a:picLocks noChangeAspect="1"/>
          </p:cNvPicPr>
          <p:nvPr/>
        </p:nvPicPr>
        <p:blipFill>
          <a:blip r:embed="rId3"/>
          <a:stretch>
            <a:fillRect/>
          </a:stretch>
        </p:blipFill>
        <p:spPr>
          <a:xfrm>
            <a:off x="411480" y="1042416"/>
            <a:ext cx="6675120" cy="3408847"/>
          </a:xfrm>
          <a:prstGeom prst="rect">
            <a:avLst/>
          </a:prstGeom>
        </p:spPr>
      </p:pic>
      <p:sp>
        <p:nvSpPr>
          <p:cNvPr id="8" name="TextBox 7"/>
          <p:cNvSpPr txBox="1"/>
          <p:nvPr/>
        </p:nvSpPr>
        <p:spPr>
          <a:xfrm>
            <a:off x="411480" y="4469551"/>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7–8</a:t>
            </a:r>
            <a:r>
              <a:rPr sz="1050" b="0">
                <a:solidFill>
                  <a:srgbClr val="5B6370"/>
                </a:solidFill>
                <a:latin typeface="Nirmala UI"/>
                <a:ea typeface="Nirmala UI"/>
                <a:cs typeface="Nirmala UI"/>
              </a:rPr>
              <a:t> · राज्य निर्वाचन आयोग, राजस्थान</a:t>
            </a:r>
          </a:p>
        </p:txBody>
      </p:sp>
      <p:sp>
        <p:nvSpPr>
          <p:cNvPr id="9" name="Rectangle 8"/>
          <p:cNvSpPr/>
          <p:nvPr/>
        </p:nvSpPr>
        <p:spPr>
          <a:xfrm>
            <a:off x="7360920" y="1122553"/>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360920" y="1122553"/>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44968" y="1069848"/>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पीले कॉलम: तीसरा और चौथा चरण। समदड़ी तीसरे चरण में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7–8</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224" b="0">
                <a:solidFill>
                  <a:srgbClr val="2B5C8A"/>
                </a:solidFill>
                <a:latin typeface="Nirmala UI"/>
                <a:ea typeface="Nirmala UI"/>
                <a:cs typeface="Nirmala UI"/>
              </a:rPr>
              <a:t>]</a:t>
            </a:r>
          </a:p>
        </p:txBody>
      </p:sp>
      <p:sp>
        <p:nvSpPr>
          <p:cNvPr id="12" name="Oval 11"/>
          <p:cNvSpPr/>
          <p:nvPr/>
        </p:nvSpPr>
        <p:spPr>
          <a:xfrm>
            <a:off x="7452360" y="2198751"/>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44968" y="2091182"/>
            <a:ext cx="4032503" cy="194106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तीसरा चरण: सूचना 19.10.2026; नामांकन की आखिरी तारीख 23.10.2026, दोपहर 3 बजे तक; संवीक्षा 24.10.2026, सुबह 11 बजे से; नाम वापसी 26.10.2026, दोपहर 3 बजे तक; उसके तुरंत बाद चुनाव चिह्न और लड़ने वाले उम्मीदवारों की सूची।</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7–8</a:t>
            </a:r>
            <a:r>
              <a:rPr sz="1224" b="0">
                <a:solidFill>
                  <a:srgbClr val="2B5C8A"/>
                </a:solidFill>
                <a:latin typeface="Nirmala UI"/>
                <a:ea typeface="Nirmala UI"/>
                <a:cs typeface="Nirmala UI"/>
              </a:rPr>
              <a:t>]</a:t>
            </a:r>
          </a:p>
        </p:txBody>
      </p:sp>
      <p:sp>
        <p:nvSpPr>
          <p:cNvPr id="14" name="Oval 13"/>
          <p:cNvSpPr/>
          <p:nvPr/>
        </p:nvSpPr>
        <p:spPr>
          <a:xfrm>
            <a:off x="7452360" y="4139819"/>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44968" y="4032250"/>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चौथा चरण: 31.10.2026, 04.11.2026, 05.11.2026, 06.11.2026।</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7–8</a:t>
            </a:r>
            <a:r>
              <a:rPr sz="1224" b="0">
                <a:solidFill>
                  <a:srgbClr val="2B5C8A"/>
                </a:solidFill>
                <a:latin typeface="Nirmala UI"/>
                <a:ea typeface="Nirmala UI"/>
                <a:cs typeface="Nirmala UI"/>
              </a:rPr>
              <a:t>]</a:t>
            </a:r>
          </a:p>
        </p:txBody>
      </p:sp>
      <p:sp>
        <p:nvSpPr>
          <p:cNvPr id="16" name="Oval 15"/>
          <p:cNvSpPr/>
          <p:nvPr/>
        </p:nvSpPr>
        <p:spPr>
          <a:xfrm>
            <a:off x="7452360" y="5161153"/>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44968" y="5053584"/>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नामांकन सुबह 11 से दोपहर 3 बजे तक।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7–8</a:t>
            </a:r>
            <a:r>
              <a:rPr sz="1224" b="0">
                <a:solidFill>
                  <a:srgbClr val="2B5C8A"/>
                </a:solidFill>
                <a:latin typeface="Nirmala UI"/>
                <a:ea typeface="Nirmala UI"/>
                <a:cs typeface="Nirmala UI"/>
              </a:rPr>
              <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ज़िला परिषद सदस्य: पूरे ज़िले की एक तारीख</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पत्र 9867, दि. 03.10.2026 (ज़िला परिषद का बदला कार्यक्रम)</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 / 60</a:t>
            </a:r>
          </a:p>
        </p:txBody>
      </p:sp>
      <p:graphicFrame>
        <p:nvGraphicFramePr>
          <p:cNvPr id="8" name="Table 7"/>
          <p:cNvGraphicFramePr>
            <a:graphicFrameLocks noGrp="1"/>
          </p:cNvGraphicFramePr>
          <p:nvPr/>
        </p:nvGraphicFramePr>
        <p:xfrm>
          <a:off x="411480" y="1024128"/>
          <a:ext cx="11365991" cy="2354580"/>
        </p:xfrm>
        <a:graphic>
          <a:graphicData uri="http://schemas.openxmlformats.org/drawingml/2006/table">
            <a:tbl>
              <a:tblPr firstRow="1" bandRow="1">
                <a:tableStyleId>{5C22544A-7EE6-4342-B048-85BDC9FD1C3A}</a:tableStyleId>
              </a:tblPr>
              <a:tblGrid>
                <a:gridCol w="9195532"/>
                <a:gridCol w="2170459"/>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काम</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तारीख</a:t>
                      </a:r>
                    </a:p>
                  </a:txBody>
                  <a:tcPr marL="91440" marR="91440" marT="54864" marB="54864" anchor="ctr">
                    <a:solidFill>
                      <a:srgbClr val="1E3A5F"/>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सार्वजनिक सूचना</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19.10.2026 (सोमवार)</a:t>
                      </a:r>
                    </a:p>
                  </a:txBody>
                  <a:tcPr marL="91440" marR="91440" marT="54864" marB="54864" anchor="ctr">
                    <a:solidFill>
                      <a:srgbClr val="FFFFFF"/>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नामांकन की आखिरी तारीख (दोपहर 3 बजे तक)</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23.10.2026 (शुक्रवार)</a:t>
                      </a:r>
                    </a:p>
                  </a:txBody>
                  <a:tcPr marL="91440" marR="91440" marT="54864" marB="54864" anchor="ctr">
                    <a:solidFill>
                      <a:srgbClr val="F1F4F8"/>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संवीक्षा (सुबह 11 बजे से)</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24.10.2026 (शनिवार)</a:t>
                      </a:r>
                    </a:p>
                  </a:txBody>
                  <a:tcPr marL="91440" marR="91440" marT="54864" marB="54864" anchor="ctr">
                    <a:solidFill>
                      <a:srgbClr val="FFFFFF"/>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नाम वापसी (दोपहर 3 बजे तक), उसके तुरंत बाद चुनाव चिह्न और लड़ने वाले उम्मीदवारों की सूची</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26.10.2026 (सोमवार)</a:t>
                      </a:r>
                    </a:p>
                  </a:txBody>
                  <a:tcPr marL="91440" marR="91440" marT="54864" marB="54864" anchor="ctr">
                    <a:solidFill>
                      <a:srgbClr val="F1F4F8"/>
                    </a:solidFill>
                  </a:tcPr>
                </a:tc>
              </a:tr>
            </a:tbl>
          </a:graphicData>
        </a:graphic>
      </p:graphicFrame>
      <p:sp>
        <p:nvSpPr>
          <p:cNvPr id="9" name="TextBox 8"/>
          <p:cNvSpPr txBox="1"/>
          <p:nvPr/>
        </p:nvSpPr>
        <p:spPr>
          <a:xfrm>
            <a:off x="411480" y="343357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9867, दि. 03.10.2026, पृ. 2–3</a:t>
            </a:r>
          </a:p>
        </p:txBody>
      </p:sp>
      <p:sp>
        <p:nvSpPr>
          <p:cNvPr id="10" name="TextBox 9"/>
          <p:cNvSpPr txBox="1"/>
          <p:nvPr/>
        </p:nvSpPr>
        <p:spPr>
          <a:xfrm>
            <a:off x="411480" y="3826764"/>
            <a:ext cx="11365992" cy="1297685"/>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ज़िला परिषद के नामांकन उस चरण के हिसाब से होते हैं, जिसमें ज़िले का चुनाव शुरू होता है। बालोतरा का चुनाव तीसरे चरण से शुरू होता है, इसलिए पूरे ज़िले के नामांकन तीसरे चरण की तारीखों पर, सुबह 11 से दोपहर 3 बजे तक।</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9867, दि. 03.10.2026, पृ. 1–3</a:t>
            </a:r>
            <a:r>
              <a:rPr sz="1296" b="0">
                <a:solidFill>
                  <a:srgbClr val="2B5C8A"/>
                </a:solidFill>
                <a:latin typeface="Nirmala UI"/>
                <a:ea typeface="Nirmala UI"/>
                <a:cs typeface="Nirmala UI"/>
              </a:rPr>
              <a:t>]</a:t>
            </a:r>
          </a:p>
        </p:txBody>
      </p:sp>
      <p:sp>
        <p:nvSpPr>
          <p:cNvPr id="11" name="Rectangle 10"/>
          <p:cNvSpPr/>
          <p:nvPr/>
        </p:nvSpPr>
        <p:spPr>
          <a:xfrm>
            <a:off x="411480" y="5234178"/>
            <a:ext cx="11365992" cy="1102614"/>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11480" y="5234178"/>
            <a:ext cx="73152" cy="110261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76072" y="5307330"/>
            <a:ext cx="11137392" cy="99288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तारीख बदली है: 03.10.2026 वाले मूल कार्यक्रम में ज़िला परिषद के नामांकन 08.10.2026 से 15.10.2026 तक थे; उसी दिन के पत्र 9867 ने इसे बदल दिया। बालोतरा के लिए सही तारीखें 19.10.2026 से 26.10.2026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7</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9867, दि. 03.10.2026, पृ. 2–3</a:t>
            </a:r>
            <a:r>
              <a:rPr sz="1224" b="0">
                <a:solidFill>
                  <a:srgbClr val="2B5C8A"/>
                </a:solidFill>
                <a:latin typeface="Nirmala UI"/>
                <a:ea typeface="Nirmala UI"/>
                <a:cs typeface="Nirmala UI"/>
              </a:rPr>
              <a: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आयोग के पत्र में ज़िला परिषद का बदला कार्यक्रम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 / 60</a:t>
            </a:r>
          </a:p>
        </p:txBody>
      </p:sp>
      <p:pic>
        <p:nvPicPr>
          <p:cNvPr id="7" name="Picture 6" descr="b_zp_o9867.png"/>
          <p:cNvPicPr>
            <a:picLocks noChangeAspect="1"/>
          </p:cNvPicPr>
          <p:nvPr/>
        </p:nvPicPr>
        <p:blipFill>
          <a:blip r:embed="rId3"/>
          <a:stretch>
            <a:fillRect/>
          </a:stretch>
        </p:blipFill>
        <p:spPr>
          <a:xfrm>
            <a:off x="411480" y="1042416"/>
            <a:ext cx="6675120" cy="4868911"/>
          </a:xfrm>
          <a:prstGeom prst="rect">
            <a:avLst/>
          </a:prstGeom>
        </p:spPr>
      </p:pic>
      <p:sp>
        <p:nvSpPr>
          <p:cNvPr id="8" name="TextBox 7"/>
          <p:cNvSpPr txBox="1"/>
          <p:nvPr/>
        </p:nvSpPr>
        <p:spPr>
          <a:xfrm>
            <a:off x="411480" y="5929615"/>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9867, दि. 03.10.2026, पृ. 2–3</a:t>
            </a:r>
            <a:r>
              <a:rPr sz="1050" b="0">
                <a:solidFill>
                  <a:srgbClr val="5B6370"/>
                </a:solidFill>
                <a:latin typeface="Nirmala UI"/>
                <a:ea typeface="Nirmala UI"/>
                <a:cs typeface="Nirmala UI"/>
              </a:rPr>
              <a:t> · राज्य निर्वाचन आयोग, राजस्थान</a:t>
            </a:r>
          </a:p>
        </p:txBody>
      </p:sp>
      <p:sp>
        <p:nvSpPr>
          <p:cNvPr id="9" name="Rectangle 8"/>
          <p:cNvSpPr/>
          <p:nvPr/>
        </p:nvSpPr>
        <p:spPr>
          <a:xfrm>
            <a:off x="7360920" y="1122553"/>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360920" y="1122553"/>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44968" y="1069848"/>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पीला बॉक्स: बालोतरा उन 16 ज़िला परिषदों में है, जिनका चुनाव तीसरे चरण से शुरू होता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9867, दि. 03.10.2026, पृ. 2</a:t>
            </a:r>
            <a:r>
              <a:rPr sz="1224" b="0">
                <a:solidFill>
                  <a:srgbClr val="2B5C8A"/>
                </a:solidFill>
                <a:latin typeface="Nirmala UI"/>
                <a:ea typeface="Nirmala UI"/>
                <a:cs typeface="Nirmala UI"/>
              </a:rPr>
              <a:t>]</a:t>
            </a:r>
          </a:p>
        </p:txBody>
      </p:sp>
      <p:sp>
        <p:nvSpPr>
          <p:cNvPr id="12" name="Rectangle 11"/>
          <p:cNvSpPr/>
          <p:nvPr/>
        </p:nvSpPr>
        <p:spPr>
          <a:xfrm>
            <a:off x="7360920" y="2143887"/>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360920" y="2143887"/>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44968" y="2091182"/>
            <a:ext cx="4032503" cy="255422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पीला कॉलम: इन ज़िलों में ज़िला परिषद के नामांकन तीसरे चरण की तारीखों पर: सूचना 19.10.2026; नामांकन 23.10.2026 दोपहर 3 बजे तक; संवीक्षा 24.10.2026 सुबह 11 बजे से; नाम वापसी 26.10.2026 दोपहर 3 बजे तक; उसके तुरंत बाद चुनाव चिह्न और लड़ने वाले उम्मीदवारों की सूची।</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9867, दि. 03.10.2026, पृ. 2–3</a:t>
            </a:r>
            <a:r>
              <a:rPr sz="1224" b="0">
                <a:solidFill>
                  <a:srgbClr val="2B5C8A"/>
                </a:solidFill>
                <a:latin typeface="Nirmala UI"/>
                <a:ea typeface="Nirmala UI"/>
                <a:cs typeface="Nirmala UI"/>
              </a:rP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मतदान कब है, और गिनती कब और कहाँ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10090, दि. 06.10.2026, और आदेश 9836, दि. 03.10.2026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 / 60</a:t>
            </a:r>
          </a:p>
        </p:txBody>
      </p:sp>
      <p:graphicFrame>
        <p:nvGraphicFramePr>
          <p:cNvPr id="8" name="Table 7"/>
          <p:cNvGraphicFramePr>
            <a:graphicFrameLocks noGrp="1"/>
          </p:cNvGraphicFramePr>
          <p:nvPr/>
        </p:nvGraphicFramePr>
        <p:xfrm>
          <a:off x="411480" y="1024128"/>
          <a:ext cx="11365990" cy="1374647"/>
        </p:xfrm>
        <a:graphic>
          <a:graphicData uri="http://schemas.openxmlformats.org/drawingml/2006/table">
            <a:tbl>
              <a:tblPr firstRow="1" bandRow="1">
                <a:tableStyleId>{5C22544A-7EE6-4342-B048-85BDC9FD1C3A}</a:tableStyleId>
              </a:tblPr>
              <a:tblGrid>
                <a:gridCol w="6785784"/>
                <a:gridCol w="2337220"/>
                <a:gridCol w="2242986"/>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तीसरा चरण</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चौथा चरण</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ज़िला परिषद और पंचायत समिति का मतदान (सुबह 7 से शाम 6 बजे)</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03.11.2026 (मंगलवार)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14.11.2026 (शनिवार)</a:t>
                      </a:r>
                    </a:p>
                  </a:txBody>
                  <a:tcPr marL="91440" marR="91440" marT="54864" marB="54864" anchor="ctr">
                    <a:solidFill>
                      <a:srgbClr val="FFFFFF"/>
                    </a:solidFill>
                  </a:tcPr>
                </a:tc>
              </a:tr>
            </a:tbl>
          </a:graphicData>
        </a:graphic>
      </p:graphicFrame>
      <p:sp>
        <p:nvSpPr>
          <p:cNvPr id="9" name="TextBox 8"/>
          <p:cNvSpPr txBox="1"/>
          <p:nvPr/>
        </p:nvSpPr>
        <p:spPr>
          <a:xfrm>
            <a:off x="411480" y="2453640"/>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p:txBody>
      </p:sp>
      <p:sp>
        <p:nvSpPr>
          <p:cNvPr id="10" name="TextBox 9"/>
          <p:cNvSpPr txBox="1"/>
          <p:nvPr/>
        </p:nvSpPr>
        <p:spPr>
          <a:xfrm>
            <a:off x="411480" y="2846832"/>
            <a:ext cx="11365992" cy="3489960"/>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ज़िला परिषद और पंचायत समिति के वोटों की गिनती 20.11.2026 (शुक्रवार) को सुबह 8 बजे से ज़िला मुख्यालय पर होगी। बालोतरा के दोनों चरणों के वोट उसी दिन गिने जाएँगे।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गिनती ज़िला मुख्यालय पर होती है, इसलिए मतदान खत्म होते ही मशीनें और बाकी काग़ज़ वहाँ पहुँचाने की व्यवस्था की जाती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6</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तीसरे चरण की यह तारीख आयोग के आदेश 10090 (06.10.2026) की है; 03.10.2026 वाले आदेश 9836 में यह 04.11.2026 लिखी थी। चौथे चरण की तारीख आदेश 9836 की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296" b="0">
                <a:solidFill>
                  <a:srgbClr val="2B5C8A"/>
                </a:solidFill>
                <a:latin typeface="Nirmala UI"/>
                <a:ea typeface="Nirmala UI"/>
                <a:cs typeface="Nirmala UI"/>
              </a:rPr>
              <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ये बातें किन किताबों और आदेशों से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हर पंक्ति के आगे उसका स्रोत लिखा है</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 / 60</a:t>
            </a:r>
          </a:p>
        </p:txBody>
      </p:sp>
      <p:graphicFrame>
        <p:nvGraphicFramePr>
          <p:cNvPr id="8" name="Table 7"/>
          <p:cNvGraphicFramePr>
            <a:graphicFrameLocks noGrp="1"/>
          </p:cNvGraphicFramePr>
          <p:nvPr/>
        </p:nvGraphicFramePr>
        <p:xfrm>
          <a:off x="411480" y="1024128"/>
          <a:ext cx="11365991" cy="4071874"/>
        </p:xfrm>
        <a:graphic>
          <a:graphicData uri="http://schemas.openxmlformats.org/drawingml/2006/table">
            <a:tbl>
              <a:tblPr firstRow="1" bandRow="1">
                <a:tableStyleId>{5C22544A-7EE6-4342-B048-85BDC9FD1C3A}</a:tableStyleId>
              </a:tblPr>
              <a:tblGrid>
                <a:gridCol w="3345990"/>
                <a:gridCol w="4242481"/>
                <a:gridCol w="3777520"/>
              </a:tblGrid>
              <a:tr h="380746">
                <a:tc>
                  <a:txBody>
                    <a:bodyPr wrap="square"/>
                    <a:lstStyle/>
                    <a:p>
                      <a:pPr algn="l">
                        <a:lnSpc>
                          <a:spcPct val="100000"/>
                        </a:lnSpc>
                        <a:spcAft>
                          <a:spcPts val="0"/>
                        </a:spcAft>
                      </a:pPr>
                      <a:r>
                        <a:rPr sz="1300" b="1">
                          <a:solidFill>
                            <a:srgbClr val="FFFFFF"/>
                          </a:solidFill>
                          <a:latin typeface="Nirmala UI"/>
                          <a:ea typeface="Nirmala UI"/>
                          <a:cs typeface="Nirmala UI"/>
                        </a:rPr>
                        <a:t>किताब या क़ानून</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इसमें क्या है</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स्रोत</a:t>
                      </a:r>
                    </a:p>
                  </a:txBody>
                  <a:tcPr marL="91440" marR="91440" marT="54864" marB="54864" anchor="ctr">
                    <a:solidFill>
                      <a:srgbClr val="1E3A5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राजस्थान पंचायती राज अधिनियम, 1994, और राजस्थान पंचायती राज (निर्वाचन) नियम, 1994</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चुनाव का क़ानून और उसके नियम। आयोग की दोनों मार्गदर्शिकाओं में ये परिशिष्ट-3 और परिशिष्ट-4 पर छपे हैं।</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लोक प्रतिनिधित्व अधिनियम, 1951</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प्रचार वाले आदेश 5052 में इसकी धारा 127-क (पोस्टर) और धारा 133 और 123(5) (वाहन की अनुमति) का हवाला है।</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 100</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राजनैतिक दलों और अभ्यर्थियों के मार्गदर्शन के लिये आदर्श आचरण संहिता</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उम्मीदवार और उसके कार्यकर्ता क्या करें, क्या न करें। आयोग के संकलन में छपी है।</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rPr>
                        <a:t>संकलन, पृ. 80</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मतपेटी मार्गदर्शिका और ईवीएम मार्गदर्शिका</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आयोग की दो मार्गदर्शिकाएँ; अधिनियम और नियम इनके परिशिष्ट में छपे हैं।</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4</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आयोग का संकलन</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आयोग के आदेशों का संग्रह; चुनाव चिह्न, प्रचार और जमानत वाले आदेश इसी में हैं।</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5052, दि. 23.12.2025, संकलन पृ. 98</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पंचायती राज चुनाव क़ानून पुस्तिका (अंग्रेज़ी)</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आयोग की वेबसाइट पर रखी पुस्तिका; जमानत जब्त होने की शर्तें इसी से ली हैं।</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पंचायती राज चुनाव क़ानून पुस्तिका (अंग्रेज़ी), पृ. 119</a:t>
                      </a:r>
                    </a:p>
                  </a:txBody>
                  <a:tcPr marL="91440" marR="91440" marT="54864" marB="54864" anchor="ctr">
                    <a:solidFill>
                      <a:srgbClr val="F1F4F8"/>
                    </a:solidFill>
                  </a:tcPr>
                </a:tc>
              </a:tr>
            </a:tbl>
          </a:graphicData>
        </a:graphic>
      </p:graphicFrame>
      <p:sp>
        <p:nvSpPr>
          <p:cNvPr id="9" name="TextBox 8"/>
          <p:cNvSpPr txBox="1"/>
          <p:nvPr/>
        </p:nvSpPr>
        <p:spPr>
          <a:xfrm>
            <a:off x="411480" y="5196586"/>
            <a:ext cx="11365992" cy="1140205"/>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हर बात के आगे कोष्ठक में पहले क़ानून का हिस्सा, फिर किताब और पेज लिखा है। जैसे इस पंक्ति का कोष्ठक बताता है: बात नियम 27 की है, और मतपेटी मार्गदर्शिका के उस पेज पर छपी है।</a:t>
            </a:r>
            <a:r>
              <a:rPr sz="1296" b="0">
                <a:solidFill>
                  <a:srgbClr val="2B5C8A"/>
                </a:solidFill>
                <a:latin typeface="Nirmala UI"/>
                <a:ea typeface="Nirmala UI"/>
                <a:cs typeface="Nirmala UI"/>
              </a:rPr>
              <a:t>  [</a:t>
            </a:r>
            <a:r>
              <a:rPr sz="1296" b="1">
                <a:solidFill>
                  <a:srgbClr val="2B5C8A"/>
                </a:solidFill>
                <a:latin typeface="Nirmala UI"/>
                <a:ea typeface="Nirmala UI"/>
                <a:cs typeface="Nirmala UI"/>
              </a:rPr>
              <a:t>नियम 27 · </a:t>
            </a:r>
            <a:r>
              <a:rPr sz="129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62</a:t>
            </a:r>
            <a:r>
              <a:rPr sz="1296" b="0">
                <a:solidFill>
                  <a:srgbClr val="2B5C8A"/>
                </a:solidFill>
                <a:latin typeface="Nirmala UI"/>
                <a:ea typeface="Nirmala UI"/>
                <a:cs typeface="Nirmala UI"/>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इस प्रस्तुति में किन क़ानूनों का हवाला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राजस्थान पंचायती राज अधिनियम, 1994: इसकी धाराएँ, और उनके छपे हुए शीर्षक</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9 / 60</a:t>
            </a:r>
          </a:p>
        </p:txBody>
      </p:sp>
      <p:graphicFrame>
        <p:nvGraphicFramePr>
          <p:cNvPr id="8" name="Table 7"/>
          <p:cNvGraphicFramePr>
            <a:graphicFrameLocks noGrp="1"/>
          </p:cNvGraphicFramePr>
          <p:nvPr/>
        </p:nvGraphicFramePr>
        <p:xfrm>
          <a:off x="411480" y="1024128"/>
          <a:ext cx="11365991" cy="5185917"/>
        </p:xfrm>
        <a:graphic>
          <a:graphicData uri="http://schemas.openxmlformats.org/drawingml/2006/table">
            <a:tbl>
              <a:tblPr firstRow="1" bandRow="1">
                <a:tableStyleId>{5C22544A-7EE6-4342-B048-85BDC9FD1C3A}</a:tableStyleId>
              </a:tblPr>
              <a:tblGrid>
                <a:gridCol w="3336481"/>
                <a:gridCol w="5411114"/>
                <a:gridCol w="2618396"/>
              </a:tblGrid>
              <a:tr h="488950">
                <a:tc>
                  <a:txBody>
                    <a:bodyPr wrap="square"/>
                    <a:lstStyle/>
                    <a:p>
                      <a:pPr algn="l">
                        <a:lnSpc>
                          <a:spcPct val="100000"/>
                        </a:lnSpc>
                        <a:spcAft>
                          <a:spcPts val="0"/>
                        </a:spcAft>
                      </a:pPr>
                      <a:r>
                        <a:rPr sz="1900" b="1">
                          <a:solidFill>
                            <a:srgbClr val="FFFFFF"/>
                          </a:solidFill>
                          <a:latin typeface="Nirmala UI"/>
                          <a:ea typeface="Nirmala UI"/>
                          <a:cs typeface="Nirmala UI"/>
                        </a:rPr>
                        <a:t>धारा, और उसका छपा शीर्षक</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आसान शब्दों में</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स्रोत</a:t>
                      </a:r>
                    </a:p>
                  </a:txBody>
                  <a:tcPr marL="91440" marR="91440" marT="54864" marB="54864" anchor="ctr">
                    <a:solidFill>
                      <a:srgbClr val="1E3A5F"/>
                    </a:solidFill>
                  </a:tcPr>
                </a:tc>
              </a:tr>
              <a:tr h="831596">
                <a:tc>
                  <a:txBody>
                    <a:bodyPr wrap="square"/>
                    <a:lstStyle/>
                    <a:p>
                      <a:pPr algn="l">
                        <a:lnSpc>
                          <a:spcPct val="100000"/>
                        </a:lnSpc>
                        <a:spcAft>
                          <a:spcPts val="0"/>
                        </a:spcAft>
                      </a:pPr>
                      <a:r>
                        <a:rPr sz="1900" b="0">
                          <a:solidFill>
                            <a:srgbClr val="1F2937"/>
                          </a:solidFill>
                          <a:latin typeface="Nirmala UI"/>
                          <a:ea typeface="Nirmala UI"/>
                          <a:cs typeface="Nirmala UI"/>
                        </a:rPr>
                        <a:t>धारा 19 “किसी पंच या सदस्य के रूप में निर्वाचन के लिए अर्हताएं”</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कौन चुनाव लड़ सकता है: मतदाता सूची में नाम हो, उम्र 21 साल हो, और कोई अयोग्यता लागू न हो।</a:t>
                      </a:r>
                    </a:p>
                  </a:txBody>
                  <a:tcPr marL="91440" marR="91440" marT="54864" marB="54864" anchor="ctr">
                    <a:solidFill>
                      <a:srgbClr val="FFFFFF"/>
                    </a:solidFill>
                  </a:tcPr>
                </a:tc>
                <a:tc>
                  <a:txBody>
                    <a:bodyPr wrap="square"/>
                    <a:lstStyle/>
                    <a:p>
                      <a:pPr algn="l">
                        <a:lnSpc>
                          <a:spcPct val="100000"/>
                        </a:lnSpc>
                        <a:spcAft>
                          <a:spcPts val="0"/>
                        </a:spcAft>
                      </a:pPr>
                      <a:r>
                        <a:rPr sz="1520" b="0">
                          <a:solidFill>
                            <a:srgbClr val="2B5C8A"/>
                          </a:solidFill>
                          <a:latin typeface="Nirmala UI"/>
                          <a:ea typeface="Nirmala UI"/>
                          <a:cs typeface="Nirmala UI"/>
                        </a:rPr>
                        <a:t/>
                      </a:r>
                      <a:r>
                        <a:rPr sz="15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54</a:t>
                      </a:r>
                    </a:p>
                  </a:txBody>
                  <a:tcPr marL="91440" marR="91440" marT="54864" marB="54864" anchor="ctr">
                    <a:solidFill>
                      <a:srgbClr val="FFFFFF"/>
                    </a:solidFill>
                  </a:tcPr>
                </a:tc>
              </a:tr>
              <a:tr h="1174241">
                <a:tc>
                  <a:txBody>
                    <a:bodyPr wrap="square"/>
                    <a:lstStyle/>
                    <a:p>
                      <a:pPr algn="l">
                        <a:lnSpc>
                          <a:spcPct val="100000"/>
                        </a:lnSpc>
                        <a:spcAft>
                          <a:spcPts val="0"/>
                        </a:spcAft>
                      </a:pPr>
                      <a:r>
                        <a:rPr sz="1900" b="0">
                          <a:solidFill>
                            <a:srgbClr val="1F2937"/>
                          </a:solidFill>
                          <a:latin typeface="Nirmala UI"/>
                          <a:ea typeface="Nirmala UI"/>
                          <a:cs typeface="Nirmala UI"/>
                        </a:rPr>
                        <a:t>धारा 19-ख “किसी पंचायतीराज संस्था में एक से अधिक स्थानों के लिए निर्वाचन लड़ने पर प्रतिबंध”</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एक ही संस्था में एक से ज़्यादा सीटों से चुनाव लड़ने पर रोक, और ऐसा हो जाए तो क्या करना है।</a:t>
                      </a:r>
                    </a:p>
                  </a:txBody>
                  <a:tcPr marL="91440" marR="91440" marT="54864" marB="54864" anchor="ctr">
                    <a:solidFill>
                      <a:srgbClr val="F1F4F8"/>
                    </a:solidFill>
                  </a:tcPr>
                </a:tc>
                <a:tc>
                  <a:txBody>
                    <a:bodyPr wrap="square"/>
                    <a:lstStyle/>
                    <a:p>
                      <a:pPr algn="l">
                        <a:lnSpc>
                          <a:spcPct val="100000"/>
                        </a:lnSpc>
                        <a:spcAft>
                          <a:spcPts val="0"/>
                        </a:spcAft>
                      </a:pPr>
                      <a:r>
                        <a:rPr sz="1520" b="0">
                          <a:solidFill>
                            <a:srgbClr val="2B5C8A"/>
                          </a:solidFill>
                          <a:latin typeface="Nirmala UI"/>
                          <a:ea typeface="Nirmala UI"/>
                          <a:cs typeface="Nirmala UI"/>
                        </a:rPr>
                        <a:t/>
                      </a:r>
                      <a:r>
                        <a:rPr sz="152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57</a:t>
                      </a:r>
                    </a:p>
                  </a:txBody>
                  <a:tcPr marL="91440" marR="91440" marT="54864" marB="54864" anchor="ctr">
                    <a:solidFill>
                      <a:srgbClr val="F1F4F8"/>
                    </a:solidFill>
                  </a:tcPr>
                </a:tc>
              </a:tr>
              <a:tr h="1859534">
                <a:tc>
                  <a:txBody>
                    <a:bodyPr wrap="square"/>
                    <a:lstStyle/>
                    <a:p>
                      <a:pPr algn="l">
                        <a:lnSpc>
                          <a:spcPct val="100000"/>
                        </a:lnSpc>
                        <a:spcAft>
                          <a:spcPts val="0"/>
                        </a:spcAft>
                      </a:pPr>
                      <a:r>
                        <a:rPr sz="1900" b="0">
                          <a:solidFill>
                            <a:srgbClr val="1F2937"/>
                          </a:solidFill>
                          <a:latin typeface="Nirmala UI"/>
                          <a:ea typeface="Nirmala UI"/>
                          <a:cs typeface="Nirmala UI"/>
                        </a:rPr>
                        <a:t>धारा 20 (अंग्रेज़ी पुस्तिका में शीर्षक: “Restriction on simultaneous or double membership of a Panchayati Raj Institution”)</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एक साथ दो या ज़्यादा पंचायती राज संस्थाओं का सदस्य रहने पर रोक, चुनाव लड़ने पर नहीं; दो जगह चुने गए, तो 14 दिन में एक चुननी होगी। इसका पाठ मार्गदर्शिका के परिशिष्ट में नहीं छपा, अंग्रेज़ी क़ानून पुस्तिका में है।</a:t>
                      </a:r>
                    </a:p>
                  </a:txBody>
                  <a:tcPr marL="91440" marR="91440" marT="54864" marB="54864" anchor="ctr">
                    <a:solidFill>
                      <a:srgbClr val="FFFFFF"/>
                    </a:solidFill>
                  </a:tcPr>
                </a:tc>
                <a:tc>
                  <a:txBody>
                    <a:bodyPr wrap="square"/>
                    <a:lstStyle/>
                    <a:p>
                      <a:pPr algn="l">
                        <a:lnSpc>
                          <a:spcPct val="100000"/>
                        </a:lnSpc>
                        <a:spcAft>
                          <a:spcPts val="0"/>
                        </a:spcAft>
                      </a:pPr>
                      <a:r>
                        <a:rPr sz="1520" b="0">
                          <a:solidFill>
                            <a:srgbClr val="2B5C8A"/>
                          </a:solidFill>
                          <a:latin typeface="Nirmala UI"/>
                          <a:ea typeface="Nirmala UI"/>
                          <a:cs typeface="Nirmala UI"/>
                        </a:rPr>
                        <a:t/>
                      </a:r>
                      <a:r>
                        <a:rPr sz="152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पंचायती राज चुनाव क़ानून पुस्तिका (अंग्रेज़ी), पृ. 63</a:t>
                      </a:r>
                      <a:r>
                        <a:rPr sz="1520" b="0">
                          <a:solidFill>
                            <a:srgbClr val="2B5C8A"/>
                          </a:solidFill>
                          <a:latin typeface="Nirmala UI"/>
                          <a:ea typeface="Nirmala UI"/>
                          <a:cs typeface="Nirmala UI"/>
                        </a:rPr>
                        <a:t>; </a:t>
                      </a:r>
                      <a:r>
                        <a:rPr sz="152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27</a:t>
                      </a:r>
                    </a:p>
                  </a:txBody>
                  <a:tcPr marL="91440" marR="91440" marT="54864" marB="54864" anchor="ctr">
                    <a:solidFill>
                      <a:srgbClr val="FFFFFF"/>
                    </a:solidFill>
                  </a:tcPr>
                </a:tc>
              </a:tr>
              <a:tr h="831596">
                <a:tc>
                  <a:txBody>
                    <a:bodyPr wrap="square"/>
                    <a:lstStyle/>
                    <a:p>
                      <a:pPr algn="l">
                        <a:lnSpc>
                          <a:spcPct val="100000"/>
                        </a:lnSpc>
                        <a:spcAft>
                          <a:spcPts val="0"/>
                        </a:spcAft>
                      </a:pPr>
                      <a:r>
                        <a:rPr sz="1900" b="0">
                          <a:solidFill>
                            <a:srgbClr val="1F2937"/>
                          </a:solidFill>
                          <a:latin typeface="Nirmala UI"/>
                          <a:ea typeface="Nirmala UI"/>
                          <a:cs typeface="Nirmala UI"/>
                        </a:rPr>
                        <a:t>धारा 22-क “यानों, घ्वनि विस्तारकों आदि के उपयोग पर निर्बधन”</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वाहन, लाउडस्पीकर, पोस्टर और बैनर पर आयोग की पाबंदी, और उसे तोड़ने की सज़ा।</a:t>
                      </a:r>
                    </a:p>
                  </a:txBody>
                  <a:tcPr marL="91440" marR="91440" marT="54864" marB="54864" anchor="ctr">
                    <a:solidFill>
                      <a:srgbClr val="F1F4F8"/>
                    </a:solidFill>
                  </a:tcPr>
                </a:tc>
                <a:tc>
                  <a:txBody>
                    <a:bodyPr wrap="square"/>
                    <a:lstStyle/>
                    <a:p>
                      <a:pPr algn="l">
                        <a:lnSpc>
                          <a:spcPct val="100000"/>
                        </a:lnSpc>
                        <a:spcAft>
                          <a:spcPts val="0"/>
                        </a:spcAft>
                      </a:pPr>
                      <a:r>
                        <a:rPr sz="1520" b="0">
                          <a:solidFill>
                            <a:srgbClr val="2B5C8A"/>
                          </a:solidFill>
                          <a:latin typeface="Nirmala UI"/>
                          <a:ea typeface="Nirmala UI"/>
                          <a:cs typeface="Nirmala UI"/>
                        </a:rPr>
                        <a:t/>
                      </a:r>
                      <a:r>
                        <a:rPr sz="152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57–58</a:t>
                      </a:r>
                    </a:p>
                  </a:txBody>
                  <a:tcPr marL="91440" marR="91440" marT="54864" marB="54864" anchor="ctr">
                    <a:solidFill>
                      <a:srgbClr val="F1F4F8"/>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निर्वाचन नियमों के कौन-से नियम आए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राजस्थान पंचायती राज (निर्वाचन) नियम, 1994: इसके नियम, और उनके छपे हुए शीर्षक</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10 / 60</a:t>
            </a:r>
          </a:p>
        </p:txBody>
      </p:sp>
      <p:graphicFrame>
        <p:nvGraphicFramePr>
          <p:cNvPr id="8" name="Table 7"/>
          <p:cNvGraphicFramePr>
            <a:graphicFrameLocks noGrp="1"/>
          </p:cNvGraphicFramePr>
          <p:nvPr/>
        </p:nvGraphicFramePr>
        <p:xfrm>
          <a:off x="411480" y="1024128"/>
          <a:ext cx="11365991" cy="4863338"/>
        </p:xfrm>
        <a:graphic>
          <a:graphicData uri="http://schemas.openxmlformats.org/drawingml/2006/table">
            <a:tbl>
              <a:tblPr firstRow="1" bandRow="1">
                <a:tableStyleId>{5C22544A-7EE6-4342-B048-85BDC9FD1C3A}</a:tableStyleId>
              </a:tblPr>
              <a:tblGrid>
                <a:gridCol w="4641848"/>
                <a:gridCol w="3659398"/>
                <a:gridCol w="3064745"/>
              </a:tblGrid>
              <a:tr h="452882">
                <a:tc>
                  <a:txBody>
                    <a:bodyPr wrap="square"/>
                    <a:lstStyle/>
                    <a:p>
                      <a:pPr algn="l">
                        <a:lnSpc>
                          <a:spcPct val="100000"/>
                        </a:lnSpc>
                        <a:spcAft>
                          <a:spcPts val="0"/>
                        </a:spcAft>
                      </a:pPr>
                      <a:r>
                        <a:rPr sz="1700" b="1">
                          <a:solidFill>
                            <a:srgbClr val="FFFFFF"/>
                          </a:solidFill>
                          <a:latin typeface="Nirmala UI"/>
                          <a:ea typeface="Nirmala UI"/>
                          <a:cs typeface="Nirmala UI"/>
                        </a:rPr>
                        <a:t>नियम, और उसका छपा शीर्षक</a:t>
                      </a:r>
                    </a:p>
                  </a:txBody>
                  <a:tcPr marL="91440" marR="91440" marT="54864" marB="54864" anchor="ctr">
                    <a:solidFill>
                      <a:srgbClr val="1E3A5F"/>
                    </a:solidFill>
                  </a:tcPr>
                </a:tc>
                <a:tc>
                  <a:txBody>
                    <a:bodyPr wrap="square"/>
                    <a:lstStyle/>
                    <a:p>
                      <a:pPr algn="l">
                        <a:lnSpc>
                          <a:spcPct val="100000"/>
                        </a:lnSpc>
                        <a:spcAft>
                          <a:spcPts val="0"/>
                        </a:spcAft>
                      </a:pPr>
                      <a:r>
                        <a:rPr sz="1700" b="1">
                          <a:solidFill>
                            <a:srgbClr val="FFFFFF"/>
                          </a:solidFill>
                          <a:latin typeface="Nirmala UI"/>
                          <a:ea typeface="Nirmala UI"/>
                          <a:cs typeface="Nirmala UI"/>
                        </a:rPr>
                        <a:t>आसान शब्दों में</a:t>
                      </a:r>
                    </a:p>
                  </a:txBody>
                  <a:tcPr marL="91440" marR="91440" marT="54864" marB="54864" anchor="ctr">
                    <a:solidFill>
                      <a:srgbClr val="1E3A5F"/>
                    </a:solidFill>
                  </a:tcPr>
                </a:tc>
                <a:tc>
                  <a:txBody>
                    <a:bodyPr wrap="square"/>
                    <a:lstStyle/>
                    <a:p>
                      <a:pPr algn="l">
                        <a:lnSpc>
                          <a:spcPct val="100000"/>
                        </a:lnSpc>
                        <a:spcAft>
                          <a:spcPts val="0"/>
                        </a:spcAft>
                      </a:pPr>
                      <a:r>
                        <a:rPr sz="1700" b="1">
                          <a:solidFill>
                            <a:srgbClr val="FFFFFF"/>
                          </a:solidFill>
                          <a:latin typeface="Nirmala UI"/>
                          <a:ea typeface="Nirmala UI"/>
                          <a:cs typeface="Nirmala UI"/>
                        </a:rPr>
                        <a:t>स्रोत</a:t>
                      </a:r>
                    </a:p>
                  </a:txBody>
                  <a:tcPr marL="91440" marR="91440" marT="54864" marB="54864" anchor="ctr">
                    <a:solidFill>
                      <a:srgbClr val="1E3A5F"/>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नियम 25 “नाम निर्देशन-पत्रों का पेश किया जाना”</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नामांकन पत्र कैसे भरना और देना है।</a:t>
                      </a:r>
                    </a:p>
                  </a:txBody>
                  <a:tcPr marL="91440" marR="91440" marT="54864" marB="54864" anchor="ctr">
                    <a:solidFill>
                      <a:srgbClr val="FFFFFF"/>
                    </a:solidFill>
                  </a:tcPr>
                </a:tc>
                <a:tc>
                  <a:txBody>
                    <a:bodyPr wrap="square"/>
                    <a:lstStyle/>
                    <a:p>
                      <a:pPr algn="l">
                        <a:lnSpc>
                          <a:spcPct val="100000"/>
                        </a:lnSpc>
                        <a:spcAft>
                          <a:spcPts val="0"/>
                        </a:spcAft>
                      </a:pPr>
                      <a:r>
                        <a:rPr sz="1360" b="0">
                          <a:solidFill>
                            <a:srgbClr val="2B5C8A"/>
                          </a:solidFill>
                          <a:latin typeface="Nirmala UI"/>
                          <a:ea typeface="Nirmala UI"/>
                          <a:cs typeface="Nirmala UI"/>
                        </a:rPr>
                        <a:t/>
                      </a:r>
                      <a:r>
                        <a:rPr sz="136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p>
                  </a:txBody>
                  <a:tcPr marL="91440" marR="91440" marT="54864" marB="54864" anchor="ctr">
                    <a:solidFill>
                      <a:srgbClr val="FFFFFF"/>
                    </a:solidFill>
                  </a:tcPr>
                </a:tc>
              </a:tr>
              <a:tr h="1066038">
                <a:tc>
                  <a:txBody>
                    <a:bodyPr wrap="square"/>
                    <a:lstStyle/>
                    <a:p>
                      <a:pPr algn="l">
                        <a:lnSpc>
                          <a:spcPct val="100000"/>
                        </a:lnSpc>
                        <a:spcAft>
                          <a:spcPts val="0"/>
                        </a:spcAft>
                      </a:pPr>
                      <a:r>
                        <a:rPr sz="1700" b="0">
                          <a:solidFill>
                            <a:srgbClr val="1F2937"/>
                          </a:solidFill>
                          <a:latin typeface="Nirmala UI"/>
                          <a:ea typeface="Nirmala UI"/>
                          <a:cs typeface="Nirmala UI"/>
                        </a:rPr>
                        <a:t>नियम 27 “नाम निर्देशन-पत्रों की संवीक्षा”</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नामांकन पत्रों की जाँच कैसे होगी, और किन कारणों से कोई पत्र खारिज हो सकता है।</a:t>
                      </a:r>
                    </a:p>
                  </a:txBody>
                  <a:tcPr marL="91440" marR="91440" marT="54864" marB="54864" anchor="ctr">
                    <a:solidFill>
                      <a:srgbClr val="F1F4F8"/>
                    </a:solidFill>
                  </a:tcPr>
                </a:tc>
                <a:tc>
                  <a:txBody>
                    <a:bodyPr wrap="square"/>
                    <a:lstStyle/>
                    <a:p>
                      <a:pPr algn="l">
                        <a:lnSpc>
                          <a:spcPct val="100000"/>
                        </a:lnSpc>
                        <a:spcAft>
                          <a:spcPts val="0"/>
                        </a:spcAft>
                      </a:pPr>
                      <a:r>
                        <a:rPr sz="1360" b="0">
                          <a:solidFill>
                            <a:srgbClr val="2B5C8A"/>
                          </a:solidFill>
                          <a:latin typeface="Nirmala UI"/>
                          <a:ea typeface="Nirmala UI"/>
                          <a:cs typeface="Nirmala UI"/>
                        </a:rPr>
                        <a:t/>
                      </a:r>
                      <a:r>
                        <a:rPr sz="136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p>
                  </a:txBody>
                  <a:tcPr marL="91440" marR="91440" marT="54864" marB="54864" anchor="ctr">
                    <a:solidFill>
                      <a:srgbClr val="F1F4F8"/>
                    </a:solidFill>
                  </a:tcPr>
                </a:tc>
              </a:tr>
              <a:tr h="452882">
                <a:tc>
                  <a:txBody>
                    <a:bodyPr wrap="square"/>
                    <a:lstStyle/>
                    <a:p>
                      <a:pPr algn="l">
                        <a:lnSpc>
                          <a:spcPct val="100000"/>
                        </a:lnSpc>
                        <a:spcAft>
                          <a:spcPts val="0"/>
                        </a:spcAft>
                      </a:pPr>
                      <a:r>
                        <a:rPr sz="1700" b="0">
                          <a:solidFill>
                            <a:srgbClr val="1F2937"/>
                          </a:solidFill>
                          <a:latin typeface="Nirmala UI"/>
                          <a:ea typeface="Nirmala UI"/>
                          <a:cs typeface="Nirmala UI"/>
                        </a:rPr>
                        <a:t>नियम 28 “अभ्यर्थिता वापस लेना”</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नाम वापस कैसे लेना है।</a:t>
                      </a:r>
                    </a:p>
                  </a:txBody>
                  <a:tcPr marL="91440" marR="91440" marT="54864" marB="54864" anchor="ctr">
                    <a:solidFill>
                      <a:srgbClr val="FFFFFF"/>
                    </a:solidFill>
                  </a:tcPr>
                </a:tc>
                <a:tc>
                  <a:txBody>
                    <a:bodyPr wrap="square"/>
                    <a:lstStyle/>
                    <a:p>
                      <a:pPr algn="l">
                        <a:lnSpc>
                          <a:spcPct val="100000"/>
                        </a:lnSpc>
                        <a:spcAft>
                          <a:spcPts val="0"/>
                        </a:spcAft>
                      </a:pPr>
                      <a:r>
                        <a:rPr sz="1360" b="0">
                          <a:solidFill>
                            <a:srgbClr val="2B5C8A"/>
                          </a:solidFill>
                          <a:latin typeface="Nirmala UI"/>
                          <a:ea typeface="Nirmala UI"/>
                          <a:cs typeface="Nirmala UI"/>
                        </a:rPr>
                        <a:t/>
                      </a:r>
                      <a:r>
                        <a:rPr sz="136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63</a:t>
                      </a:r>
                    </a:p>
                  </a:txBody>
                  <a:tcPr marL="91440" marR="91440" marT="54864" marB="54864" anchor="ctr">
                    <a:solidFill>
                      <a:srgbClr val="FFFFFF"/>
                    </a:solidFill>
                  </a:tcPr>
                </a:tc>
              </a:tr>
              <a:tr h="1372616">
                <a:tc>
                  <a:txBody>
                    <a:bodyPr wrap="square"/>
                    <a:lstStyle/>
                    <a:p>
                      <a:pPr algn="l">
                        <a:lnSpc>
                          <a:spcPct val="100000"/>
                        </a:lnSpc>
                        <a:spcAft>
                          <a:spcPts val="0"/>
                        </a:spcAft>
                      </a:pPr>
                      <a:r>
                        <a:rPr sz="1700" b="0">
                          <a:solidFill>
                            <a:srgbClr val="1F2937"/>
                          </a:solidFill>
                          <a:latin typeface="Nirmala UI"/>
                          <a:ea typeface="Nirmala UI"/>
                          <a:cs typeface="Nirmala UI"/>
                        </a:rPr>
                        <a:t>नियम 58 “पंचायत समिति/जिला परिषद के सदस्यों का निर्वाचन”</a:t>
                      </a:r>
                    </a:p>
                  </a:txBody>
                  <a:tcPr marL="91440" marR="91440" marT="54864" marB="54864" anchor="ctr">
                    <a:solidFill>
                      <a:srgbClr val="F1F4F8"/>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इन दो पदों का चुनाव: तारीखें कौन तय करेगा, रिटर्निंग अधिकारी कौन होंगे, और मशीन वाले चुनाव में कौन-से नियम लागू होंगे।</a:t>
                      </a:r>
                    </a:p>
                  </a:txBody>
                  <a:tcPr marL="91440" marR="91440" marT="54864" marB="54864" anchor="ctr">
                    <a:solidFill>
                      <a:srgbClr val="F1F4F8"/>
                    </a:solidFill>
                  </a:tcPr>
                </a:tc>
                <a:tc>
                  <a:txBody>
                    <a:bodyPr wrap="square"/>
                    <a:lstStyle/>
                    <a:p>
                      <a:pPr algn="l">
                        <a:lnSpc>
                          <a:spcPct val="100000"/>
                        </a:lnSpc>
                        <a:spcAft>
                          <a:spcPts val="0"/>
                        </a:spcAft>
                      </a:pPr>
                      <a:r>
                        <a:rPr sz="1360" b="0">
                          <a:solidFill>
                            <a:srgbClr val="2B5C8A"/>
                          </a:solidFill>
                          <a:latin typeface="Nirmala UI"/>
                          <a:ea typeface="Nirmala UI"/>
                          <a:cs typeface="Nirmala UI"/>
                        </a:rPr>
                        <a:t/>
                      </a:r>
                      <a:r>
                        <a:rPr sz="136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73–74</a:t>
                      </a:r>
                    </a:p>
                  </a:txBody>
                  <a:tcPr marL="91440" marR="91440" marT="54864" marB="54864" anchor="ctr">
                    <a:solidFill>
                      <a:srgbClr val="F1F4F8"/>
                    </a:solidFill>
                  </a:tcPr>
                </a:tc>
              </a:tr>
              <a:tr h="1066038">
                <a:tc>
                  <a:txBody>
                    <a:bodyPr wrap="square"/>
                    <a:lstStyle/>
                    <a:p>
                      <a:pPr algn="l">
                        <a:lnSpc>
                          <a:spcPct val="100000"/>
                        </a:lnSpc>
                        <a:spcAft>
                          <a:spcPts val="0"/>
                        </a:spcAft>
                      </a:pPr>
                      <a:r>
                        <a:rPr sz="1700" b="0">
                          <a:solidFill>
                            <a:srgbClr val="1F2937"/>
                          </a:solidFill>
                          <a:latin typeface="Nirmala UI"/>
                          <a:ea typeface="Nirmala UI"/>
                          <a:cs typeface="Nirmala UI"/>
                        </a:rPr>
                        <a:t>नियम 68 “निर्वाचन अभिकर्ता की नियुक्ति और ऐसी नियुक्ति का प्रतिसंहरण”; नियम 69 “मतदान अभिकर्ता की नियुक्ति”; नियम 70 “गणन अभिकर्ता की नियुक्ति”</a:t>
                      </a:r>
                    </a:p>
                  </a:txBody>
                  <a:tcPr marL="91440" marR="91440" marT="54864" marB="54864" anchor="ctr">
                    <a:solidFill>
                      <a:srgbClr val="FFFFFF"/>
                    </a:solidFill>
                  </a:tcPr>
                </a:tc>
                <a:tc>
                  <a:txBody>
                    <a:bodyPr wrap="square"/>
                    <a:lstStyle/>
                    <a:p>
                      <a:pPr algn="l">
                        <a:lnSpc>
                          <a:spcPct val="100000"/>
                        </a:lnSpc>
                        <a:spcAft>
                          <a:spcPts val="0"/>
                        </a:spcAft>
                      </a:pPr>
                      <a:r>
                        <a:rPr sz="1700" b="0">
                          <a:solidFill>
                            <a:srgbClr val="1F2937"/>
                          </a:solidFill>
                          <a:latin typeface="Nirmala UI"/>
                          <a:ea typeface="Nirmala UI"/>
                          <a:cs typeface="Nirmala UI"/>
                        </a:rPr>
                        <a:t>आपके तीन तरह के अभिकर्ता (एजेंट) और उनकी नियुक्ति।</a:t>
                      </a:r>
                    </a:p>
                  </a:txBody>
                  <a:tcPr marL="91440" marR="91440" marT="54864" marB="54864" anchor="ctr">
                    <a:solidFill>
                      <a:srgbClr val="FFFFFF"/>
                    </a:solidFill>
                  </a:tcPr>
                </a:tc>
                <a:tc>
                  <a:txBody>
                    <a:bodyPr wrap="square"/>
                    <a:lstStyle/>
                    <a:p>
                      <a:pPr algn="l">
                        <a:lnSpc>
                          <a:spcPct val="100000"/>
                        </a:lnSpc>
                        <a:spcAft>
                          <a:spcPts val="0"/>
                        </a:spcAft>
                      </a:pPr>
                      <a:r>
                        <a:rPr sz="1360" b="0">
                          <a:solidFill>
                            <a:srgbClr val="2B5C8A"/>
                          </a:solidFill>
                          <a:latin typeface="Nirmala UI"/>
                          <a:ea typeface="Nirmala UI"/>
                          <a:cs typeface="Nirmala UI"/>
                        </a:rPr>
                        <a:t/>
                      </a:r>
                      <a:r>
                        <a:rPr sz="136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75–76</a:t>
                      </a:r>
                    </a:p>
                  </a:txBody>
                  <a:tcPr marL="91440" marR="91440" marT="54864" marB="54864" anchor="ctr">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बालोतरा के लिए आयोग के आदेश</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राजस्थान के आदेश और पत्र</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11 / 60</a:t>
            </a:r>
          </a:p>
        </p:txBody>
      </p:sp>
      <p:graphicFrame>
        <p:nvGraphicFramePr>
          <p:cNvPr id="8" name="Table 7"/>
          <p:cNvGraphicFramePr>
            <a:graphicFrameLocks noGrp="1"/>
          </p:cNvGraphicFramePr>
          <p:nvPr/>
        </p:nvGraphicFramePr>
        <p:xfrm>
          <a:off x="411480" y="1024128"/>
          <a:ext cx="11365990" cy="4448556"/>
        </p:xfrm>
        <a:graphic>
          <a:graphicData uri="http://schemas.openxmlformats.org/drawingml/2006/table">
            <a:tbl>
              <a:tblPr firstRow="1" bandRow="1">
                <a:tableStyleId>{5C22544A-7EE6-4342-B048-85BDC9FD1C3A}</a:tableStyleId>
              </a:tblPr>
              <a:tblGrid>
                <a:gridCol w="1668538"/>
                <a:gridCol w="4220585"/>
                <a:gridCol w="5476867"/>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आदेश</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इस प्रस्तुति में किस बात के लिए</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स्रोत</a:t>
                      </a:r>
                    </a:p>
                  </a:txBody>
                  <a:tcPr marL="91440" marR="91440" marT="54864" marB="54864" anchor="ctr">
                    <a:solidFill>
                      <a:srgbClr val="1E3A5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आदेश 9836, दि. 03.10.2026</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चुनाव कार्यक्रम: चरण, तारीखें और समय; बालोतरा में ईवीएम और MPSV मशीन।</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पत्र 9867, दि. 03.10.2026</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ज़िला परिषद के नामांकन की बदली हुई तारीखें।</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9867, दि. 03.10.2026, पृ. 2–3</a:t>
                      </a:r>
                    </a:p>
                  </a:txBody>
                  <a:tcPr marL="91440" marR="91440" marT="54864" marB="54864" anchor="ctr">
                    <a:solidFill>
                      <a:srgbClr val="F1F4F8"/>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आदेश 10090, दि. 06.10.2026</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मतदान की तारीखें।</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आदेश 10062, दि. 06.10.2026</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ज़िला परिषद और पंचायत समिति के नामांकन के साथ लगने वाले काग़ज़।</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1–3</a:t>
                      </a:r>
                    </a:p>
                  </a:txBody>
                  <a:tcPr marL="91440" marR="91440" marT="54864" marB="54864" anchor="ctr">
                    <a:solidFill>
                      <a:srgbClr val="F1F4F8"/>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आदेश 10055, दि. 06.10.2026</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सरपंच की जमानत वाला नियम, जो इन दो पदों पर लागू नहीं होता।</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10055, दि. 06.10.2026, पृ. 2</a:t>
                      </a:r>
                    </a:p>
                  </a:txBody>
                  <a:tcPr marL="91440" marR="91440" marT="54864" marB="54864" anchor="ctr">
                    <a:solidFill>
                      <a:srgbClr val="FFFFFF"/>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संकलन में छपे आयोग के आदेश</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राज्य निर्वाचन आयोग के आदेश, आयोग के संकलन से</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12 / 60</a:t>
            </a:r>
          </a:p>
        </p:txBody>
      </p:sp>
      <p:graphicFrame>
        <p:nvGraphicFramePr>
          <p:cNvPr id="8" name="Table 7"/>
          <p:cNvGraphicFramePr>
            <a:graphicFrameLocks noGrp="1"/>
          </p:cNvGraphicFramePr>
          <p:nvPr/>
        </p:nvGraphicFramePr>
        <p:xfrm>
          <a:off x="411480" y="1024128"/>
          <a:ext cx="11365991" cy="4270243"/>
        </p:xfrm>
        <a:graphic>
          <a:graphicData uri="http://schemas.openxmlformats.org/drawingml/2006/table">
            <a:tbl>
              <a:tblPr firstRow="1" bandRow="1">
                <a:tableStyleId>{5C22544A-7EE6-4342-B048-85BDC9FD1C3A}</a:tableStyleId>
              </a:tblPr>
              <a:tblGrid>
                <a:gridCol w="3807981"/>
                <a:gridCol w="3326474"/>
                <a:gridCol w="4231536"/>
              </a:tblGrid>
              <a:tr h="416814">
                <a:tc>
                  <a:txBody>
                    <a:bodyPr wrap="square"/>
                    <a:lstStyle/>
                    <a:p>
                      <a:pPr algn="l">
                        <a:lnSpc>
                          <a:spcPct val="100000"/>
                        </a:lnSpc>
                        <a:spcAft>
                          <a:spcPts val="0"/>
                        </a:spcAft>
                      </a:pPr>
                      <a:r>
                        <a:rPr sz="1500" b="1">
                          <a:solidFill>
                            <a:srgbClr val="FFFFFF"/>
                          </a:solidFill>
                          <a:latin typeface="Nirmala UI"/>
                          <a:ea typeface="Nirmala UI"/>
                          <a:cs typeface="Nirmala UI"/>
                        </a:rPr>
                        <a:t>आदेश</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इस प्रस्तुति में किस बात के लिए</a:t>
                      </a:r>
                    </a:p>
                  </a:txBody>
                  <a:tcPr marL="91440" marR="91440" marT="54864" marB="54864" anchor="ctr">
                    <a:solidFill>
                      <a:srgbClr val="1E3A5F"/>
                    </a:solidFill>
                  </a:tcPr>
                </a:tc>
                <a:tc>
                  <a:txBody>
                    <a:bodyPr wrap="square"/>
                    <a:lstStyle/>
                    <a:p>
                      <a:pPr algn="l">
                        <a:lnSpc>
                          <a:spcPct val="100000"/>
                        </a:lnSpc>
                        <a:spcAft>
                          <a:spcPts val="0"/>
                        </a:spcAft>
                      </a:pPr>
                      <a:r>
                        <a:rPr sz="1500" b="1">
                          <a:solidFill>
                            <a:srgbClr val="FFFFFF"/>
                          </a:solidFill>
                          <a:latin typeface="Nirmala UI"/>
                          <a:ea typeface="Nirmala UI"/>
                          <a:cs typeface="Nirmala UI"/>
                        </a:rPr>
                        <a:t>स्रोत</a:t>
                      </a:r>
                    </a:p>
                  </a:txBody>
                  <a:tcPr marL="91440" marR="91440" marT="54864" marB="54864" anchor="ctr">
                    <a:solidFill>
                      <a:srgbClr val="1E3A5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आदेश 4196, दि. 17.10.2025</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चुनाव चिह्न: दल का उम्मीदवार कौन माना जाएगा, प्रतिस्थानी, और चिह्न कैसे मिलेंगे।</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179</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आदेश 5052, दि. 23.12.2025</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वाहन, लाउडस्पीकर, पोस्टर, बैनर, और खर्च की सीमा।</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परिपत्र 2178, दि. 20.06.2019, परिपत्र 2283, दि. 09.07.2019, और पत्र 594, दि. 19.01.2026</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जमानत लौटाने और जब्त करने का तरीका।</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पत्र 594, दि. 19.01.2026, संकलन पृ. 400</a:t>
                      </a:r>
                    </a:p>
                  </a:txBody>
                  <a:tcPr marL="91440" marR="91440" marT="54864" marB="54864" anchor="ctr">
                    <a:solidFill>
                      <a:srgbClr val="FFFFFF"/>
                    </a:solidFill>
                  </a:tcPr>
                </a:tc>
              </a:tr>
              <a:tr h="416814">
                <a:tc>
                  <a:txBody>
                    <a:bodyPr wrap="square"/>
                    <a:lstStyle/>
                    <a:p>
                      <a:pPr algn="l">
                        <a:lnSpc>
                          <a:spcPct val="100000"/>
                        </a:lnSpc>
                        <a:spcAft>
                          <a:spcPts val="0"/>
                        </a:spcAft>
                      </a:pPr>
                      <a:r>
                        <a:rPr sz="1500" b="0">
                          <a:solidFill>
                            <a:srgbClr val="1F2937"/>
                          </a:solidFill>
                          <a:latin typeface="Nirmala UI"/>
                          <a:ea typeface="Nirmala UI"/>
                          <a:cs typeface="Nirmala UI"/>
                        </a:rPr>
                        <a:t>आदेश 753, दि. 20.01.2026</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जीतने वाले की जमानत जब्त नहीं होगी।</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753, दि. 20.01.2026, संकलन पृ. 447</a:t>
                      </a:r>
                    </a:p>
                  </a:txBody>
                  <a:tcPr marL="91440" marR="91440" marT="54864" marB="54864" anchor="ctr">
                    <a:solidFill>
                      <a:srgbClr val="F1F4F8"/>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आदेश 980, दि. 24.01.2026</a:t>
                      </a:r>
                    </a:p>
                  </a:txBody>
                  <a:tcPr marL="91440" marR="91440" marT="54864" marB="54864" anchor="ctr">
                    <a:solidFill>
                      <a:srgbClr val="FFFFFF"/>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कानून-व्यवस्था; मतदान से पहले और गिनती के दिन शराब पर रोक।</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980, दि. 24.01.2026, संकलन पृ. 85</a:t>
                      </a:r>
                    </a:p>
                  </a:txBody>
                  <a:tcPr marL="91440" marR="91440" marT="54864" marB="54864" anchor="ctr">
                    <a:solidFill>
                      <a:srgbClr val="FFFFFF"/>
                    </a:solidFill>
                  </a:tcPr>
                </a:tc>
              </a:tr>
              <a:tr h="687323">
                <a:tc>
                  <a:txBody>
                    <a:bodyPr wrap="square"/>
                    <a:lstStyle/>
                    <a:p>
                      <a:pPr algn="l">
                        <a:lnSpc>
                          <a:spcPct val="100000"/>
                        </a:lnSpc>
                        <a:spcAft>
                          <a:spcPts val="0"/>
                        </a:spcAft>
                      </a:pPr>
                      <a:r>
                        <a:rPr sz="1500" b="0">
                          <a:solidFill>
                            <a:srgbClr val="1F2937"/>
                          </a:solidFill>
                          <a:latin typeface="Nirmala UI"/>
                          <a:ea typeface="Nirmala UI"/>
                          <a:cs typeface="Nirmala UI"/>
                        </a:rPr>
                        <a:t>आदेश 5936, दि. 12.12.2019</a:t>
                      </a:r>
                    </a:p>
                  </a:txBody>
                  <a:tcPr marL="91440" marR="91440" marT="54864" marB="54864" anchor="ctr">
                    <a:solidFill>
                      <a:srgbClr val="F1F4F8"/>
                    </a:solidFill>
                  </a:tcPr>
                </a:tc>
                <a:tc>
                  <a:txBody>
                    <a:bodyPr wrap="square"/>
                    <a:lstStyle/>
                    <a:p>
                      <a:pPr algn="l">
                        <a:lnSpc>
                          <a:spcPct val="100000"/>
                        </a:lnSpc>
                        <a:spcAft>
                          <a:spcPts val="0"/>
                        </a:spcAft>
                      </a:pPr>
                      <a:r>
                        <a:rPr sz="1500" b="0">
                          <a:solidFill>
                            <a:srgbClr val="1F2937"/>
                          </a:solidFill>
                          <a:latin typeface="Nirmala UI"/>
                          <a:ea typeface="Nirmala UI"/>
                          <a:cs typeface="Nirmala UI"/>
                        </a:rPr>
                        <a:t>नामांकन के साथ लगने वाला शपथ पत्र (उपाबन्ध-I A)।</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2B5C8A"/>
                          </a:solidFill>
                          <a:latin typeface="Nirmala UI"/>
                          <a:ea typeface="Nirmala UI"/>
                          <a:cs typeface="Nirmala UI"/>
                        </a:rPr>
                        <a:t/>
                      </a:r>
                      <a:r>
                        <a:rPr sz="120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5936, दि. 12.12.2019, संकलन पृ. 258</a:t>
                      </a:r>
                    </a:p>
                  </a:txBody>
                  <a:tcPr marL="91440" marR="91440" marT="54864" marB="54864" anchor="ctr">
                    <a:solidFill>
                      <a:srgbClr val="F1F4F8"/>
                    </a:solidFill>
                  </a:tcPr>
                </a:tc>
              </a:tr>
            </a:tbl>
          </a:graphicData>
        </a:graphic>
      </p:graphicFrame>
      <p:sp>
        <p:nvSpPr>
          <p:cNvPr id="9" name="TextBox 8"/>
          <p:cNvSpPr txBox="1"/>
          <p:nvPr/>
        </p:nvSpPr>
        <p:spPr>
          <a:xfrm>
            <a:off x="411480" y="5394959"/>
            <a:ext cx="11365992" cy="941832"/>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चिह्न वाले आदेश 4196 का पूरा नाम: राजस्थान जिला परिषद एवं पंचायत समिति सदस्य निर्वाचन प्रतीक (सूची और आवंटन) आदेश, 2025।</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179</a:t>
            </a:r>
            <a:r>
              <a:rPr sz="1296" b="0">
                <a:solidFill>
                  <a:srgbClr val="2B5C8A"/>
                </a:solidFill>
                <a:latin typeface="Nirmala UI"/>
                <a:ea typeface="Nirmala UI"/>
                <a:cs typeface="Nirmala UI"/>
              </a:rPr>
              <a: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फ़ॉर्म किस काम का: नामांकन</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आदेश 10062, दि. 06.10.2026, और प्ररूप 4घ (परिशिष्ट-6-B)</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13 / 60</a:t>
            </a:r>
          </a:p>
        </p:txBody>
      </p:sp>
      <p:graphicFrame>
        <p:nvGraphicFramePr>
          <p:cNvPr id="8" name="Table 7"/>
          <p:cNvGraphicFramePr>
            <a:graphicFrameLocks noGrp="1"/>
          </p:cNvGraphicFramePr>
          <p:nvPr/>
        </p:nvGraphicFramePr>
        <p:xfrm>
          <a:off x="411480" y="1024128"/>
          <a:ext cx="11365990" cy="5097778"/>
        </p:xfrm>
        <a:graphic>
          <a:graphicData uri="http://schemas.openxmlformats.org/drawingml/2006/table">
            <a:tbl>
              <a:tblPr firstRow="1" bandRow="1">
                <a:tableStyleId>{5C22544A-7EE6-4342-B048-85BDC9FD1C3A}</a:tableStyleId>
              </a:tblPr>
              <a:tblGrid>
                <a:gridCol w="1355132"/>
                <a:gridCol w="3421035"/>
                <a:gridCol w="1584384"/>
                <a:gridCol w="5005439"/>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फ़ॉर्म</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किस काम का</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कौन भरेगा</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स्रोत</a:t>
                      </a:r>
                    </a:p>
                  </a:txBody>
                  <a:tcPr marL="91440" marR="91440" marT="54864" marB="54864" anchor="ctr">
                    <a:solidFill>
                      <a:srgbClr val="1E3A5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प्ररूप 4-क</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नामांकन पत्र</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 (उम्मीदवार)</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p>
                  </a:txBody>
                  <a:tcPr marL="91440" marR="91440" marT="54864" marB="54864" anchor="ctr">
                    <a:solidFill>
                      <a:srgbClr val="FFFFFF"/>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प्ररूप 4घ</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लंबित मुकदमों और सज़ा की घोषणा; संतान वाला बिन्दु 3 अब नहीं भरना</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 रिटर्निंग अधिकारी के सामने</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440" b="0">
                          <a:solidFill>
                            <a:srgbClr val="2B5C8A"/>
                          </a:solidFill>
                          <a:latin typeface="Nirmala UI"/>
                          <a:ea typeface="Nirmala UI"/>
                          <a:cs typeface="Nirmala UI"/>
                        </a:rPr>
                        <a:t>;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p>
                  </a:txBody>
                  <a:tcPr marL="91440" marR="91440" marT="54864" marB="54864" anchor="ctr">
                    <a:solidFill>
                      <a:srgbClr val="F1F4F8"/>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उपाबन्ध-I A</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शपथ पत्र, ₹50 के गैर न्यायिक स्टाम्प पेपर पर, प्रमाणित करवाकर</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5936, दि. 12.12.2019, संकलन पृ. 260</a:t>
                      </a:r>
                      <a:r>
                        <a:rPr sz="1440" b="0">
                          <a:solidFill>
                            <a:srgbClr val="2B5C8A"/>
                          </a:solidFill>
                          <a:latin typeface="Nirmala UI"/>
                          <a:ea typeface="Nirmala UI"/>
                          <a:cs typeface="Nirmala UI"/>
                        </a:rPr>
                        <a:t>;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शौचालय की घोषणा</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घोषणा; प्रमाणित करवाने की ज़रूरत नहीं</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p>
                  </a:txBody>
                  <a:tcPr marL="91440" marR="91440" marT="54864" marB="54864" anchor="ctr">
                    <a:solidFill>
                      <a:srgbClr val="F1F4F8"/>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सांख्यिकी सूचना का फ़ॉर्म</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आँकड़ों के लिए; न दिया तो भी नामांकन खारिज नहीं</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आपसे भरवाया जाएगा</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1–3</a:t>
                      </a:r>
                    </a:p>
                  </a:txBody>
                  <a:tcPr marL="91440" marR="91440" marT="54864" marB="54864" anchor="ctr">
                    <a:solidFill>
                      <a:srgbClr val="FFFFFF"/>
                    </a:solidFill>
                  </a:tcPr>
                </a:tc>
              </a:tr>
            </a:tbl>
          </a:graphicData>
        </a:graphic>
      </p:graphicFrame>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फ़ॉर्म किस काम का: दल और अभिकर्ता</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आदेश 4196 (चुनाव चिह्न), और नियम 68, 69, 70,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14 / 60</a:t>
            </a:r>
          </a:p>
        </p:txBody>
      </p:sp>
      <p:graphicFrame>
        <p:nvGraphicFramePr>
          <p:cNvPr id="8" name="Table 7"/>
          <p:cNvGraphicFramePr>
            <a:graphicFrameLocks noGrp="1"/>
          </p:cNvGraphicFramePr>
          <p:nvPr/>
        </p:nvGraphicFramePr>
        <p:xfrm>
          <a:off x="411480" y="1024128"/>
          <a:ext cx="11365990" cy="5097778"/>
        </p:xfrm>
        <a:graphic>
          <a:graphicData uri="http://schemas.openxmlformats.org/drawingml/2006/table">
            <a:tbl>
              <a:tblPr firstRow="1" bandRow="1">
                <a:tableStyleId>{5C22544A-7EE6-4342-B048-85BDC9FD1C3A}</a:tableStyleId>
              </a:tblPr>
              <a:tblGrid>
                <a:gridCol w="1365769"/>
                <a:gridCol w="2485397"/>
                <a:gridCol w="2063654"/>
                <a:gridCol w="5451170"/>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फ़ॉर्म</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किस काम का</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कौन भरेगा</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स्रोत</a:t>
                      </a:r>
                    </a:p>
                  </a:txBody>
                  <a:tcPr marL="91440" marR="91440" marT="54864" marB="54864" anchor="ctr">
                    <a:solidFill>
                      <a:srgbClr val="1E3A5F"/>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प्ररूप 'ख' (आदेश 4196)</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दल का उम्मीदवार कौन है; स्तम्भ 6 में प्रतिस्थानी</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दल के अध्यक्ष या उनके अधिकृत व्यक्ति</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 181</a:t>
                      </a:r>
                    </a:p>
                  </a:txBody>
                  <a:tcPr marL="91440" marR="91440" marT="54864" marB="54864" anchor="ctr">
                    <a:solidFill>
                      <a:srgbClr val="FFFFFF"/>
                    </a:solidFill>
                  </a:tcPr>
                </a:tc>
              </a:tr>
              <a:tr h="1120139">
                <a:tc>
                  <a:txBody>
                    <a:bodyPr wrap="square"/>
                    <a:lstStyle/>
                    <a:p>
                      <a:pPr algn="l">
                        <a:lnSpc>
                          <a:spcPct val="100000"/>
                        </a:lnSpc>
                        <a:spcAft>
                          <a:spcPts val="0"/>
                        </a:spcAft>
                      </a:pPr>
                      <a:r>
                        <a:rPr sz="1800" b="0">
                          <a:solidFill>
                            <a:srgbClr val="1F2937"/>
                          </a:solidFill>
                          <a:latin typeface="Nirmala UI"/>
                          <a:ea typeface="Nirmala UI"/>
                          <a:cs typeface="Nirmala UI"/>
                        </a:rPr>
                        <a:t>प्ररूप 'क' (आदेश 4196)</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अधिकृत व्यक्ति के नमूने के हस्ताक्षर</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दल</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p>
                  </a:txBody>
                  <a:tcPr marL="91440" marR="91440" marT="54864" marB="54864" anchor="ctr">
                    <a:solidFill>
                      <a:srgbClr val="F1F4F8"/>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प्ररूप-8</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निर्वाचन अभिकर्ता की नियुक्ति</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75</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प्ररूप-9</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मतदान अभिकर्ता की नियुक्ति, दो प्रतियों में</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 या आपका निर्वाचन अभिकर्ता</a:t>
                      </a:r>
                    </a:p>
                  </a:txBody>
                  <a:tcPr marL="91440" marR="91440" marT="54864" marB="54864" anchor="ctr">
                    <a:solidFill>
                      <a:srgbClr val="F1F4F8"/>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76</a:t>
                      </a:r>
                    </a:p>
                  </a:txBody>
                  <a:tcPr marL="91440" marR="91440" marT="54864" marB="54864" anchor="ctr">
                    <a:solidFill>
                      <a:srgbClr val="F1F4F8"/>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प्ररूप-10</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गणन अभिकर्ता की नियुक्ति, दो प्रतियों में</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आप या आपका निर्वाचन अभिकर्ता</a:t>
                      </a:r>
                    </a:p>
                  </a:txBody>
                  <a:tcPr marL="91440" marR="91440" marT="54864" marB="54864" anchor="ctr">
                    <a:solidFill>
                      <a:srgbClr val="FFFFFF"/>
                    </a:solidFill>
                  </a:tcPr>
                </a:tc>
                <a:tc>
                  <a:txBody>
                    <a:bodyPr wrap="square"/>
                    <a:lstStyle/>
                    <a:p>
                      <a:pPr algn="l">
                        <a:lnSpc>
                          <a:spcPct val="100000"/>
                        </a:lnSpc>
                        <a:spcAft>
                          <a:spcPts val="0"/>
                        </a:spcAft>
                      </a:pPr>
                      <a:r>
                        <a:rPr sz="1440" b="0">
                          <a:solidFill>
                            <a:srgbClr val="2B5C8A"/>
                          </a:solidFill>
                          <a:latin typeface="Nirmala UI"/>
                          <a:ea typeface="Nirmala UI"/>
                          <a:cs typeface="Nirmala UI"/>
                        </a:rPr>
                        <a:t/>
                      </a:r>
                      <a:r>
                        <a:rPr sz="144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76</a:t>
                      </a:r>
                    </a:p>
                  </a:txBody>
                  <a:tcPr marL="91440" marR="91440" marT="54864" marB="54864" anchor="ctr">
                    <a:solidFill>
                      <a:srgbClr val="FFFFFF"/>
                    </a:solidFill>
                  </a:tcPr>
                </a:tc>
              </a:tr>
            </a:tbl>
          </a:graphicData>
        </a:graphic>
      </p:graphicFrame>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कौन-सा फ़ॉर्म किस काम का: प्रचार और जमानत</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(प्रचार), और परिपत्र 2178, दि. 20.06.2019 (जमानत)</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15 / 60</a:t>
            </a:r>
          </a:p>
        </p:txBody>
      </p:sp>
      <p:graphicFrame>
        <p:nvGraphicFramePr>
          <p:cNvPr id="8" name="Table 7"/>
          <p:cNvGraphicFramePr>
            <a:graphicFrameLocks noGrp="1"/>
          </p:cNvGraphicFramePr>
          <p:nvPr/>
        </p:nvGraphicFramePr>
        <p:xfrm>
          <a:off x="411480" y="1024128"/>
          <a:ext cx="11365991" cy="4340351"/>
        </p:xfrm>
        <a:graphic>
          <a:graphicData uri="http://schemas.openxmlformats.org/drawingml/2006/table">
            <a:tbl>
              <a:tblPr firstRow="1" bandRow="1">
                <a:tableStyleId>{5C22544A-7EE6-4342-B048-85BDC9FD1C3A}</a:tableStyleId>
              </a:tblPr>
              <a:tblGrid>
                <a:gridCol w="1345570"/>
                <a:gridCol w="2491349"/>
                <a:gridCol w="2854057"/>
                <a:gridCol w="4675015"/>
              </a:tblGrid>
              <a:tr h="434847">
                <a:tc>
                  <a:txBody>
                    <a:bodyPr wrap="square"/>
                    <a:lstStyle/>
                    <a:p>
                      <a:pPr algn="l">
                        <a:lnSpc>
                          <a:spcPct val="100000"/>
                        </a:lnSpc>
                        <a:spcAft>
                          <a:spcPts val="0"/>
                        </a:spcAft>
                      </a:pPr>
                      <a:r>
                        <a:rPr sz="1600" b="1">
                          <a:solidFill>
                            <a:srgbClr val="FFFFFF"/>
                          </a:solidFill>
                          <a:latin typeface="Nirmala UI"/>
                          <a:ea typeface="Nirmala UI"/>
                          <a:cs typeface="Nirmala UI"/>
                        </a:rPr>
                        <a:t>फ़ॉर्म</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किस काम का</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कौन भरेगा या देगा</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स्रोत</a:t>
                      </a:r>
                    </a:p>
                  </a:txBody>
                  <a:tcPr marL="91440" marR="91440" marT="54864" marB="54864" anchor="ctr">
                    <a:solidFill>
                      <a:srgbClr val="1E3A5F"/>
                    </a:solidFill>
                  </a:tcPr>
                </a:tc>
              </a:tr>
              <a:tr h="723392">
                <a:tc>
                  <a:txBody>
                    <a:bodyPr wrap="square"/>
                    <a:lstStyle/>
                    <a:p>
                      <a:pPr algn="l">
                        <a:lnSpc>
                          <a:spcPct val="100000"/>
                        </a:lnSpc>
                        <a:spcAft>
                          <a:spcPts val="0"/>
                        </a:spcAft>
                      </a:pPr>
                      <a:r>
                        <a:rPr sz="1600" b="0">
                          <a:solidFill>
                            <a:srgbClr val="1F2937"/>
                          </a:solidFill>
                          <a:latin typeface="Nirmala UI"/>
                          <a:ea typeface="Nirmala UI"/>
                          <a:cs typeface="Nirmala UI"/>
                        </a:rPr>
                        <a:t>प्ररूप 'ख' (आदेश 5052)</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वाहन की अनुमति; उसी वाहन पर लगाकर रखनी है</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रिटर्निंग अधिकारी देंगे</a:t>
                      </a:r>
                    </a:p>
                  </a:txBody>
                  <a:tcPr marL="91440" marR="91440" marT="54864" marB="54864" anchor="ctr">
                    <a:solidFill>
                      <a:srgbClr val="FFFFFF"/>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p>
                  </a:txBody>
                  <a:tcPr marL="91440" marR="91440" marT="54864" marB="54864" anchor="ctr">
                    <a:solidFill>
                      <a:srgbClr val="FFFFFF"/>
                    </a:solidFill>
                  </a:tcPr>
                </a:tc>
              </a:tr>
              <a:tr h="723392">
                <a:tc>
                  <a:txBody>
                    <a:bodyPr wrap="square"/>
                    <a:lstStyle/>
                    <a:p>
                      <a:pPr algn="l">
                        <a:lnSpc>
                          <a:spcPct val="100000"/>
                        </a:lnSpc>
                        <a:spcAft>
                          <a:spcPts val="0"/>
                        </a:spcAft>
                      </a:pPr>
                      <a:r>
                        <a:rPr sz="1600" b="0">
                          <a:solidFill>
                            <a:srgbClr val="1F2937"/>
                          </a:solidFill>
                          <a:latin typeface="Nirmala UI"/>
                          <a:ea typeface="Nirmala UI"/>
                          <a:cs typeface="Nirmala UI"/>
                        </a:rPr>
                        <a:t>प्ररूप 'ग' (आदेश 5052)</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लाउडस्पीकर की अनुमति</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सक्षम अधिकारी देंगे</a:t>
                      </a:r>
                    </a:p>
                  </a:txBody>
                  <a:tcPr marL="91440" marR="91440" marT="54864" marB="54864" anchor="ctr">
                    <a:solidFill>
                      <a:srgbClr val="F1F4F8"/>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 104</a:t>
                      </a:r>
                    </a:p>
                  </a:txBody>
                  <a:tcPr marL="91440" marR="91440" marT="54864" marB="54864" anchor="ctr">
                    <a:solidFill>
                      <a:srgbClr val="F1F4F8"/>
                    </a:solidFill>
                  </a:tcPr>
                </a:tc>
              </a:tr>
              <a:tr h="723392">
                <a:tc>
                  <a:txBody>
                    <a:bodyPr wrap="square"/>
                    <a:lstStyle/>
                    <a:p>
                      <a:pPr algn="l">
                        <a:lnSpc>
                          <a:spcPct val="100000"/>
                        </a:lnSpc>
                        <a:spcAft>
                          <a:spcPts val="0"/>
                        </a:spcAft>
                      </a:pPr>
                      <a:r>
                        <a:rPr sz="1600" b="0">
                          <a:solidFill>
                            <a:srgbClr val="1F2937"/>
                          </a:solidFill>
                          <a:latin typeface="Nirmala UI"/>
                          <a:ea typeface="Nirmala UI"/>
                          <a:cs typeface="Nirmala UI"/>
                        </a:rPr>
                        <a:t>प्ररूप 'क' (आदेश 5052)</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चुनाव खर्च का हिसाब, नतीजे के 15 दिन के अंदर</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ज़िला निर्वाचन अधिकारी (पंचायत) (कलक्टर) के सामने पेश होगा</a:t>
                      </a:r>
                    </a:p>
                  </a:txBody>
                  <a:tcPr marL="91440" marR="91440" marT="54864" marB="54864" anchor="ctr">
                    <a:solidFill>
                      <a:srgbClr val="FFFFFF"/>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p>
                  </a:txBody>
                  <a:tcPr marL="91440" marR="91440" marT="54864" marB="54864" anchor="ctr">
                    <a:solidFill>
                      <a:srgbClr val="FFFFFF"/>
                    </a:solidFill>
                  </a:tcPr>
                </a:tc>
              </a:tr>
              <a:tr h="723392">
                <a:tc>
                  <a:txBody>
                    <a:bodyPr wrap="square"/>
                    <a:lstStyle/>
                    <a:p>
                      <a:pPr algn="l">
                        <a:lnSpc>
                          <a:spcPct val="100000"/>
                        </a:lnSpc>
                        <a:spcAft>
                          <a:spcPts val="0"/>
                        </a:spcAft>
                      </a:pPr>
                      <a:r>
                        <a:rPr sz="1600" b="0">
                          <a:solidFill>
                            <a:srgbClr val="1F2937"/>
                          </a:solidFill>
                          <a:latin typeface="Nirmala UI"/>
                          <a:ea typeface="Nirmala UI"/>
                          <a:cs typeface="Nirmala UI"/>
                        </a:rPr>
                        <a:t>प्रपत्र-1 (परिपत्र 2178)</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जमानत वापस लेने का आवेदन, 15 दिन के अंदर</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जिसकी जमानत लौटनी है</a:t>
                      </a:r>
                    </a:p>
                  </a:txBody>
                  <a:tcPr marL="91440" marR="91440" marT="54864" marB="54864" anchor="ctr">
                    <a:solidFill>
                      <a:srgbClr val="F1F4F8"/>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परिपत्र 2178, दि. 20.06.2019 (पत्र 594 के साथ), संकलन पृ. 402</a:t>
                      </a:r>
                    </a:p>
                  </a:txBody>
                  <a:tcPr marL="91440" marR="91440" marT="54864" marB="54864" anchor="ctr">
                    <a:solidFill>
                      <a:srgbClr val="F1F4F8"/>
                    </a:solidFill>
                  </a:tcPr>
                </a:tc>
              </a:tr>
              <a:tr h="1011936">
                <a:tc>
                  <a:txBody>
                    <a:bodyPr wrap="square"/>
                    <a:lstStyle/>
                    <a:p>
                      <a:pPr algn="l">
                        <a:lnSpc>
                          <a:spcPct val="100000"/>
                        </a:lnSpc>
                        <a:spcAft>
                          <a:spcPts val="0"/>
                        </a:spcAft>
                      </a:pPr>
                      <a:r>
                        <a:rPr sz="1600" b="0">
                          <a:solidFill>
                            <a:srgbClr val="1F2937"/>
                          </a:solidFill>
                          <a:latin typeface="Nirmala UI"/>
                          <a:ea typeface="Nirmala UI"/>
                          <a:cs typeface="Nirmala UI"/>
                        </a:rPr>
                        <a:t>प्रपत्र-2A (परिपत्र 2178)</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जमानत जब्त करने का आदेश, नतीजे के 3 दिन के अंदर</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यह आदेश होता है, आप नहीं भरते</a:t>
                      </a:r>
                    </a:p>
                  </a:txBody>
                  <a:tcPr marL="91440" marR="91440" marT="54864" marB="54864" anchor="ctr">
                    <a:solidFill>
                      <a:srgbClr val="FFFFFF"/>
                    </a:solidFill>
                  </a:tcPr>
                </a:tc>
                <a:tc>
                  <a:txBody>
                    <a:bodyPr wrap="square"/>
                    <a:lstStyle/>
                    <a:p>
                      <a:pPr algn="l">
                        <a:lnSpc>
                          <a:spcPct val="100000"/>
                        </a:lnSpc>
                        <a:spcAft>
                          <a:spcPts val="0"/>
                        </a:spcAft>
                      </a:pPr>
                      <a:r>
                        <a:rPr sz="1280" b="0">
                          <a:solidFill>
                            <a:srgbClr val="2B5C8A"/>
                          </a:solidFill>
                          <a:latin typeface="Nirmala UI"/>
                          <a:ea typeface="Nirmala UI"/>
                          <a:cs typeface="Nirmala UI"/>
                        </a:rPr>
                        <a:t/>
                      </a:r>
                      <a:r>
                        <a:rPr sz="128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परिपत्र 2178, दि. 20.06.2019 (पत्र 594 के साथ), संकलन पृ. 402</a:t>
                      </a:r>
                    </a:p>
                  </a:txBody>
                  <a:tcPr marL="91440" marR="91440" marT="54864" marB="54864" anchor="ctr">
                    <a:solidFill>
                      <a:srgbClr val="FFFFFF"/>
                    </a:solidFill>
                  </a:tcPr>
                </a:tc>
              </a:tr>
            </a:tbl>
          </a:graphicData>
        </a:graphic>
      </p:graphicFrame>
      <p:sp>
        <p:nvSpPr>
          <p:cNvPr id="9" name="TextBox 8"/>
          <p:cNvSpPr txBox="1"/>
          <p:nvPr/>
        </p:nvSpPr>
        <p:spPr>
          <a:xfrm>
            <a:off x="411480" y="5465063"/>
            <a:ext cx="11365992" cy="87172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ध्यान दें: आदेश 4196 और आदेश 5052, दोनों में 'क' और 'ख' नाम के प्ररूप हैं। ये अलग-अलग फ़ॉर्म हैं, एक नहीं।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4196, दि. 17.10.2025, संकलन पृ. 180</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296" b="0">
                <a:solidFill>
                  <a:srgbClr val="2B5C8A"/>
                </a:solidFill>
                <a:latin typeface="Nirmala UI"/>
                <a:ea typeface="Nirmala UI"/>
                <a:cs typeface="Nirmala UI"/>
              </a:rPr>
              <a: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 चुनाव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“किसी पंच या सदस्य के रूप में निर्वाचन के लिए अर्हताएं”, राजस्थान पंचायती 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16 / 60</a:t>
            </a:r>
          </a:p>
        </p:txBody>
      </p:sp>
      <p:sp>
        <p:nvSpPr>
          <p:cNvPr id="8" name="TextBox 7"/>
          <p:cNvSpPr txBox="1"/>
          <p:nvPr/>
        </p:nvSpPr>
        <p:spPr>
          <a:xfrm>
            <a:off x="411480" y="1069848"/>
            <a:ext cx="11365992" cy="4686046"/>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उसी संस्था का मतदाता: धारा 19 के हिसाब से जिसका नाम किसी पंचायती राज संस्था की मतदाता सूची में दर्ज है, वह उस संस्था के सदस्य का चुनाव लड़ सकता है, अगर उस पर कोई अयोग्यता लागू न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धारा 19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उम्र 21 साल: धारा 19 में लिखा है कि जिसने 21 साल की उम्र पूरी कर ली है, वह 25 साल से कम उम्र होने के आधार पर अयोग्य नहीं होगा।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धारा 19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बकाया: धारा 19 के खण्ड (झ) और (ड) वाला कोई बकाया आप पर नहीं है, तो नामांकन के साथ किसी भी तरह का नो-ड्यूज देने की ज़रूरत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10062, दि. 06.10.2026, पृ. 1–3</a:t>
            </a:r>
            <a:r>
              <a:rPr sz="1584" b="0">
                <a:solidFill>
                  <a:srgbClr val="2B5C8A"/>
                </a:solidFill>
                <a:latin typeface="Nirmala UI"/>
                <a:ea typeface="Nirmala UI"/>
                <a:cs typeface="Nirmala UI"/>
              </a:rPr>
              <a:t>]</a:t>
            </a:r>
          </a:p>
        </p:txBody>
      </p:sp>
      <p:sp>
        <p:nvSpPr>
          <p:cNvPr id="9" name="Rectangle 8"/>
          <p:cNvSpPr/>
          <p:nvPr/>
        </p:nvSpPr>
        <p:spPr>
          <a:xfrm>
            <a:off x="411480" y="5847334"/>
            <a:ext cx="11365992" cy="489457"/>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847334"/>
            <a:ext cx="73152" cy="489457"/>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920486"/>
            <a:ext cx="11137392" cy="37972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उम्र किस दिन की गिनी जाएगी, यह अगली स्लाइड पर है।</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उम्र किस दिन की गिनी जाएगी?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 “किसी पंच या सदस्य के रूप में निर्वाचन के लिए अर्हताएं”, राजस्थान पंचायती 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17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धारा 19 में 21 साल की उम्र की बात है, पर उम्र किस तारीख को गिनी जाए, यह नहीं लिखा।</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धारा 19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54–56</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मतपेटी मार्गदर्शिका में पंच और सरपंच के लिए लिखा है कि संवीक्षा के दिन 21 साल पूरे हों, और उम्र मतदाता सूची वाली नहीं, असली मानी जाएगी। उसी पैरा में नामांकन भरने की तारीख वाली उम्र की बात भी 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ईवीएम मार्गदर्शिका में भी पंच और सरपंच के लिए यही लिखा 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64</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ज़िला परिषद और पंचायत समिति सदस्य के लिए यह बात इन पैराओं में नहीं है, और संवीक्षा वाले नियम 27 में भी उम्र गिनने की कोई तारीख नहीं लिखी।</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27 · </a:t>
            </a:r>
            <a:r>
              <a:rPr sz="1439"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151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SLMT की प्रशिक्षण सामग्री की जाँच-सूची में तारीख के खाने में 'On the date of scrutiny', यानी संवीक्षा की तारीख, लिखा है। यह प्रशिक्षण सामग्री है, नियम नहीं।</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इन दो पदों में नामांकन और संवीक्षा अलग-अलग दिन हैं। जिसका 21वाँ जन्मदिन इन दो दिनों के बीच पड़ता है, वह जन्म का प्रमाण साथ रखे और रिटर्निंग अधिकारी से पक्का कर ले।</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क्या एक से ज़्यादा सीट से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19-ख “किसी पंचायतीराज संस्था में एक से अधिक स्थानों के लिए निर्वाचन लड़ने पर प्रतिबंध”, राजस्थान पंचायती 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18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धारा 19-ख के तहत कोई भी व्यक्ति पंचायत समिति में एक से ज़्यादा निर्वाचन क्षेत्रों से, और ज़िला परिषद में एक से ज़्यादा निर्वाचन क्षेत्रों से चुनाव नहीं लड़ सकता।</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धारा 19ख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किसी ने एक ही संस्था में एक से ज़्यादा सीटों के लिए नामांकन भरा, तो संवीक्षा में उसका नामांकन इस वजह से खारिज नहीं होगा।</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पर नाम वापसी के तय समय के अंदर उसने एक सीट छोड़कर बाकी सब सीटों से नाम वापस नहीं लिया, तो सभी सीटों से उसकी उम्मीदवारी वापस मान ली जाएगी।</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धारा 19-ख में यह भी लिखा है कि बाकी सीटों से नाम वापसी लिखित सूचना से होगी, और वह नाम वापसी के तय समय और तारीख से पहले देनी होगी।</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धारा 19-ख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57</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धारा 20 के तहत एक से ज़्यादा पंचायती राज संस्थाओं में एक साथ सदस्य रहने पर रोक है, पर चुनाव लड़ने पर नहीं: अगली स्लाइड।</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439"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इसलिए एक संस्था में एक ही सीट से नामांकन भरिए। दो भर दिए हैं, तो नाम वापसी के समय तक एक छोड़कर बाकी से नाम वापस ले लीजिए।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224" b="0">
                <a:solidFill>
                  <a:srgbClr val="2B5C8A"/>
                </a:solidFill>
                <a:latin typeface="Nirmala UI"/>
                <a:ea typeface="Nirmala UI"/>
                <a:cs typeface="Nirmala UI"/>
              </a:rPr>
              <a: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क्या एक साथ दो पंचायती राज संस्थाओं से लड़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20, राजस्थान पंचायती राज अधिनियम, 1994 (पाठ: आयोग की अंग्रेज़ी क़ानून पुस्तिका)</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19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 का पाठ मार्गदर्शिका के परिशिष्ट में नहीं छपा; यह आयोग की अंग्रेज़ी क़ानून पुस्तिका में है। उसमें शीर्षक है: “Restriction on simultaneous or double membership of a Panchayati Raj Institution”।</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20(1): क़ानून में जहाँ साफ़ छूट दी है, उसे छोड़कर कोई भी व्यक्ति एक साथ दो या ज़्यादा पंचायती राज संस्थाओं का सदस्य नहीं रह सकता।</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20(1)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20(2): एक संस्था का सदस्य दूसरी संस्था की सदस्यता का चुनाव लड़ सकता है। मार्गदर्शिका भी यही कहती है: एक साथ सदस्य रहने पर रोक है, चुनाव लड़ने पर नहीं।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20(2)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पर वह दूसरी संस्था में चुन लिया गया, तो जिस दिन चुना गया, उसी दिन उसकी पहली सीट खाली हो जाएगी; बस तब नहीं, जब पहली संस्था का कार्यकाल उस तारीख से चार महीने के अंदर पूरा हो रहा 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20(2) का परन्तुक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20(3): कोई एक साथ दो या ज़्यादा संस्थाओं में चुना गया, तो चुने जाने की तारीख से (तारीखें अलग हों, तो बाद वाली से) 14 दिन के अंदर सक्षम प्राधिकारी को बताए कि वह किस संस्था में रहेगा; दूसरी सीट खाली हो जाएगी।</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20(3)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600" b="0">
                <a:solidFill>
                  <a:srgbClr val="1F2937"/>
                </a:solidFill>
                <a:latin typeface="Nirmala UI"/>
                <a:ea typeface="Nirmala UI"/>
                <a:cs typeface="Nirmala UI"/>
              </a:rPr>
              <a:t>धारा 20(4) और (5): यह सूचना अंतिम है, बाद में बदली नहीं जा सकती। 14 दिन में सूचना न दी, तो सक्षम प्राधिकारी तय करेगा कि कौन-सी सीट रहेगी; बाकी सीट खाली होगी।</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20(4), (5) · </a:t>
            </a:r>
            <a:r>
              <a:rPr sz="115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63</a:t>
            </a:r>
            <a:r>
              <a:rPr sz="1152"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सक्षम प्राधिकारी कौन है, और आपके मामले में धारा 20 कैसे लागू होगी, यह इन किताबों से तय करके नहीं बताया जा सकता; ऐसा मामला हो, तो रिटर्निंग अधिकारी से पूछिए।</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एक सीट के कई नामांकन पत्र, या अलग-अलग सीटें? (1/2: संवीक्षा तक)</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050" b="1">
                <a:solidFill>
                  <a:srgbClr val="F3D9A4"/>
                </a:solidFill>
                <a:latin typeface="Nirmala UI"/>
                <a:ea typeface="Nirmala UI"/>
                <a:cs typeface="Nirmala UI"/>
              </a:rPr>
              <a:t>आधार: </a:t>
            </a:r>
            <a:r>
              <a:rPr sz="1050" b="0">
                <a:solidFill>
                  <a:srgbClr val="F3D9A4"/>
                </a:solidFill>
                <a:latin typeface="Nirmala UI"/>
                <a:ea typeface="Nirmala UI"/>
                <a:cs typeface="Nirmala UI"/>
              </a:rPr>
              <a:t>धारा 19-ख “किसी पंचायतीराज संस्था में एक से अधिक स्थानों के लिए निर्वाचन लड़ने पर प्रतिबंध”, राजस्थान पंचायती राज अधिनियम, 1994; नियम 27 और 58(5),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20 / 60</a:t>
            </a:r>
          </a:p>
        </p:txBody>
      </p:sp>
      <p:graphicFrame>
        <p:nvGraphicFramePr>
          <p:cNvPr id="8" name="Table 7"/>
          <p:cNvGraphicFramePr>
            <a:graphicFrameLocks noGrp="1"/>
          </p:cNvGraphicFramePr>
          <p:nvPr/>
        </p:nvGraphicFramePr>
        <p:xfrm>
          <a:off x="411480" y="1024128"/>
          <a:ext cx="11365990" cy="3761232"/>
        </p:xfrm>
        <a:graphic>
          <a:graphicData uri="http://schemas.openxmlformats.org/drawingml/2006/table">
            <a:tbl>
              <a:tblPr firstRow="1" bandRow="1">
                <a:tableStyleId>{5C22544A-7EE6-4342-B048-85BDC9FD1C3A}</a:tableStyleId>
              </a:tblPr>
              <a:tblGrid>
                <a:gridCol w="1280057"/>
                <a:gridCol w="2785722"/>
                <a:gridCol w="4917832"/>
                <a:gridCol w="2382379"/>
              </a:tblGrid>
              <a:tr h="579120">
                <a:tc>
                  <a:txBody>
                    <a:bodyPr wrap="square"/>
                    <a:lstStyle/>
                    <a:p>
                      <a:pPr algn="l">
                        <a:lnSpc>
                          <a:spcPct val="100000"/>
                        </a:lnSpc>
                        <a:spcAft>
                          <a:spcPts val="0"/>
                        </a:spcAft>
                      </a:pPr>
                      <a:r>
                        <a:rPr sz="1200" b="1">
                          <a:solidFill>
                            <a:srgbClr val="FFFFFF"/>
                          </a:solidFill>
                          <a:latin typeface="Nirmala UI"/>
                          <a:ea typeface="Nirmala UI"/>
                          <a:cs typeface="Nirmala UI"/>
                        </a:rPr>
                        <a:t>बात</a:t>
                      </a:r>
                    </a:p>
                  </a:txBody>
                  <a:tcPr marL="91440" marR="91440" marT="54864" marB="54864" anchor="ctr">
                    <a:solidFill>
                      <a:srgbClr val="1E3A5F"/>
                    </a:solidFill>
                  </a:tcPr>
                </a:tc>
                <a:tc>
                  <a:txBody>
                    <a:bodyPr wrap="square"/>
                    <a:lstStyle/>
                    <a:p>
                      <a:pPr algn="l">
                        <a:lnSpc>
                          <a:spcPct val="100000"/>
                        </a:lnSpc>
                        <a:spcAft>
                          <a:spcPts val="0"/>
                        </a:spcAft>
                      </a:pPr>
                      <a:r>
                        <a:rPr sz="1200" b="1">
                          <a:solidFill>
                            <a:srgbClr val="FFFFFF"/>
                          </a:solidFill>
                          <a:latin typeface="Nirmala UI"/>
                          <a:ea typeface="Nirmala UI"/>
                          <a:cs typeface="Nirmala UI"/>
                        </a:rPr>
                        <a:t>एक ही निर्वाचन क्षेत्र के लिए कई नामांकन पत्र</a:t>
                      </a:r>
                    </a:p>
                  </a:txBody>
                  <a:tcPr marL="91440" marR="91440" marT="54864" marB="54864" anchor="ctr">
                    <a:solidFill>
                      <a:srgbClr val="1E3A5F"/>
                    </a:solidFill>
                  </a:tcPr>
                </a:tc>
                <a:tc>
                  <a:txBody>
                    <a:bodyPr wrap="square"/>
                    <a:lstStyle/>
                    <a:p>
                      <a:pPr algn="l">
                        <a:lnSpc>
                          <a:spcPct val="100000"/>
                        </a:lnSpc>
                        <a:spcAft>
                          <a:spcPts val="0"/>
                        </a:spcAft>
                      </a:pPr>
                      <a:r>
                        <a:rPr sz="1200" b="1">
                          <a:solidFill>
                            <a:srgbClr val="FFFFFF"/>
                          </a:solidFill>
                          <a:latin typeface="Nirmala UI"/>
                          <a:ea typeface="Nirmala UI"/>
                          <a:cs typeface="Nirmala UI"/>
                        </a:rPr>
                        <a:t>एक ही संस्था में अलग-अलग निर्वाचन क्षेत्रों से</a:t>
                      </a:r>
                    </a:p>
                  </a:txBody>
                  <a:tcPr marL="91440" marR="91440" marT="54864" marB="54864" anchor="ctr">
                    <a:solidFill>
                      <a:srgbClr val="1E3A5F"/>
                    </a:solidFill>
                  </a:tcPr>
                </a:tc>
                <a:tc>
                  <a:txBody>
                    <a:bodyPr wrap="square"/>
                    <a:lstStyle/>
                    <a:p>
                      <a:pPr algn="l">
                        <a:lnSpc>
                          <a:spcPct val="100000"/>
                        </a:lnSpc>
                        <a:spcAft>
                          <a:spcPts val="0"/>
                        </a:spcAft>
                      </a:pPr>
                      <a:r>
                        <a:rPr sz="1200" b="1">
                          <a:solidFill>
                            <a:srgbClr val="FFFFFF"/>
                          </a:solidFill>
                          <a:latin typeface="Nirmala UI"/>
                          <a:ea typeface="Nirmala UI"/>
                          <a:cs typeface="Nirmala UI"/>
                        </a:rPr>
                        <a:t>स्रोत</a:t>
                      </a:r>
                    </a:p>
                  </a:txBody>
                  <a:tcPr marL="91440" marR="91440" marT="54864" marB="54864" anchor="ctr">
                    <a:solidFill>
                      <a:srgbClr val="1E3A5F"/>
                    </a:solidFill>
                  </a:tcPr>
                </a:tc>
              </a:tr>
              <a:tr h="1011936">
                <a:tc>
                  <a:txBody>
                    <a:bodyPr wrap="square"/>
                    <a:lstStyle/>
                    <a:p>
                      <a:pPr algn="l">
                        <a:lnSpc>
                          <a:spcPct val="100000"/>
                        </a:lnSpc>
                        <a:spcAft>
                          <a:spcPts val="0"/>
                        </a:spcAft>
                      </a:pPr>
                      <a:r>
                        <a:rPr sz="1200" b="0">
                          <a:solidFill>
                            <a:srgbClr val="1F2937"/>
                          </a:solidFill>
                          <a:latin typeface="Nirmala UI"/>
                          <a:ea typeface="Nirmala UI"/>
                          <a:cs typeface="Nirmala UI"/>
                        </a:rPr>
                        <a:t>क्या ऐसा कर सकते हैं?</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हाँ। नियम 58(5) की शर्त में एक से ज़्यादा नामांकन पत्रों की बात है। ईवीएम मार्गदर्शिका में ज़्यादा से ज़्यादा चार पत्र लिखे हैं।</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नहीं। धारा 19-ख के तहत पंचायत समिति में, या ज़िला परिषद में, एक से ज़्यादा निर्वाचन क्षेत्रों से नहीं लड़ सकते। पंचायत समिति और ज़िला परिषद, दोनों से एक साथ लड़ने पर यह रोक नहीं: धारा 20 वाली स्लाइड देखिए।</a:t>
                      </a:r>
                    </a:p>
                  </a:txBody>
                  <a:tcPr marL="91440" marR="91440" marT="54864" marB="54864" anchor="ctr">
                    <a:solidFill>
                      <a:srgbClr val="FFFFFF"/>
                    </a:solidFill>
                  </a:tcPr>
                </a:tc>
                <a:tc>
                  <a:txBody>
                    <a:bodyPr wrap="square"/>
                    <a:lstStyle/>
                    <a:p>
                      <a:pPr algn="l">
                        <a:lnSpc>
                          <a:spcPct val="100000"/>
                        </a:lnSpc>
                        <a:spcAft>
                          <a:spcPts val="0"/>
                        </a:spcAft>
                      </a:pPr>
                      <a:r>
                        <a:rPr sz="960" b="0">
                          <a:solidFill>
                            <a:srgbClr val="2B5C8A"/>
                          </a:solidFill>
                          <a:latin typeface="Nirmala UI"/>
                          <a:ea typeface="Nirmala UI"/>
                          <a:cs typeface="Nirmala UI"/>
                        </a:rPr>
                        <a:t/>
                      </a:r>
                      <a:r>
                        <a:rPr sz="96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119</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72</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146</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64</a:t>
                      </a:r>
                    </a:p>
                  </a:txBody>
                  <a:tcPr marL="91440" marR="91440" marT="54864" marB="54864" anchor="ctr">
                    <a:solidFill>
                      <a:srgbClr val="FFFFFF"/>
                    </a:solidFill>
                  </a:tcPr>
                </a:tc>
              </a:tr>
              <a:tr h="795528">
                <a:tc>
                  <a:txBody>
                    <a:bodyPr wrap="square"/>
                    <a:lstStyle/>
                    <a:p>
                      <a:pPr algn="l">
                        <a:lnSpc>
                          <a:spcPct val="100000"/>
                        </a:lnSpc>
                        <a:spcAft>
                          <a:spcPts val="0"/>
                        </a:spcAft>
                      </a:pPr>
                      <a:r>
                        <a:rPr sz="1200" b="0">
                          <a:solidFill>
                            <a:srgbClr val="1F2937"/>
                          </a:solidFill>
                          <a:latin typeface="Nirmala UI"/>
                          <a:ea typeface="Nirmala UI"/>
                          <a:cs typeface="Nirmala UI"/>
                        </a:rPr>
                        <a:t>जमानत</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कितने भी नामांकन पत्र भरें, जमानत एक ही बार जमा होगी।</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हर निर्वाचन क्षेत्र के लिए अलग जमानत लगेगी या नहीं, यह इन स्रोतों में साफ़ नहीं लिखा; रिटर्निंग अधिकारी से पूछ लीजिए। नाम वापस लेने वालों की जमानत लौटती है।</a:t>
                      </a:r>
                    </a:p>
                  </a:txBody>
                  <a:tcPr marL="91440" marR="91440" marT="54864" marB="54864" anchor="ctr">
                    <a:solidFill>
                      <a:srgbClr val="F1F4F8"/>
                    </a:solidFill>
                  </a:tcPr>
                </a:tc>
                <a:tc>
                  <a:txBody>
                    <a:bodyPr wrap="square"/>
                    <a:lstStyle/>
                    <a:p>
                      <a:pPr algn="l">
                        <a:lnSpc>
                          <a:spcPct val="100000"/>
                        </a:lnSpc>
                        <a:spcAft>
                          <a:spcPts val="0"/>
                        </a:spcAft>
                      </a:pPr>
                      <a:r>
                        <a:rPr sz="960" b="0">
                          <a:solidFill>
                            <a:srgbClr val="2B5C8A"/>
                          </a:solidFill>
                          <a:latin typeface="Nirmala UI"/>
                          <a:ea typeface="Nirmala UI"/>
                          <a:cs typeface="Nirmala UI"/>
                        </a:rPr>
                        <a:t/>
                      </a:r>
                      <a:r>
                        <a:rPr sz="96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पंचायती राज चुनाव क़ानून पुस्तिका (अंग्रेज़ी), पृ. 119</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परिपत्र 2178, दि. 20.06.2019 (पत्र 594 के साथ), संकलन पृ. 402</a:t>
                      </a:r>
                    </a:p>
                  </a:txBody>
                  <a:tcPr marL="91440" marR="91440" marT="54864" marB="54864" anchor="ctr">
                    <a:solidFill>
                      <a:srgbClr val="F1F4F8"/>
                    </a:solidFill>
                  </a:tcPr>
                </a:tc>
              </a:tr>
              <a:tr h="795528">
                <a:tc>
                  <a:txBody>
                    <a:bodyPr wrap="square"/>
                    <a:lstStyle/>
                    <a:p>
                      <a:pPr algn="l">
                        <a:lnSpc>
                          <a:spcPct val="100000"/>
                        </a:lnSpc>
                        <a:spcAft>
                          <a:spcPts val="0"/>
                        </a:spcAft>
                      </a:pPr>
                      <a:r>
                        <a:rPr sz="1200" b="0">
                          <a:solidFill>
                            <a:srgbClr val="1F2937"/>
                          </a:solidFill>
                          <a:latin typeface="Nirmala UI"/>
                          <a:ea typeface="Nirmala UI"/>
                          <a:cs typeface="Nirmala UI"/>
                        </a:rPr>
                        <a:t>संवीक्षा</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किसी पत्र में कमी हो, तो वह पत्र खारिज हो सकता है; पर एक भी पत्र स्वीकार हुआ, तो आप उम्मीदवार बने रहेंगे।</a:t>
                      </a:r>
                    </a:p>
                  </a:txBody>
                  <a:tcPr marL="91440" marR="91440" marT="54864" marB="54864" anchor="ctr">
                    <a:solidFill>
                      <a:srgbClr val="FFFFFF"/>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सिर्फ़ कई निर्वाचन क्षेत्रों से नामांकन भरने की वजह से नामांकन खारिज नहीं होगा।</a:t>
                      </a:r>
                    </a:p>
                  </a:txBody>
                  <a:tcPr marL="91440" marR="91440" marT="54864" marB="54864" anchor="ctr">
                    <a:solidFill>
                      <a:srgbClr val="FFFFFF"/>
                    </a:solidFill>
                  </a:tcPr>
                </a:tc>
                <a:tc>
                  <a:txBody>
                    <a:bodyPr wrap="square"/>
                    <a:lstStyle/>
                    <a:p>
                      <a:pPr algn="l">
                        <a:lnSpc>
                          <a:spcPct val="100000"/>
                        </a:lnSpc>
                        <a:spcAft>
                          <a:spcPts val="0"/>
                        </a:spcAft>
                      </a:pPr>
                      <a:r>
                        <a:rPr sz="960" b="0">
                          <a:solidFill>
                            <a:srgbClr val="2B5C8A"/>
                          </a:solidFill>
                          <a:latin typeface="Nirmala UI"/>
                          <a:ea typeface="Nirmala UI"/>
                          <a:cs typeface="Nirmala UI"/>
                        </a:rPr>
                        <a:t/>
                      </a:r>
                      <a:r>
                        <a:rPr sz="96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72</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64</a:t>
                      </a:r>
                    </a:p>
                  </a:txBody>
                  <a:tcPr marL="91440" marR="91440" marT="54864" marB="54864" anchor="ctr">
                    <a:solidFill>
                      <a:srgbClr val="FFFFFF"/>
                    </a:solidFill>
                  </a:tcPr>
                </a:tc>
              </a:tr>
              <a:tr h="579120">
                <a:tc>
                  <a:txBody>
                    <a:bodyPr wrap="square"/>
                    <a:lstStyle/>
                    <a:p>
                      <a:pPr algn="l">
                        <a:lnSpc>
                          <a:spcPct val="100000"/>
                        </a:lnSpc>
                        <a:spcAft>
                          <a:spcPts val="0"/>
                        </a:spcAft>
                      </a:pPr>
                      <a:r>
                        <a:rPr sz="1200" b="0">
                          <a:solidFill>
                            <a:srgbClr val="1F2937"/>
                          </a:solidFill>
                          <a:latin typeface="Nirmala UI"/>
                          <a:ea typeface="Nirmala UI"/>
                          <a:cs typeface="Nirmala UI"/>
                        </a:rPr>
                        <a:t>उम्मीदवारों की सूची</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एक से ज़्यादा पत्र स्वीकार हुए, तब भी नाम एक ही बार लिखा जाएगा।</a:t>
                      </a:r>
                    </a:p>
                  </a:txBody>
                  <a:tcPr marL="91440" marR="91440" marT="54864" marB="54864" anchor="ctr">
                    <a:solidFill>
                      <a:srgbClr val="F1F4F8"/>
                    </a:solidFill>
                  </a:tcPr>
                </a:tc>
                <a:tc>
                  <a:txBody>
                    <a:bodyPr wrap="square"/>
                    <a:lstStyle/>
                    <a:p>
                      <a:pPr algn="l">
                        <a:lnSpc>
                          <a:spcPct val="100000"/>
                        </a:lnSpc>
                        <a:spcAft>
                          <a:spcPts val="0"/>
                        </a:spcAft>
                      </a:pPr>
                      <a:r>
                        <a:rPr sz="1200" b="0">
                          <a:solidFill>
                            <a:srgbClr val="1F2937"/>
                          </a:solidFill>
                          <a:latin typeface="Nirmala UI"/>
                          <a:ea typeface="Nirmala UI"/>
                          <a:cs typeface="Nirmala UI"/>
                        </a:rPr>
                        <a:t>नाम वापसी के समय तक बाकी क्षेत्रों से नाम वापस नहीं लिया, तो किसी भी क्षेत्र से उम्मीदवार नहीं माने जाएँगे।</a:t>
                      </a:r>
                    </a:p>
                  </a:txBody>
                  <a:tcPr marL="91440" marR="91440" marT="54864" marB="54864" anchor="ctr">
                    <a:solidFill>
                      <a:srgbClr val="F1F4F8"/>
                    </a:solidFill>
                  </a:tcPr>
                </a:tc>
                <a:tc>
                  <a:txBody>
                    <a:bodyPr wrap="square"/>
                    <a:lstStyle/>
                    <a:p>
                      <a:pPr algn="l">
                        <a:lnSpc>
                          <a:spcPct val="100000"/>
                        </a:lnSpc>
                        <a:spcAft>
                          <a:spcPts val="0"/>
                        </a:spcAft>
                      </a:pPr>
                      <a:r>
                        <a:rPr sz="960" b="0">
                          <a:solidFill>
                            <a:srgbClr val="2B5C8A"/>
                          </a:solidFill>
                          <a:latin typeface="Nirmala UI"/>
                          <a:ea typeface="Nirmala UI"/>
                          <a:cs typeface="Nirmala UI"/>
                        </a:rPr>
                        <a:t/>
                      </a:r>
                      <a:r>
                        <a:rPr sz="96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72</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64</a:t>
                      </a:r>
                      <a:r>
                        <a:rPr sz="960" b="0">
                          <a:solidFill>
                            <a:srgbClr val="2B5C8A"/>
                          </a:solidFill>
                          <a:latin typeface="Nirmala UI"/>
                          <a:ea typeface="Nirmala UI"/>
                          <a:cs typeface="Nirmala UI"/>
                        </a:rPr>
                        <a:t>; </a:t>
                      </a:r>
                      <a:r>
                        <a:rPr sz="96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73</a:t>
                      </a:r>
                    </a:p>
                  </a:txBody>
                  <a:tcPr marL="91440" marR="91440" marT="54864" marB="54864" anchor="ctr">
                    <a:solidFill>
                      <a:srgbClr val="F1F4F8"/>
                    </a:solidFill>
                  </a:tcPr>
                </a:tc>
              </a:tr>
            </a:tbl>
          </a:graphicData>
        </a:graphic>
      </p:graphicFrame>
      <p:sp>
        <p:nvSpPr>
          <p:cNvPr id="9" name="Rectangle 8"/>
          <p:cNvSpPr/>
          <p:nvPr/>
        </p:nvSpPr>
        <p:spPr>
          <a:xfrm>
            <a:off x="411480" y="5234178"/>
            <a:ext cx="11365992" cy="1102614"/>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234178"/>
            <a:ext cx="73152" cy="110261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307330"/>
            <a:ext cx="11137392" cy="99288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चार पत्र, संवीक्षा और सूची वाली बातें ईवीएम मार्गदर्शिका में सरपंच और पंच के लिए लिखी हैं। नियम 58(5) संवीक्षा और नाम वापसी के नियम 27 और 28 को 'जहाँ तक हो सके' इन दो पदों पर भी लागू करता है। शक हो, तो रिटर्निंग अधिकारी से पूछिए।</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58(5) · </a:t>
            </a:r>
            <a:r>
              <a:rPr sz="1224"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ईवीएम मार्गदर्शिका, पृ. 169</a:t>
            </a:r>
            <a:r>
              <a:rPr sz="1224" b="0">
                <a:solidFill>
                  <a:srgbClr val="2B5C8A"/>
                </a:solidFill>
                <a:latin typeface="Nirmala UI"/>
                <a:ea typeface="Nirmala UI"/>
                <a:cs typeface="Nirmala UI"/>
              </a:rPr>
              <a:t>]</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एक सीट के कई नामांकन पत्र, या अलग-अलग सीटें? (2/2: नाम वापसी)</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19-ख(2), राजस्थान पंचायती राज अधिनियम, 1994; नियम 28,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21 / 60</a:t>
            </a:r>
          </a:p>
        </p:txBody>
      </p:sp>
      <p:graphicFrame>
        <p:nvGraphicFramePr>
          <p:cNvPr id="8" name="Table 7"/>
          <p:cNvGraphicFramePr>
            <a:graphicFrameLocks noGrp="1"/>
          </p:cNvGraphicFramePr>
          <p:nvPr/>
        </p:nvGraphicFramePr>
        <p:xfrm>
          <a:off x="411480" y="1024128"/>
          <a:ext cx="11365989" cy="4013708"/>
        </p:xfrm>
        <a:graphic>
          <a:graphicData uri="http://schemas.openxmlformats.org/drawingml/2006/table">
            <a:tbl>
              <a:tblPr firstRow="1" bandRow="1">
                <a:tableStyleId>{5C22544A-7EE6-4342-B048-85BDC9FD1C3A}</a:tableStyleId>
              </a:tblPr>
              <a:tblGrid>
                <a:gridCol w="1272982"/>
                <a:gridCol w="3642171"/>
                <a:gridCol w="3863556"/>
                <a:gridCol w="2587280"/>
              </a:tblGrid>
              <a:tr h="398780">
                <a:tc>
                  <a:txBody>
                    <a:bodyPr wrap="square"/>
                    <a:lstStyle/>
                    <a:p>
                      <a:pPr algn="l">
                        <a:lnSpc>
                          <a:spcPct val="100000"/>
                        </a:lnSpc>
                        <a:spcAft>
                          <a:spcPts val="0"/>
                        </a:spcAft>
                      </a:pPr>
                      <a:r>
                        <a:rPr sz="1400" b="1">
                          <a:solidFill>
                            <a:srgbClr val="FFFFFF"/>
                          </a:solidFill>
                          <a:latin typeface="Nirmala UI"/>
                          <a:ea typeface="Nirmala UI"/>
                          <a:cs typeface="Nirmala UI"/>
                        </a:rPr>
                        <a:t>बात</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एक ही निर्वाचन क्षेत्र के लिए कई नामांकन पत्र</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एक ही संस्था में अलग-अलग निर्वाचन क्षेत्रों से</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स्रोत</a:t>
                      </a:r>
                    </a:p>
                  </a:txBody>
                  <a:tcPr marL="91440" marR="91440" marT="54864" marB="54864" anchor="ctr">
                    <a:solidFill>
                      <a:srgbClr val="1E3A5F"/>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नाम वापस लेना हो</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एक ही नोटिस से आप चुनाव से हट जाते हैं और आपके सारे पत्र वापस माने जाते हैं; दो में से सिर्फ़ एक पत्र वापस लेने का नोटिस नहीं दिया जा सकता।</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जो निर्वाचन क्षेत्र रखना है, उसे छोड़कर बाकी सभी से लिखित सूचना देकर नाम वापस लीजिए; यह सूचना नाम वापसी के तय समय और तारीख से पहले देनी है।</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72</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146</a:t>
                      </a:r>
                    </a:p>
                  </a:txBody>
                  <a:tcPr marL="91440" marR="91440" marT="54864" marB="54864" anchor="ctr">
                    <a:solidFill>
                      <a:srgbClr val="FFFFFF"/>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समय निकल गया</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समय निकलने के बाद दिया नोटिस नहीं लिया जाएगा, यानी आप उम्मीदवार बने रहेंगे।</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माना जाएगा कि आपने सभी क्षेत्रों से नाम वापस ले लिया; आप किसी भी क्षेत्र से नहीं लड़ पाएँगे।</a:t>
                      </a:r>
                    </a:p>
                  </a:txBody>
                  <a:tcPr marL="91440" marR="91440" marT="54864" marB="54864" anchor="ctr">
                    <a:solidFill>
                      <a:srgbClr val="F1F4F8"/>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152</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147</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73</a:t>
                      </a:r>
                    </a:p>
                  </a:txBody>
                  <a:tcPr marL="91440" marR="91440" marT="54864" marB="54864" anchor="ctr">
                    <a:solidFill>
                      <a:srgbClr val="F1F4F8"/>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गलती हो जाए</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नोटिस एक बार दे दिया, तो उसे रद्द नहीं करवा सकते; इसलिए सोच-समझकर दीजिए।</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उम्मीदवारी जाने के बाद उसे लौटाने का कोई रास्ता इन स्रोतों में हमें नहीं मिला; इसलिए समय रहते एक क्षेत्र चुन लीजिए।</a:t>
                      </a:r>
                    </a:p>
                  </a:txBody>
                  <a:tcPr marL="91440" marR="91440" marT="54864" marB="54864" anchor="ctr">
                    <a:solidFill>
                      <a:srgbClr val="FFFFFF"/>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152</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147</a:t>
                      </a:r>
                    </a:p>
                  </a:txBody>
                  <a:tcPr marL="91440" marR="91440" marT="54864" marB="54864" anchor="ctr">
                    <a:solidFill>
                      <a:srgbClr val="FFFFFF"/>
                    </a:solidFill>
                  </a:tcPr>
                </a:tc>
              </a:tr>
              <a:tr h="903732">
                <a:tc>
                  <a:txBody>
                    <a:bodyPr wrap="square"/>
                    <a:lstStyle/>
                    <a:p>
                      <a:pPr algn="l">
                        <a:lnSpc>
                          <a:spcPct val="100000"/>
                        </a:lnSpc>
                        <a:spcAft>
                          <a:spcPts val="0"/>
                        </a:spcAft>
                      </a:pPr>
                      <a:r>
                        <a:rPr sz="1400" b="0">
                          <a:solidFill>
                            <a:srgbClr val="1F2937"/>
                          </a:solidFill>
                          <a:latin typeface="Nirmala UI"/>
                          <a:ea typeface="Nirmala UI"/>
                          <a:cs typeface="Nirmala UI"/>
                        </a:rPr>
                        <a:t>बालोतरा में समय</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दोपहर 3 बजे तक: ज़िला परिषद और पंचायत समिति के तीसरे चरण में 26.10.2026, और पंचायत समिति के चौथे चरण में 06.11.2026।</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वही समय और वही तारीख।</a:t>
                      </a:r>
                    </a:p>
                  </a:txBody>
                  <a:tcPr marL="91440" marR="91440" marT="54864" marB="54864" anchor="ctr">
                    <a:solidFill>
                      <a:srgbClr val="F1F4F8"/>
                    </a:solidFill>
                  </a:tcPr>
                </a:tc>
                <a:tc>
                  <a:txBody>
                    <a:bodyPr wrap="square"/>
                    <a:lstStyle/>
                    <a:p>
                      <a:pPr algn="l">
                        <a:lnSpc>
                          <a:spcPct val="100000"/>
                        </a:lnSpc>
                        <a:spcAft>
                          <a:spcPts val="0"/>
                        </a:spcAft>
                      </a:pPr>
                      <a:r>
                        <a:rPr sz="1120" b="0">
                          <a:solidFill>
                            <a:srgbClr val="2B5C8A"/>
                          </a:solidFill>
                          <a:latin typeface="Nirmala UI"/>
                          <a:ea typeface="Nirmala UI"/>
                          <a:cs typeface="Nirmala UI"/>
                        </a:rPr>
                        <a:t/>
                      </a:r>
                      <a:r>
                        <a:rPr sz="1120"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9836, दि. 03.10.2026, पृ. 7–8</a:t>
                      </a:r>
                      <a:r>
                        <a:rPr sz="1120" b="0">
                          <a:solidFill>
                            <a:srgbClr val="2B5C8A"/>
                          </a:solidFill>
                          <a:latin typeface="Nirmala UI"/>
                          <a:ea typeface="Nirmala UI"/>
                          <a:cs typeface="Nirmala UI"/>
                        </a:rPr>
                        <a:t>; </a:t>
                      </a:r>
                      <a:r>
                        <a:rPr sz="1120"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आदेश 9867, दि. 03.10.2026, पृ. 2–3</a:t>
                      </a:r>
                    </a:p>
                  </a:txBody>
                  <a:tcPr marL="91440" marR="91440" marT="54864" marB="54864" anchor="ctr">
                    <a:solidFill>
                      <a:srgbClr val="F1F4F8"/>
                    </a:solidFill>
                  </a:tcPr>
                </a:tc>
              </a:tr>
            </a:tbl>
          </a:graphicData>
        </a:graphic>
      </p:graphicFrame>
      <p:sp>
        <p:nvSpPr>
          <p:cNvPr id="9" name="Rectangle 8"/>
          <p:cNvSpPr/>
          <p:nvPr/>
        </p:nvSpPr>
        <p:spPr>
          <a:xfrm>
            <a:off x="411480" y="5288280"/>
            <a:ext cx="11365992" cy="1048512"/>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288280"/>
            <a:ext cx="73152" cy="1048512"/>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361432"/>
            <a:ext cx="11137392" cy="938784"/>
          </a:xfrm>
          <a:prstGeom prst="rect">
            <a:avLst/>
          </a:prstGeom>
          <a:noFill/>
        </p:spPr>
        <p:txBody>
          <a:bodyPr wrap="square" anchor="t" lIns="45720" rIns="45720" tIns="18288" bIns="18288">
            <a:spAutoFit/>
          </a:bodyPr>
          <a:lstStyle/>
          <a:p>
            <a:pPr algn="l">
              <a:lnSpc>
                <a:spcPct val="100000"/>
              </a:lnSpc>
              <a:spcAft>
                <a:spcPts val="0"/>
              </a:spcAft>
            </a:pPr>
            <a:r>
              <a:rPr sz="1600" b="0">
                <a:solidFill>
                  <a:srgbClr val="1F2937"/>
                </a:solidFill>
                <a:latin typeface="Nirmala UI"/>
                <a:ea typeface="Nirmala UI"/>
                <a:cs typeface="Nirmala UI"/>
              </a:rPr>
              <a:t>संवीक्षा या नाम वापसी पर रिटर्निंग अधिकारी के फ़ैसले के ख़िलाफ़ अपील का रास्ता ईवीएम मार्गदर्शिका में हमें नहीं मिला। आयोग के संकलन के मुताबिक़ चुनाव से पहले की अयोग्यता के मामले धारा 43 और नियम 80 के तहत चुनाव याचिका से ज़िला अदालत में तय होते हैं; याचिका की मियाद नतीजे की घोषणा से 30 दिन है।</a:t>
            </a:r>
            <a:r>
              <a:rPr sz="1152" b="0">
                <a:solidFill>
                  <a:srgbClr val="2B5C8A"/>
                </a:solidFill>
                <a:latin typeface="Nirmala UI"/>
                <a:ea typeface="Nirmala UI"/>
                <a:cs typeface="Nirmala UI"/>
              </a:rPr>
              <a:t>  [</a:t>
            </a:r>
            <a:r>
              <a:rPr sz="1152" b="1">
                <a:solidFill>
                  <a:srgbClr val="2B5C8A"/>
                </a:solidFill>
                <a:latin typeface="Nirmala UI"/>
                <a:ea typeface="Nirmala UI"/>
                <a:cs typeface="Nirmala UI"/>
              </a:rPr>
              <a:t>धारा 43, नियम 80 · </a:t>
            </a:r>
            <a:r>
              <a:rPr sz="1152" b="0">
                <a:solidFill>
                  <a:srgbClr val="2B5C8A"/>
                </a:solidFill>
                <a:latin typeface="Nirmala UI"/>
                <a:ea typeface="Nirmala UI"/>
                <a:cs typeface="Nirmala UI"/>
              </a:rPr>
              <a:t>आदेश 793, दि. 20.01.2026, संकलन पृ. 432</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rPr>
              <a:t>आदेश 4805, दि. 25.06.2015, संकलन पृ. 444</a:t>
            </a:r>
            <a:r>
              <a:rPr sz="1152" b="0">
                <a:solidFill>
                  <a:srgbClr val="2B5C8A"/>
                </a:solidFill>
                <a:latin typeface="Nirmala UI"/>
                <a:ea typeface="Nirmala UI"/>
                <a:cs typeface="Nirmala UI"/>
              </a:rPr>
              <a: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के साथ कौन-से काग़ज़ लगेंगे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10062, दि. 06.10.2026 (नामांकन के काग़ज़)</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22 / 60</a:t>
            </a:r>
          </a:p>
        </p:txBody>
      </p:sp>
      <p:graphicFrame>
        <p:nvGraphicFramePr>
          <p:cNvPr id="8" name="Table 7"/>
          <p:cNvGraphicFramePr>
            <a:graphicFrameLocks noGrp="1"/>
          </p:cNvGraphicFramePr>
          <p:nvPr/>
        </p:nvGraphicFramePr>
        <p:xfrm>
          <a:off x="411480" y="1024128"/>
          <a:ext cx="11365991" cy="3763260"/>
        </p:xfrm>
        <a:graphic>
          <a:graphicData uri="http://schemas.openxmlformats.org/drawingml/2006/table">
            <a:tbl>
              <a:tblPr firstRow="1" bandRow="1">
                <a:tableStyleId>{5C22544A-7EE6-4342-B048-85BDC9FD1C3A}</a:tableStyleId>
              </a:tblPr>
              <a:tblGrid>
                <a:gridCol w="1931307"/>
                <a:gridCol w="9434684"/>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काग़ज़</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पंचायत समिति और ज़िला परिषद सदस्य</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नामांकन पत्र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प्ररूप 4-क</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प्ररूप 4घ</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आवश्यक, पूरा भरा हुआ; बिन्दु 3 (संतान संबंधी योग्यता) की सूचना देना आवश्यक नहीं</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शपथ पत्र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उपाबन्ध-I A, 50 रुपये के गैर न्यायिक स्टाम्प पेपर पर, सम्यक रूप से प्रमाणित</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शौचालय की घोषणा</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आवश्यक; प्रमाणित करवाने की ज़रूरत नहीं</a:t>
                      </a:r>
                    </a:p>
                  </a:txBody>
                  <a:tcPr marL="91440" marR="91440" marT="54864" marB="54864" anchor="ctr">
                    <a:solidFill>
                      <a:srgbClr val="F1F4F8"/>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नो-ड्यूज</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धारा 19 (झ) और 19 (ड) में कोई बकाया नहीं, तो किसी भी तरह का नो-ड्यूज देने की ज़रूरत नहीं</a:t>
                      </a:r>
                    </a:p>
                  </a:txBody>
                  <a:tcPr marL="91440" marR="91440" marT="54864" marB="54864" anchor="ctr">
                    <a:solidFill>
                      <a:srgbClr val="FFFFFF"/>
                    </a:solidFill>
                  </a:tcPr>
                </a:tc>
              </a:tr>
            </a:tbl>
          </a:graphicData>
        </a:graphic>
      </p:graphicFrame>
      <p:sp>
        <p:nvSpPr>
          <p:cNvPr id="9" name="TextBox 8"/>
          <p:cNvSpPr txBox="1"/>
          <p:nvPr/>
        </p:nvSpPr>
        <p:spPr>
          <a:xfrm>
            <a:off x="411480" y="4842256"/>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1–3</a:t>
            </a:r>
          </a:p>
        </p:txBody>
      </p:sp>
      <p:sp>
        <p:nvSpPr>
          <p:cNvPr id="10" name="TextBox 9"/>
          <p:cNvSpPr txBox="1"/>
          <p:nvPr/>
        </p:nvSpPr>
        <p:spPr>
          <a:xfrm>
            <a:off x="411480" y="5235448"/>
            <a:ext cx="11365992" cy="110134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हाथ से लिखा नामांकन पत्र, और हाथ से लिखे साथ वाले प्ररूप, स्वीकार्य नहीं 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10062, दि. 06.10.2026, पृ. 3</a:t>
            </a:r>
            <a:r>
              <a:rPr sz="1296" b="0">
                <a:solidFill>
                  <a:srgbClr val="2B5C8A"/>
                </a:solidFill>
                <a:latin typeface="Nirmala UI"/>
                <a:ea typeface="Nirmala UI"/>
                <a:cs typeface="Nirmala UI"/>
              </a:rPr>
              <a: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और कौन-से काग़ज़, और जमानत कितनी</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10062, दि. 06.10.2026 (नामांकन के काग़ज़)</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23 / 60</a:t>
            </a:r>
          </a:p>
        </p:txBody>
      </p:sp>
      <p:graphicFrame>
        <p:nvGraphicFramePr>
          <p:cNvPr id="8" name="Table 7"/>
          <p:cNvGraphicFramePr>
            <a:graphicFrameLocks noGrp="1"/>
          </p:cNvGraphicFramePr>
          <p:nvPr/>
        </p:nvGraphicFramePr>
        <p:xfrm>
          <a:off x="411480" y="1024128"/>
          <a:ext cx="11365991" cy="3653028"/>
        </p:xfrm>
        <a:graphic>
          <a:graphicData uri="http://schemas.openxmlformats.org/drawingml/2006/table">
            <a:tbl>
              <a:tblPr firstRow="1" bandRow="1">
                <a:tableStyleId>{5C22544A-7EE6-4342-B048-85BDC9FD1C3A}</a:tableStyleId>
              </a:tblPr>
              <a:tblGrid>
                <a:gridCol w="1552471"/>
                <a:gridCol w="9813520"/>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काग़ज़</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पंचायत समिति और ज़िला परिषद सदस्य</a:t>
                      </a:r>
                    </a:p>
                  </a:txBody>
                  <a:tcPr marL="91440" marR="91440" marT="54864" marB="54864" anchor="ctr">
                    <a:solidFill>
                      <a:srgbClr val="1E3A5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चरित्र प्रमाण पत्र</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लगाना आवश्यक नहीं</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जाति प्रमाण पत्र</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आरक्षित सीट से लड़ने वाले अनुसूचित जाति, अनुसूचित जनजाति या अन्य पिछड़े वर्ग के उम्मीदवार को; और सामान्य सीट से जमानत राशि में रियायत चाहिए, तब भी</a:t>
                      </a:r>
                    </a:p>
                  </a:txBody>
                  <a:tcPr marL="91440" marR="91440" marT="54864" marB="54864" anchor="ctr">
                    <a:solidFill>
                      <a:srgbClr val="F1F4F8"/>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जमानत राशि</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नियम 58: सामान्य ₹500; महिला, अनुसूचित जाति, जनजाति और अन्य पिछड़ा वर्ग ₹250; रसीद लगानी आवश्यक</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सांख्यिकी सूचना का फ़ॉर्म</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भरवाया जाएगा; न देने पर नामांकन पत्र खारिज नहीं होगा</a:t>
                      </a:r>
                    </a:p>
                  </a:txBody>
                  <a:tcPr marL="91440" marR="91440" marT="54864" marB="54864" anchor="ctr">
                    <a:solidFill>
                      <a:srgbClr val="F1F4F8"/>
                    </a:solidFill>
                  </a:tcPr>
                </a:tc>
              </a:tr>
            </a:tbl>
          </a:graphicData>
        </a:graphic>
      </p:graphicFrame>
      <p:sp>
        <p:nvSpPr>
          <p:cNvPr id="9" name="TextBox 8"/>
          <p:cNvSpPr txBox="1"/>
          <p:nvPr/>
        </p:nvSpPr>
        <p:spPr>
          <a:xfrm>
            <a:off x="411480" y="4732020"/>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1–3</a:t>
            </a:r>
          </a:p>
        </p:txBody>
      </p:sp>
      <p:sp>
        <p:nvSpPr>
          <p:cNvPr id="10" name="Rectangle 9"/>
          <p:cNvSpPr/>
          <p:nvPr/>
        </p:nvSpPr>
        <p:spPr>
          <a:xfrm>
            <a:off x="411480" y="5234178"/>
            <a:ext cx="11365992" cy="1102614"/>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11480" y="5234178"/>
            <a:ext cx="73152" cy="110261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76072" y="5307330"/>
            <a:ext cx="11137392" cy="99288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का नंबर ध्यान से: इन दो पदों की जमानत नियम 58 “पंचायत समिति/जिला परिषद के सदस्यों का निर्वाचन” के तहत है। नियम 56 “सरपंच और पंचों का साथ-साथ निर्वाचन” का उपनियम (3) सरपंच की जमानत का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10062, दि. 06.10.2026, पृ. 2</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10055, दि. 06.10.2026, पृ. 2</a:t>
            </a:r>
            <a:r>
              <a:rPr sz="1224" b="0">
                <a:solidFill>
                  <a:srgbClr val="2B5C8A"/>
                </a:solidFill>
                <a:latin typeface="Nirmala UI"/>
                <a:ea typeface="Nirmala UI"/>
                <a:cs typeface="Nirmala UI"/>
              </a:rPr>
              <a: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आयोग के आदेश का मूल पाठ: काग़ज़ों की सूची</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24 / 60</a:t>
            </a:r>
          </a:p>
        </p:txBody>
      </p:sp>
      <p:pic>
        <p:nvPicPr>
          <p:cNvPr id="7" name="Picture 6" descr="b_docs_o10062_p1.png"/>
          <p:cNvPicPr>
            <a:picLocks noChangeAspect="1"/>
          </p:cNvPicPr>
          <p:nvPr/>
        </p:nvPicPr>
        <p:blipFill>
          <a:blip r:embed="rId3"/>
          <a:stretch>
            <a:fillRect/>
          </a:stretch>
        </p:blipFill>
        <p:spPr>
          <a:xfrm>
            <a:off x="411480" y="1042416"/>
            <a:ext cx="3465575" cy="2901182"/>
          </a:xfrm>
          <a:prstGeom prst="rect">
            <a:avLst/>
          </a:prstGeom>
        </p:spPr>
      </p:pic>
      <p:pic>
        <p:nvPicPr>
          <p:cNvPr id="8" name="Picture 7" descr="b_docs_o10062_p2.png"/>
          <p:cNvPicPr>
            <a:picLocks noChangeAspect="1"/>
          </p:cNvPicPr>
          <p:nvPr/>
        </p:nvPicPr>
        <p:blipFill>
          <a:blip r:embed="rId4"/>
          <a:stretch>
            <a:fillRect/>
          </a:stretch>
        </p:blipFill>
        <p:spPr>
          <a:xfrm>
            <a:off x="4034194" y="1042416"/>
            <a:ext cx="3425619" cy="4745736"/>
          </a:xfrm>
          <a:prstGeom prst="rect">
            <a:avLst/>
          </a:prstGeom>
        </p:spPr>
      </p:pic>
      <p:sp>
        <p:nvSpPr>
          <p:cNvPr id="9" name="TextBox 8"/>
          <p:cNvSpPr txBox="1"/>
          <p:nvPr/>
        </p:nvSpPr>
        <p:spPr>
          <a:xfrm>
            <a:off x="411480" y="5806440"/>
            <a:ext cx="3465575"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p>
        </p:txBody>
      </p:sp>
      <p:sp>
        <p:nvSpPr>
          <p:cNvPr id="10" name="TextBox 9"/>
          <p:cNvSpPr txBox="1"/>
          <p:nvPr/>
        </p:nvSpPr>
        <p:spPr>
          <a:xfrm>
            <a:off x="4034194" y="5806440"/>
            <a:ext cx="342561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p>
        </p:txBody>
      </p:sp>
      <p:sp>
        <p:nvSpPr>
          <p:cNvPr id="11" name="Oval 10"/>
          <p:cNvSpPr/>
          <p:nvPr/>
        </p:nvSpPr>
        <p:spPr>
          <a:xfrm>
            <a:off x="7708392" y="106984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2" name="TextBox 11"/>
          <p:cNvSpPr txBox="1"/>
          <p:nvPr/>
        </p:nvSpPr>
        <p:spPr>
          <a:xfrm>
            <a:off x="8092440" y="1069848"/>
            <a:ext cx="3685032" cy="66967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प्ररूप 4-क (नामांकन पत्र): सारी प्रविष्टियाँ भरी हों, कोई कॉलम खाली नहीं (संतान संबंधी योग्यता को छोड़कर)।</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r>
              <a:rPr sz="900" b="0">
                <a:solidFill>
                  <a:srgbClr val="2B5C8A"/>
                </a:solidFill>
                <a:latin typeface="Nirmala UI"/>
                <a:ea typeface="Nirmala UI"/>
                <a:cs typeface="Nirmala UI"/>
              </a:rPr>
              <a:t>]</a:t>
            </a:r>
          </a:p>
        </p:txBody>
      </p:sp>
      <p:sp>
        <p:nvSpPr>
          <p:cNvPr id="13" name="Oval 12"/>
          <p:cNvSpPr/>
          <p:nvPr/>
        </p:nvSpPr>
        <p:spPr>
          <a:xfrm>
            <a:off x="7708392" y="173951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4" name="TextBox 13"/>
          <p:cNvSpPr txBox="1"/>
          <p:nvPr/>
        </p:nvSpPr>
        <p:spPr>
          <a:xfrm>
            <a:off x="8092440" y="1739519"/>
            <a:ext cx="3685032" cy="480313"/>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प्ररूप 4घ: पूरा भरा हुआ, कोई कॉलम खाली नहीं।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r>
              <a:rPr sz="900" b="0">
                <a:solidFill>
                  <a:srgbClr val="2B5C8A"/>
                </a:solidFill>
                <a:latin typeface="Nirmala UI"/>
                <a:ea typeface="Nirmala UI"/>
                <a:cs typeface="Nirmala UI"/>
              </a:rPr>
              <a:t>]</a:t>
            </a:r>
          </a:p>
        </p:txBody>
      </p:sp>
      <p:sp>
        <p:nvSpPr>
          <p:cNvPr id="15" name="Oval 14"/>
          <p:cNvSpPr/>
          <p:nvPr/>
        </p:nvSpPr>
        <p:spPr>
          <a:xfrm>
            <a:off x="7708392" y="22198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6" name="TextBox 15"/>
          <p:cNvSpPr txBox="1"/>
          <p:nvPr/>
        </p:nvSpPr>
        <p:spPr>
          <a:xfrm>
            <a:off x="8092440" y="2219833"/>
            <a:ext cx="3685032" cy="480313"/>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लाल, 4घ का बिन्दु 3 (संतान): प्रावधान हटा दिए गए; सूचना देना आवश्यक नहीं।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r>
              <a:rPr sz="900" b="0">
                <a:solidFill>
                  <a:srgbClr val="2B5C8A"/>
                </a:solidFill>
                <a:latin typeface="Nirmala UI"/>
                <a:ea typeface="Nirmala UI"/>
                <a:cs typeface="Nirmala UI"/>
              </a:rPr>
              <a:t>]</a:t>
            </a:r>
          </a:p>
        </p:txBody>
      </p:sp>
      <p:sp>
        <p:nvSpPr>
          <p:cNvPr id="17" name="Oval 16"/>
          <p:cNvSpPr/>
          <p:nvPr/>
        </p:nvSpPr>
        <p:spPr>
          <a:xfrm>
            <a:off x="7708392" y="270014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8" name="TextBox 17"/>
          <p:cNvSpPr txBox="1"/>
          <p:nvPr/>
        </p:nvSpPr>
        <p:spPr>
          <a:xfrm>
            <a:off x="8092440" y="2700147"/>
            <a:ext cx="3685032" cy="859028"/>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उपाबन्ध-I A शपथ पत्र: ₹50 के गैर न्यायिक स्टाम्प पेपर पर, नामांकन पत्र के साथ; न्यायाधीश, न्यायिक या कार्यपालक मजिस्ट्रेट, शपथ आयुक्त या नोटरी के सामने प्रमाणित; कोई कॉलम खाली नहीं।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r>
              <a:rPr sz="900" b="0">
                <a:solidFill>
                  <a:srgbClr val="2B5C8A"/>
                </a:solidFill>
                <a:latin typeface="Nirmala UI"/>
                <a:ea typeface="Nirmala UI"/>
                <a:cs typeface="Nirmala UI"/>
              </a:rPr>
              <a:t>]</a:t>
            </a:r>
          </a:p>
        </p:txBody>
      </p:sp>
      <p:sp>
        <p:nvSpPr>
          <p:cNvPr id="19" name="Oval 18"/>
          <p:cNvSpPr/>
          <p:nvPr/>
        </p:nvSpPr>
        <p:spPr>
          <a:xfrm>
            <a:off x="7708392" y="355917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5</a:t>
            </a:r>
          </a:p>
        </p:txBody>
      </p:sp>
      <p:sp>
        <p:nvSpPr>
          <p:cNvPr id="20" name="TextBox 19"/>
          <p:cNvSpPr txBox="1"/>
          <p:nvPr/>
        </p:nvSpPr>
        <p:spPr>
          <a:xfrm>
            <a:off x="8092440" y="3559174"/>
            <a:ext cx="3685032" cy="480313"/>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शौचालय की घोषणा तय प्ररूप में, नामांकन पत्र के साथ; इसे प्रमाणित करवाने की ज़रूरत नहीं।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r>
              <a:rPr sz="900" b="0">
                <a:solidFill>
                  <a:srgbClr val="2B5C8A"/>
                </a:solidFill>
                <a:latin typeface="Nirmala UI"/>
                <a:ea typeface="Nirmala UI"/>
                <a:cs typeface="Nirmala UI"/>
              </a:rPr>
              <a:t>]</a:t>
            </a:r>
          </a:p>
        </p:txBody>
      </p:sp>
      <p:sp>
        <p:nvSpPr>
          <p:cNvPr id="21" name="Oval 20"/>
          <p:cNvSpPr/>
          <p:nvPr/>
        </p:nvSpPr>
        <p:spPr>
          <a:xfrm>
            <a:off x="7708392" y="4039488"/>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6</a:t>
            </a:r>
          </a:p>
        </p:txBody>
      </p:sp>
      <p:sp>
        <p:nvSpPr>
          <p:cNvPr id="22" name="TextBox 21"/>
          <p:cNvSpPr txBox="1"/>
          <p:nvPr/>
        </p:nvSpPr>
        <p:spPr>
          <a:xfrm>
            <a:off x="8092440" y="4039488"/>
            <a:ext cx="3685032" cy="480313"/>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नो-ड्यूज, बिन्दु 3: धारा 19 (झ) और 19 (ड) में कोई बकाया नहीं, तो नो-ड्यूज की ज़रूरत नहीं।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r>
              <a:rPr sz="900" b="0">
                <a:solidFill>
                  <a:srgbClr val="2B5C8A"/>
                </a:solidFill>
                <a:latin typeface="Nirmala UI"/>
                <a:ea typeface="Nirmala UI"/>
                <a:cs typeface="Nirmala UI"/>
              </a:rPr>
              <a:t>]</a:t>
            </a:r>
          </a:p>
        </p:txBody>
      </p:sp>
      <p:sp>
        <p:nvSpPr>
          <p:cNvPr id="23" name="Oval 22"/>
          <p:cNvSpPr/>
          <p:nvPr/>
        </p:nvSpPr>
        <p:spPr>
          <a:xfrm>
            <a:off x="7708392" y="4519802"/>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7</a:t>
            </a:r>
          </a:p>
        </p:txBody>
      </p:sp>
      <p:sp>
        <p:nvSpPr>
          <p:cNvPr id="24" name="TextBox 23"/>
          <p:cNvSpPr txBox="1"/>
          <p:nvPr/>
        </p:nvSpPr>
        <p:spPr>
          <a:xfrm>
            <a:off x="8092440" y="4519802"/>
            <a:ext cx="3685032" cy="480313"/>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चरित्र प्रमाण पत्र लगाना आवश्यक नहीं।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r>
              <a:rPr sz="900" b="0">
                <a:solidFill>
                  <a:srgbClr val="2B5C8A"/>
                </a:solidFill>
                <a:latin typeface="Nirmala UI"/>
                <a:ea typeface="Nirmala UI"/>
                <a:cs typeface="Nirmala UI"/>
              </a:rPr>
              <a:t>]</a:t>
            </a:r>
          </a:p>
        </p:txBody>
      </p:sp>
      <p:sp>
        <p:nvSpPr>
          <p:cNvPr id="25" name="Oval 24"/>
          <p:cNvSpPr/>
          <p:nvPr/>
        </p:nvSpPr>
        <p:spPr>
          <a:xfrm>
            <a:off x="7708392" y="500011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8</a:t>
            </a:r>
          </a:p>
        </p:txBody>
      </p:sp>
      <p:sp>
        <p:nvSpPr>
          <p:cNvPr id="26" name="TextBox 25"/>
          <p:cNvSpPr txBox="1"/>
          <p:nvPr/>
        </p:nvSpPr>
        <p:spPr>
          <a:xfrm>
            <a:off x="8092440" y="5000116"/>
            <a:ext cx="3685032" cy="480313"/>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जमानत, नियम 58: सामान्य ₹500; महिला, SC, ST, OBC ₹250; रसीद साथ लगानी है।</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r>
              <a:rPr sz="900" b="0">
                <a:solidFill>
                  <a:srgbClr val="2B5C8A"/>
                </a:solidFill>
                <a:latin typeface="Nirmala UI"/>
                <a:ea typeface="Nirmala UI"/>
                <a:cs typeface="Nirmala UI"/>
              </a:rPr>
              <a:t>]</a:t>
            </a:r>
          </a:p>
        </p:txBody>
      </p:sp>
      <p:sp>
        <p:nvSpPr>
          <p:cNvPr id="27" name="Oval 26"/>
          <p:cNvSpPr/>
          <p:nvPr/>
        </p:nvSpPr>
        <p:spPr>
          <a:xfrm>
            <a:off x="7708392" y="5480430"/>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9</a:t>
            </a:r>
          </a:p>
        </p:txBody>
      </p:sp>
      <p:sp>
        <p:nvSpPr>
          <p:cNvPr id="28" name="TextBox 27"/>
          <p:cNvSpPr txBox="1"/>
          <p:nvPr/>
        </p:nvSpPr>
        <p:spPr>
          <a:xfrm>
            <a:off x="8092440" y="5480430"/>
            <a:ext cx="3685032" cy="66967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1F2937"/>
                </a:solidFill>
                <a:latin typeface="Nirmala UI"/>
                <a:ea typeface="Nirmala UI"/>
                <a:cs typeface="Nirmala UI"/>
              </a:rPr>
              <a:t>SC, ST, OBC उम्मीदवार सामान्य वार्ड से भी लड़ सकता है; वहाँ जमानत में रियायत चाहिए, तो कलेक्टर या राज्य सरकार के अधिकृत अधिकारी का जाति प्रमाण पत्र।</a:t>
            </a:r>
            <a:r>
              <a:rPr sz="900" b="0">
                <a:solidFill>
                  <a:srgbClr val="2B5C8A"/>
                </a:solidFill>
                <a:latin typeface="Nirmala UI"/>
                <a:ea typeface="Nirmala UI"/>
                <a:cs typeface="Nirmala UI"/>
              </a:rPr>
              <a:t>  [</a:t>
            </a:r>
            <a:r>
              <a:rPr sz="90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2</a:t>
            </a:r>
            <a:r>
              <a:rPr sz="900" b="0">
                <a:solidFill>
                  <a:srgbClr val="2B5C8A"/>
                </a:solidFill>
                <a:latin typeface="Nirmala UI"/>
                <a:ea typeface="Nirmala UI"/>
                <a:cs typeface="Nirmala UI"/>
              </a:rPr>
              <a: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प्ररूप 4घ: संतान वाला बिन्दु 3 अब नहीं भरना</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25 / 60</a:t>
            </a:r>
          </a:p>
        </p:txBody>
      </p:sp>
      <p:pic>
        <p:nvPicPr>
          <p:cNvPr id="7" name="Picture 6" descr="a_4gh_mgm85.png"/>
          <p:cNvPicPr>
            <a:picLocks noChangeAspect="1"/>
          </p:cNvPicPr>
          <p:nvPr/>
        </p:nvPicPr>
        <p:blipFill>
          <a:blip r:embed="rId3"/>
          <a:stretch>
            <a:fillRect/>
          </a:stretch>
        </p:blipFill>
        <p:spPr>
          <a:xfrm>
            <a:off x="411480" y="1042416"/>
            <a:ext cx="4278089" cy="4928616"/>
          </a:xfrm>
          <a:prstGeom prst="rect">
            <a:avLst/>
          </a:prstGeom>
        </p:spPr>
      </p:pic>
      <p:sp>
        <p:nvSpPr>
          <p:cNvPr id="8" name="TextBox 7"/>
          <p:cNvSpPr txBox="1"/>
          <p:nvPr/>
        </p:nvSpPr>
        <p:spPr>
          <a:xfrm>
            <a:off x="411480" y="5989319"/>
            <a:ext cx="427808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5055329" y="1177417"/>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347937" y="1069848"/>
            <a:ext cx="642953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प्ररूप 4घ सभी पदों के लिए एक ही है: ऊपर नियम 25 और 58, और ग्राम पंचायत, पंचायत समिति, ज़िला परिषद तीनों लिखे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24" b="0">
                <a:solidFill>
                  <a:srgbClr val="2B5C8A"/>
                </a:solidFill>
                <a:latin typeface="Nirmala UI"/>
                <a:ea typeface="Nirmala UI"/>
                <a:cs typeface="Nirmala UI"/>
              </a:rPr>
              <a:t>]</a:t>
            </a:r>
          </a:p>
        </p:txBody>
      </p:sp>
      <p:sp>
        <p:nvSpPr>
          <p:cNvPr id="11" name="Oval 10"/>
          <p:cNvSpPr/>
          <p:nvPr/>
        </p:nvSpPr>
        <p:spPr>
          <a:xfrm>
            <a:off x="4963889" y="18007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2" name="TextBox 11"/>
          <p:cNvSpPr txBox="1"/>
          <p:nvPr/>
        </p:nvSpPr>
        <p:spPr>
          <a:xfrm>
            <a:off x="5347937" y="1784604"/>
            <a:ext cx="642953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बिन्दु 1: विचाराधीन आपराधिक मामले।</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24" b="0">
                <a:solidFill>
                  <a:srgbClr val="2B5C8A"/>
                </a:solidFill>
                <a:latin typeface="Nirmala UI"/>
                <a:ea typeface="Nirmala UI"/>
                <a:cs typeface="Nirmala UI"/>
              </a:rPr>
              <a:t>]</a:t>
            </a:r>
          </a:p>
        </p:txBody>
      </p:sp>
      <p:sp>
        <p:nvSpPr>
          <p:cNvPr id="13" name="Oval 12"/>
          <p:cNvSpPr/>
          <p:nvPr/>
        </p:nvSpPr>
        <p:spPr>
          <a:xfrm>
            <a:off x="4963889" y="220891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4" name="TextBox 13"/>
          <p:cNvSpPr txBox="1"/>
          <p:nvPr/>
        </p:nvSpPr>
        <p:spPr>
          <a:xfrm>
            <a:off x="5347937" y="2192782"/>
            <a:ext cx="642953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बिन्दु 2: आपराधिक मामलों में दोषसिद्धि।</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224" b="0">
                <a:solidFill>
                  <a:srgbClr val="2B5C8A"/>
                </a:solidFill>
                <a:latin typeface="Nirmala UI"/>
                <a:ea typeface="Nirmala UI"/>
                <a:cs typeface="Nirmala UI"/>
              </a:rPr>
              <a:t>]</a:t>
            </a:r>
          </a:p>
        </p:txBody>
      </p:sp>
      <p:sp>
        <p:nvSpPr>
          <p:cNvPr id="15" name="Oval 14"/>
          <p:cNvSpPr/>
          <p:nvPr/>
        </p:nvSpPr>
        <p:spPr>
          <a:xfrm>
            <a:off x="4963889" y="26170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6" name="TextBox 15"/>
          <p:cNvSpPr txBox="1"/>
          <p:nvPr/>
        </p:nvSpPr>
        <p:spPr>
          <a:xfrm>
            <a:off x="5347937" y="2600960"/>
            <a:ext cx="642953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लाल, बिन्दु 3 (संतान): सूचना देना आवश्यक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r>
              <a:rPr sz="1224" b="0">
                <a:solidFill>
                  <a:srgbClr val="2B5C8A"/>
                </a:solidFill>
                <a:latin typeface="Nirmala UI"/>
                <a:ea typeface="Nirmala UI"/>
                <a:cs typeface="Nirmala UI"/>
              </a:rPr>
              <a:t>]</a:t>
            </a:r>
          </a:p>
        </p:txBody>
      </p:sp>
      <p:sp>
        <p:nvSpPr>
          <p:cNvPr id="17" name="Oval 16"/>
          <p:cNvSpPr/>
          <p:nvPr/>
        </p:nvSpPr>
        <p:spPr>
          <a:xfrm>
            <a:off x="5055329" y="3423285"/>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347937" y="3315716"/>
            <a:ext cx="642953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बाकी पूरा भरा हुआ, कोई कॉलम खाली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1</a:t>
            </a:r>
            <a:r>
              <a:rPr sz="1224" b="0">
                <a:solidFill>
                  <a:srgbClr val="2B5C8A"/>
                </a:solidFill>
                <a:latin typeface="Nirmala UI"/>
                <a:ea typeface="Nirmala UI"/>
                <a:cs typeface="Nirmala UI"/>
              </a:rPr>
              <a: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शपथ पत्र उपाबन्ध-I A: खाली और भरा हुआ नमूना</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26 / 60</a:t>
            </a:r>
          </a:p>
        </p:txBody>
      </p:sp>
      <p:pic>
        <p:nvPicPr>
          <p:cNvPr id="7" name="Picture 6" descr="b_ia_cmp262.png"/>
          <p:cNvPicPr>
            <a:picLocks noChangeAspect="1"/>
          </p:cNvPicPr>
          <p:nvPr/>
        </p:nvPicPr>
        <p:blipFill>
          <a:blip r:embed="rId3"/>
          <a:stretch>
            <a:fillRect/>
          </a:stretch>
        </p:blipFill>
        <p:spPr>
          <a:xfrm>
            <a:off x="411480" y="1042416"/>
            <a:ext cx="3465575" cy="3724922"/>
          </a:xfrm>
          <a:prstGeom prst="rect">
            <a:avLst/>
          </a:prstGeom>
        </p:spPr>
      </p:pic>
      <p:pic>
        <p:nvPicPr>
          <p:cNvPr id="8" name="Picture 7" descr="b_ia_slfc8.png"/>
          <p:cNvPicPr>
            <a:picLocks noChangeAspect="1"/>
          </p:cNvPicPr>
          <p:nvPr/>
        </p:nvPicPr>
        <p:blipFill>
          <a:blip r:embed="rId4"/>
          <a:stretch>
            <a:fillRect/>
          </a:stretch>
        </p:blipFill>
        <p:spPr>
          <a:xfrm>
            <a:off x="4014215" y="1042416"/>
            <a:ext cx="3465575" cy="3863802"/>
          </a:xfrm>
          <a:prstGeom prst="rect">
            <a:avLst/>
          </a:prstGeom>
        </p:spPr>
      </p:pic>
      <p:sp>
        <p:nvSpPr>
          <p:cNvPr id="9" name="TextBox 8"/>
          <p:cNvSpPr txBox="1"/>
          <p:nvPr/>
        </p:nvSpPr>
        <p:spPr>
          <a:xfrm>
            <a:off x="411480" y="4924506"/>
            <a:ext cx="3465575"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5">
                  <a:extLst>
                    <a:ext uri="{A12FA001-AC4F-418D-AE19-62706E023703}">
                      <ahyp:hlinkClr xmlns:ahyp="http://schemas.microsoft.com/office/drawing/2018/hyperlinkcolor" val="tx"/>
                    </a:ext>
                  </a:extLst>
                </a:hlinkClick>
              </a:rPr>
              <a:t>आदेश 5936, दि. 12.12.2019, संकलन पृ. 260</a:t>
            </a:r>
          </a:p>
        </p:txBody>
      </p:sp>
      <p:sp>
        <p:nvSpPr>
          <p:cNvPr id="10" name="TextBox 9"/>
          <p:cNvSpPr txBox="1"/>
          <p:nvPr/>
        </p:nvSpPr>
        <p:spPr>
          <a:xfrm>
            <a:off x="4014215" y="4924506"/>
            <a:ext cx="3465575" cy="457200"/>
          </a:xfrm>
          <a:prstGeom prst="rect">
            <a:avLst/>
          </a:prstGeom>
          <a:noFill/>
        </p:spPr>
        <p:txBody>
          <a:bodyPr wrap="square" anchor="t" lIns="45720" rIns="45720" tIns="18288" bIns="18288">
            <a:spAutoFit/>
          </a:bodyPr>
          <a:lstStyle/>
          <a:p>
            <a:pPr algn="l">
              <a:lnSpc>
                <a:spcPct val="100000"/>
              </a:lnSpc>
              <a:spcAft>
                <a:spcPts val="0"/>
              </a:spcAft>
            </a:pPr>
            <a:r>
              <a:rPr sz="1000" b="0">
                <a:solidFill>
                  <a:srgbClr val="8A3B12"/>
                </a:solidFill>
                <a:latin typeface="Nirmala UI"/>
                <a:ea typeface="Nirmala UI"/>
                <a:cs typeface="Nirmala UI"/>
              </a:rPr>
              <a:t>भरा हुआ नमूना, साभार: मनीष कुमार गोयल, राज्य स्तरीय मास्टर ट्रेनर (SLMT), जयपुर · नाम, जगह और तारीखें काल्पनिक</a:t>
            </a:r>
          </a:p>
        </p:txBody>
      </p:sp>
      <p:sp>
        <p:nvSpPr>
          <p:cNvPr id="11" name="Oval 10"/>
          <p:cNvSpPr/>
          <p:nvPr/>
        </p:nvSpPr>
        <p:spPr>
          <a:xfrm>
            <a:off x="7708392"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2" name="TextBox 11"/>
          <p:cNvSpPr txBox="1"/>
          <p:nvPr/>
        </p:nvSpPr>
        <p:spPr>
          <a:xfrm>
            <a:off x="8092440" y="1069848"/>
            <a:ext cx="3685032"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शीर्षक: ज़िला परिषद या पंचायत समिति सदस्य के नामांकन पत्र के साथ दिया जाने वाला शपथ पत्र।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5936, दि. 12.12.2019, संकलन पृ. 260</a:t>
            </a:r>
            <a:r>
              <a:rPr sz="1224" b="0">
                <a:solidFill>
                  <a:srgbClr val="2B5C8A"/>
                </a:solidFill>
                <a:latin typeface="Nirmala UI"/>
                <a:ea typeface="Nirmala UI"/>
                <a:cs typeface="Nirmala UI"/>
              </a:rPr>
              <a:t>]</a:t>
            </a:r>
          </a:p>
        </p:txBody>
      </p:sp>
      <p:sp>
        <p:nvSpPr>
          <p:cNvPr id="13" name="Oval 12"/>
          <p:cNvSpPr/>
          <p:nvPr/>
        </p:nvSpPr>
        <p:spPr>
          <a:xfrm>
            <a:off x="7708392" y="24138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4" name="TextBox 13"/>
          <p:cNvSpPr txBox="1"/>
          <p:nvPr/>
        </p:nvSpPr>
        <p:spPr>
          <a:xfrm>
            <a:off x="8092440" y="2397760"/>
            <a:ext cx="3685032"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(क) दल का उम्मीदवार, या (ख) निर्दलीय।</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5936, दि. 12.12.2019, संकलन पृ. 260</a:t>
            </a:r>
            <a:r>
              <a:rPr sz="1224" b="0">
                <a:solidFill>
                  <a:srgbClr val="2B5C8A"/>
                </a:solidFill>
                <a:latin typeface="Nirmala UI"/>
                <a:ea typeface="Nirmala UI"/>
                <a:cs typeface="Nirmala UI"/>
              </a:rPr>
              <a:t>]</a:t>
            </a:r>
          </a:p>
        </p:txBody>
      </p:sp>
      <p:sp>
        <p:nvSpPr>
          <p:cNvPr id="15" name="Oval 14"/>
          <p:cNvSpPr/>
          <p:nvPr/>
        </p:nvSpPr>
        <p:spPr>
          <a:xfrm>
            <a:off x="7708392" y="3128645"/>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6" name="TextBox 15"/>
          <p:cNvSpPr txBox="1"/>
          <p:nvPr/>
        </p:nvSpPr>
        <p:spPr>
          <a:xfrm>
            <a:off x="8092440" y="3112516"/>
            <a:ext cx="3685032"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फ़ोन नंबर: (क) निवास, (ख) मोबाइल।</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5936, दि. 12.12.2019, संकलन पृ. 260</a:t>
            </a:r>
            <a:r>
              <a:rPr sz="1224" b="0">
                <a:solidFill>
                  <a:srgbClr val="2B5C8A"/>
                </a:solidFill>
                <a:latin typeface="Nirmala UI"/>
                <a:ea typeface="Nirmala UI"/>
                <a:cs typeface="Nirmala UI"/>
              </a:rPr>
              <a:t>]</a:t>
            </a:r>
          </a:p>
        </p:txBody>
      </p:sp>
      <p:sp>
        <p:nvSpPr>
          <p:cNvPr id="17" name="Oval 16"/>
          <p:cNvSpPr/>
          <p:nvPr/>
        </p:nvSpPr>
        <p:spPr>
          <a:xfrm>
            <a:off x="7708392" y="384340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8" name="TextBox 17"/>
          <p:cNvSpPr txBox="1"/>
          <p:nvPr/>
        </p:nvSpPr>
        <p:spPr>
          <a:xfrm>
            <a:off x="8092440" y="3827272"/>
            <a:ext cx="3685032"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आयकर रिटर्न का ब्योरा (तालिका)।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5936, दि. 12.12.2019, संकलन पृ. 260</a:t>
            </a:r>
            <a:r>
              <a:rPr sz="1224" b="0">
                <a:solidFill>
                  <a:srgbClr val="2B5C8A"/>
                </a:solidFill>
                <a:latin typeface="Nirmala UI"/>
                <a:ea typeface="Nirmala UI"/>
                <a:cs typeface="Nirmala UI"/>
              </a:rPr>
              <a:t>]</a:t>
            </a:r>
          </a:p>
        </p:txBody>
      </p:sp>
      <p:sp>
        <p:nvSpPr>
          <p:cNvPr id="19" name="Oval 18"/>
          <p:cNvSpPr/>
          <p:nvPr/>
        </p:nvSpPr>
        <p:spPr>
          <a:xfrm>
            <a:off x="7799831" y="4649597"/>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092440" y="4542028"/>
            <a:ext cx="3685032"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₹50 के गैर न्यायिक स्टाम्प पेपर पर, प्रमाणित; कोई कॉलम खाली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10062, दि. 06.10.2026, पृ. 1</a:t>
            </a:r>
            <a:r>
              <a:rPr sz="1224" b="0">
                <a:solidFill>
                  <a:srgbClr val="2B5C8A"/>
                </a:solidFill>
                <a:latin typeface="Nirmala UI"/>
                <a:ea typeface="Nirmala UI"/>
                <a:cs typeface="Nirmala UI"/>
              </a:rPr>
              <a: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पत्र कैसे देना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25 “नाम निर्देशन-पत्रों का पेश किया जाना”,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27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नियम 58(5) कहता है कि जहाँ मशीन से वोट पड़ें, वहाँ नियम 24क से 31, 35, 45, 46, 48 वगैरह, ज़रूरी बदलाव के साथ और जहाँ तक हो सके, ज़िला परिषद और पंचायत समिति के चुनाव पर भी लागू होंगे। नामांकन का नियम 25, संवीक्षा का 27 और नाम वापसी का 28 इन्हीं में हैं।</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58(5)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74</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नियम 25 कहता है: नामांकन पत्र पूरा भरा हो, उस पर आपके हस्ताक्षर या अंगूठा निशानी हो, साथ में प्ररूप 4घ हो, और आप उसे रिटर्निंग अधिकारी को खुद जाकर दें।</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25(1)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62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आरक्षित सीट से लड़ने वाले अनुसूचित जाति, अनुसूचित जनजाति या अन्य पिछड़ा वर्ग के उम्मीदवार को कलेक्टर या राज्य सरकार के अधिकृत अधिकारी का जारी किया प्रमाण पत्र साथ लगाना होगा।</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25(1)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62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इन वर्गों के उम्मीदवार सामान्य सीट से भी लड़ सकते हैं; पर कोई पुरुष महिलाओं के लिए आरक्षित सीट से नामांकन नहीं भर सकता।</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25(1)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62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इस तरीके से न दिया गया नामांकन पत्र नामंजूर कर दिया जाएगा।</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25(2)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62</a:t>
            </a:r>
            <a:r>
              <a:rPr sz="1439"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25 'पंच' और 'वार्ड' के शब्दों में लिखा है; नियम 58(5) इसे ज़रूरी बदलाव के साथ इन दो पदों पर लागू करता है। कोई शक हो, तो रिटर्निंग अधिकारी से पूछ लीजिए।</a:t>
            </a:r>
            <a:r>
              <a:rPr sz="1224" b="0">
                <a:solidFill>
                  <a:srgbClr val="2B5C8A"/>
                </a:solidFill>
                <a:latin typeface="Nirmala UI"/>
                <a:ea typeface="Nirmala UI"/>
                <a:cs typeface="Nirmala UI"/>
              </a:rPr>
              <a:t>  [</a:t>
            </a:r>
            <a:r>
              <a:rPr sz="1224" b="1">
                <a:solidFill>
                  <a:srgbClr val="2B5C8A"/>
                </a:solidFill>
                <a:latin typeface="Nirmala UI"/>
                <a:ea typeface="Nirmala UI"/>
                <a:cs typeface="Nirmala UI"/>
              </a:rPr>
              <a:t>नियम 58(5) ·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74</a:t>
            </a:r>
            <a:r>
              <a:rPr sz="1224" b="0">
                <a:solidFill>
                  <a:srgbClr val="2B5C8A"/>
                </a:solidFill>
                <a:latin typeface="Nirmala UI"/>
                <a:ea typeface="Nirmala UI"/>
                <a:cs typeface="Nirmala UI"/>
              </a:rPr>
              <a:t>]</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मशीन वाले चुनाव पर लागू नियमों का मूल पाठ</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58 “पंचायत समिति/जिला परिषद के सदस्यों का निर्वाचन”,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28 / 60</a:t>
            </a:r>
          </a:p>
        </p:txBody>
      </p:sp>
      <p:pic>
        <p:nvPicPr>
          <p:cNvPr id="8" name="Picture 7" descr="b_r585_mge173.png"/>
          <p:cNvPicPr>
            <a:picLocks noChangeAspect="1"/>
          </p:cNvPicPr>
          <p:nvPr/>
        </p:nvPicPr>
        <p:blipFill>
          <a:blip r:embed="rId3"/>
          <a:stretch>
            <a:fillRect/>
          </a:stretch>
        </p:blipFill>
        <p:spPr>
          <a:xfrm>
            <a:off x="2319040" y="1042416"/>
            <a:ext cx="7550870" cy="2743200"/>
          </a:xfrm>
          <a:prstGeom prst="rect">
            <a:avLst/>
          </a:prstGeom>
        </p:spPr>
      </p:pic>
      <p:sp>
        <p:nvSpPr>
          <p:cNvPr id="9" name="TextBox 8"/>
          <p:cNvSpPr txBox="1"/>
          <p:nvPr/>
        </p:nvSpPr>
        <p:spPr>
          <a:xfrm>
            <a:off x="2319040" y="3803904"/>
            <a:ext cx="755087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169</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95528" y="4169664"/>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58(2): हर पंचायत समिति के सदस्यों के लिए रिटर्निंग अधिकारी ज़िला निर्वाचन अधिकारी (पंचायत) नियुक्त करेंगे; सहायक रिटर्निंग अधिकारी भी नियुक्त कर सकेंगे।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169</a:t>
            </a:r>
            <a:r>
              <a:rPr sz="1224" b="0">
                <a:solidFill>
                  <a:srgbClr val="2B5C8A"/>
                </a:solidFill>
                <a:latin typeface="Nirmala UI"/>
                <a:ea typeface="Nirmala UI"/>
                <a:cs typeface="Nirmala UI"/>
              </a:rPr>
              <a:t>]</a:t>
            </a:r>
          </a:p>
        </p:txBody>
      </p:sp>
      <p:sp>
        <p:nvSpPr>
          <p:cNvPr id="12" name="Oval 11"/>
          <p:cNvSpPr/>
          <p:nvPr/>
        </p:nvSpPr>
        <p:spPr>
          <a:xfrm>
            <a:off x="411480" y="490054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95528" y="4884420"/>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58(3): ज़िला परिषद सदस्यों के लिए रिटर्निंग अधिकारी राज्य निर्वाचन आयोग नियुक्त करेगा।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169</a:t>
            </a:r>
            <a:r>
              <a:rPr sz="1224" b="0">
                <a:solidFill>
                  <a:srgbClr val="2B5C8A"/>
                </a:solidFill>
                <a:latin typeface="Nirmala UI"/>
                <a:ea typeface="Nirmala UI"/>
                <a:cs typeface="Nirmala UI"/>
              </a:rPr>
              <a:t>]</a:t>
            </a:r>
          </a:p>
        </p:txBody>
      </p:sp>
      <p:sp>
        <p:nvSpPr>
          <p:cNvPr id="14" name="Oval 13"/>
          <p:cNvSpPr/>
          <p:nvPr/>
        </p:nvSpPr>
        <p:spPr>
          <a:xfrm>
            <a:off x="411480" y="530872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5" name="TextBox 14"/>
          <p:cNvSpPr txBox="1"/>
          <p:nvPr/>
        </p:nvSpPr>
        <p:spPr>
          <a:xfrm>
            <a:off x="795528" y="5292598"/>
            <a:ext cx="10981944"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नियम 58(5), पीला: जहाँ मतदान मशीनें लगें, वहाँ नियम 24क से 31, 35, 45, 46, 48, 48क, 48ख, 48ग, 49क, 49ख, 51 और 54, और अध्याय 4क, ज़रूरी बदलाव के साथ, लागू। संवीक्षा (नियम 27) और नाम वापसी (नियम 28) इन्हीं में आते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169</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74</a:t>
            </a:r>
            <a:r>
              <a:rPr sz="1224" b="0">
                <a:solidFill>
                  <a:srgbClr val="2B5C8A"/>
                </a:solidFill>
                <a:latin typeface="Nirmala UI"/>
                <a:ea typeface="Nirmala UI"/>
                <a:cs typeface="Nirmala UI"/>
              </a:rPr>
              <a: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पत्रों की जाँच (संवीक्षा) कैसे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“नाम निर्देशन-पत्रों की संवीक्षा”,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संवीक्षा यानी नामांकन पत्रों की जाँच। तय दिन और समय पर रिटर्निंग अधिकारी सब नामांकन पत्र जाँचेंगे।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27(1)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जाँच के समय उम्मीदवार खुद वहाँ मौजूद रह सकता है, कोई दूसरा व्यक्ति नहीं।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27(2)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आपको सब नामांकन पत्र देखने की पूरी सुविधा देंगे, और किसी भी नामांकन पत्र पर आपत्ति करने का पूरा मौका देंगे।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27(2)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आपत्तियों पर रिटर्निंग अधिकारी फ़ैसला करेंगे। वे किसी की आपत्ति पर, या अपनी ओर से भी, नामांकन पत्र खारिज कर सकते 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27(3)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फ़ैसला हर नामांकन पत्र पर लिखा जाएगा; खारिज हुआ, तो उसके कारण भी छोटे में लिखे जाएँगे।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27(4)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62–63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संवीक्षा उसी दिन पूरी होगी; कार्यवाही आगे के लिए टाली नहीं जा सकती। इसलिए उस दिन समय पर पहुँचिए।</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27(5)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62–63</a:t>
            </a:r>
            <a:r>
              <a:rPr sz="1512" b="0">
                <a:solidFill>
                  <a:srgbClr val="2B5C8A"/>
                </a:solidFill>
                <a:latin typeface="Nirmala UI"/>
                <a:ea typeface="Nirmala UI"/>
                <a:cs typeface="Nirmala UI"/>
              </a:rPr>
              <a: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किन कारणों से नामांकन पत्र खारिज हो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27 “नाम निर्देशन-पत्रों की संवीक्षा”,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30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नियम 27 में खारिज करने के चार कारण लिखे हैं। इनमें से कोई भी पाया गया, तो रिटर्निंग अधिकारी नामांकन पत्र खारिज कर सकते 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27(3)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पहला: उम्मीदवार चुनाव लड़ने के लिए पात्र नहीं है, या अयोग्य हो गया 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27(3)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दूसरा: उम्मीदवार वह व्यक्ति नहीं है जिसका नाम या मतदाता सूची की क्रम संख्या नामांकन पत्र में लिखी है। इसलिए नाम और क्रम संख्या मतदाता सूची से मिलाकर लिखिए।</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27(3)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तीसरा: उम्मीदवार के हस्ताक्षर या अंगूठा निशानी असली नहीं है, या धोखे, दबाव या अनुचित प्रभाव से ली गई 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27(3)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चौथा: नामांकन पत्र देने के नियम 25 का पालन नहीं हुआ, जैसे उम्मीदवार ने नामांकन पत्र खुद जाकर नहीं दिया।</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नियम 25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62</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आदेश 10062: कोई कॉलम खाली रहा, तो मीमो मिलेगा; उसके बाद भी नहीं भरा, या अलग से नया शपथ पत्र नहीं दिया, तो नामांकन पत्र अस्वीकार करने योग्य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3</a:t>
            </a:r>
            <a:r>
              <a:rPr sz="1512" b="0">
                <a:solidFill>
                  <a:srgbClr val="2B5C8A"/>
                </a:solidFill>
                <a:latin typeface="Nirmala UI"/>
                <a:ea typeface="Nirmala UI"/>
                <a:cs typeface="Nirmala UI"/>
              </a:rPr>
              <a: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 वापस कैसे लें</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28 “अभ्यर्थिता वापस लेना”,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31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नाम वापसी का नोटिस लिखकर, उम्मीदवार के हस्ताक्षर या अंगूठा निशानी के साथ, उम्मीदवार को खुद जाकर रिटर्निंग अधिकारी को देना है।</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28(1)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63</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नोटिस दो प्रतियों में, तय तारीख और समय तक देना है। समय निकलने के बाद दिया नोटिस नहीं लिया जाएगा।</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28(1), 28(2)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63</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एक बार दिया नोटिस वापस नहीं लिया जा सकता। इसलिए सोच-समझकर ही दीजिए।</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28(3)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63</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नियमों में नाम वापसी का कोई फ़ॉर्म तय नहीं है। मार्गदर्शिका में जो मॉडल फ़ॉर्म (परिशिष्ट-21) छपा है, वह सरपंच और पंच पद के लिए 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72</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212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नियम 58(5) से नियम 28 मशीन वाले चुनाव पर भी लागू है, और नियम 28 कोई फ़ॉर्म नहीं माँगता। इसलिए ऊपर की शर्तें पूरी करने वाला लिखित नोटिस काफ़ी है।</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नियम 58(5), 28 · </a:t>
            </a:r>
            <a:r>
              <a:rPr sz="1439"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169</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ईवीएम मार्गदर्शिका, पृ. 152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बालोतरा में नाम वापसी दोपहर 3 बजे तक है: ज़िला परिषद और पंचायत समिति के तीसरे चरण में 26.10.2026, और पंचायत समिति के चौथे चरण में 06.11.2026।</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आदेश 9836, दि. 03.10.2026, पृ. 7–8</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आदेश 9867, दि. 03.10.2026, पृ. 2–3</a:t>
            </a:r>
            <a:r>
              <a:rPr sz="1439" b="0">
                <a:solidFill>
                  <a:srgbClr val="2B5C8A"/>
                </a:solidFill>
                <a:latin typeface="Nirmala UI"/>
                <a:ea typeface="Nirmala UI"/>
                <a:cs typeface="Nirmala UI"/>
              </a:rPr>
              <a: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 वापसी के नियम का मूल पाठ</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28 “अभ्यर्थिता वापस लेना”,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32 / 60</a:t>
            </a:r>
          </a:p>
        </p:txBody>
      </p:sp>
      <p:pic>
        <p:nvPicPr>
          <p:cNvPr id="8" name="Picture 7" descr="b_r28_mge156.png"/>
          <p:cNvPicPr>
            <a:picLocks noChangeAspect="1"/>
          </p:cNvPicPr>
          <p:nvPr/>
        </p:nvPicPr>
        <p:blipFill>
          <a:blip r:embed="rId3"/>
          <a:stretch>
            <a:fillRect/>
          </a:stretch>
        </p:blipFill>
        <p:spPr>
          <a:xfrm>
            <a:off x="1796152" y="1042416"/>
            <a:ext cx="8596647" cy="2743200"/>
          </a:xfrm>
          <a:prstGeom prst="rect">
            <a:avLst/>
          </a:prstGeom>
        </p:spPr>
      </p:pic>
      <p:sp>
        <p:nvSpPr>
          <p:cNvPr id="9" name="TextBox 8"/>
          <p:cNvSpPr txBox="1"/>
          <p:nvPr/>
        </p:nvSpPr>
        <p:spPr>
          <a:xfrm>
            <a:off x="1796152" y="3803904"/>
            <a:ext cx="8596647"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152</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411480" y="416966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95528" y="4169664"/>
            <a:ext cx="10981944" cy="642620"/>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28(1): उम्मीदवार अपने हस्ताक्षर या अंगूठे की छाप वाला लिखित नोटिस, खुद जाकर, दो प्रतियों में, तय तारीख और समय तक रिटर्निंग अधिकारी को देकर नाम वापस ले सकता है।</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152</a:t>
            </a:r>
            <a:r>
              <a:rPr sz="1080" b="0">
                <a:solidFill>
                  <a:srgbClr val="2B5C8A"/>
                </a:solidFill>
                <a:latin typeface="Nirmala UI"/>
                <a:ea typeface="Nirmala UI"/>
                <a:cs typeface="Nirmala UI"/>
              </a:rPr>
              <a:t>]</a:t>
            </a:r>
          </a:p>
        </p:txBody>
      </p:sp>
      <p:sp>
        <p:nvSpPr>
          <p:cNvPr id="12" name="Oval 11"/>
          <p:cNvSpPr/>
          <p:nvPr/>
        </p:nvSpPr>
        <p:spPr>
          <a:xfrm>
            <a:off x="411480" y="481228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95528" y="4812284"/>
            <a:ext cx="10981944" cy="37210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28(2): तय दिन और समय के बाद नोटिस नहीं लिया जाएगा।</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152</a:t>
            </a:r>
            <a:r>
              <a:rPr sz="1080" b="0">
                <a:solidFill>
                  <a:srgbClr val="2B5C8A"/>
                </a:solidFill>
                <a:latin typeface="Nirmala UI"/>
                <a:ea typeface="Nirmala UI"/>
                <a:cs typeface="Nirmala UI"/>
              </a:rPr>
              <a:t>]</a:t>
            </a:r>
          </a:p>
        </p:txBody>
      </p:sp>
      <p:sp>
        <p:nvSpPr>
          <p:cNvPr id="14" name="Oval 13"/>
          <p:cNvSpPr/>
          <p:nvPr/>
        </p:nvSpPr>
        <p:spPr>
          <a:xfrm>
            <a:off x="411480" y="518439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5" name="TextBox 14"/>
          <p:cNvSpPr txBox="1"/>
          <p:nvPr/>
        </p:nvSpPr>
        <p:spPr>
          <a:xfrm>
            <a:off x="795528" y="5184394"/>
            <a:ext cx="10981944" cy="37210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28(3): नाम वापस लेने के बाद नोटिस रद्द नहीं करवा सकते।</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152</a:t>
            </a:r>
            <a:r>
              <a:rPr sz="1080" b="0">
                <a:solidFill>
                  <a:srgbClr val="2B5C8A"/>
                </a:solidFill>
                <a:latin typeface="Nirmala UI"/>
                <a:ea typeface="Nirmala UI"/>
                <a:cs typeface="Nirmala UI"/>
              </a:rPr>
              <a:t>]</a:t>
            </a:r>
          </a:p>
        </p:txBody>
      </p:sp>
      <p:sp>
        <p:nvSpPr>
          <p:cNvPr id="16" name="Oval 15"/>
          <p:cNvSpPr/>
          <p:nvPr/>
        </p:nvSpPr>
        <p:spPr>
          <a:xfrm>
            <a:off x="411480" y="5556504"/>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7" name="TextBox 16"/>
          <p:cNvSpPr txBox="1"/>
          <p:nvPr/>
        </p:nvSpPr>
        <p:spPr>
          <a:xfrm>
            <a:off x="795528" y="5556504"/>
            <a:ext cx="10981944" cy="37210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28(4): नोटिस की एक प्रति पंचायत कार्यालय में किसी ऐसी जगह लगेगी, जहाँ सबको दिखे।</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152</a:t>
            </a:r>
            <a:r>
              <a:rPr sz="1080" b="0">
                <a:solidFill>
                  <a:srgbClr val="2B5C8A"/>
                </a:solidFill>
                <a:latin typeface="Nirmala UI"/>
                <a:ea typeface="Nirmala UI"/>
                <a:cs typeface="Nirmala UI"/>
              </a:rPr>
              <a:t>]</a:t>
            </a:r>
          </a:p>
        </p:txBody>
      </p:sp>
      <p:sp>
        <p:nvSpPr>
          <p:cNvPr id="18" name="Oval 17"/>
          <p:cNvSpPr/>
          <p:nvPr/>
        </p:nvSpPr>
        <p:spPr>
          <a:xfrm>
            <a:off x="502920" y="6020053"/>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5928613"/>
            <a:ext cx="10981944" cy="372109"/>
          </a:xfrm>
          <a:prstGeom prst="rect">
            <a:avLst/>
          </a:prstGeom>
          <a:noFill/>
        </p:spPr>
        <p:txBody>
          <a:bodyPr wrap="square" anchor="t" lIns="45720" rIns="45720" tIns="18288" bIns="18288">
            <a:spAutoFit/>
          </a:bodyPr>
          <a:lstStyle/>
          <a:p>
            <a:pPr algn="l">
              <a:lnSpc>
                <a:spcPct val="100000"/>
              </a:lnSpc>
              <a:spcAft>
                <a:spcPts val="0"/>
              </a:spcAft>
            </a:pPr>
            <a:r>
              <a:rPr sz="1500" b="0">
                <a:solidFill>
                  <a:srgbClr val="1F2937"/>
                </a:solidFill>
                <a:latin typeface="Nirmala UI"/>
                <a:ea typeface="Nirmala UI"/>
                <a:cs typeface="Nirmala UI"/>
              </a:rPr>
              <a:t>नियम 28 में कोई फ़ॉर्म नहीं माँगा गया।</a:t>
            </a:r>
            <a:r>
              <a:rPr sz="1080" b="0">
                <a:solidFill>
                  <a:srgbClr val="2B5C8A"/>
                </a:solidFill>
                <a:latin typeface="Nirmala UI"/>
                <a:ea typeface="Nirmala UI"/>
                <a:cs typeface="Nirmala UI"/>
              </a:rPr>
              <a:t>  [</a:t>
            </a:r>
            <a:r>
              <a:rPr sz="108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152</a:t>
            </a:r>
            <a:r>
              <a:rPr sz="1080" b="0">
                <a:solidFill>
                  <a:srgbClr val="2B5C8A"/>
                </a:solidFill>
                <a:latin typeface="Nirmala UI"/>
                <a:ea typeface="Nirmala UI"/>
                <a:cs typeface="Nirmala UI"/>
              </a:rPr>
              <a: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जमानत कब लौटेगी, कब जब्त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परिपत्र 2178 (20.06.2019) और 2283 (09.07.2019), पत्र 594 (19.01.2026), और आदेश 753</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33 / 60</a:t>
            </a:r>
          </a:p>
        </p:txBody>
      </p:sp>
      <p:sp>
        <p:nvSpPr>
          <p:cNvPr id="8" name="TextBox 7"/>
          <p:cNvSpPr txBox="1"/>
          <p:nvPr/>
        </p:nvSpPr>
        <p:spPr>
          <a:xfrm>
            <a:off x="411480" y="1069848"/>
            <a:ext cx="11365992" cy="4686046"/>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पंचायती राज चुनावों में जमानत लौटाने और जब्त करने का तरीका आयोग के परिपत्र 2178 (20.06.2019) और परिपत्र 2283 (09.07.2019) में है। आयोग के पत्र 594 (19.01.2026) में लिखा है कि इन दोनों परिपत्रों के निर्देश इस बार भी लागू रहेंगे।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पत्र 594, दि. 19.01.2026, संकलन पृ. 400</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नाम वापस लेने वालों की, और उन हारे हुए उम्मीदवारों की जमानत लौटेगी जिन्हें कुल वैध वोटों का 1/6 या इससे ज़्यादा मिला। इसके लिए नतीजा घोषित होने के बाद प्रपत्र-1 में आवेदन करना 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परिपत्र 2178, दि. 20.06.2019 (पत्र 594 के साथ), संकलन पृ. 402</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जीतने वाले उम्मीदवार की जमानत जब्त नहीं होगी, उसे वोट कितने भी मिले हों। जब्त उसी की होगी जो चुना नहीं गया और 1/6 से कम वोट लाया।</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753, दि. 20.01.2026, संकलन पृ. 447</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जिन्हें कुल वैध वोटों के 1/6 से कम मिले, उनकी जमानत जब्त करने का आदेश नतीजा घोषित होने के 3 दिन के अंदर प्रपत्र-2A में 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परिपत्र 2178, दि. 20.06.2019 (पत्र 594 के साथ), संकलन पृ. 402</a:t>
            </a:r>
            <a:r>
              <a:rPr sz="1296"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800" b="0">
                <a:solidFill>
                  <a:srgbClr val="1F2937"/>
                </a:solidFill>
                <a:latin typeface="Nirmala UI"/>
                <a:ea typeface="Nirmala UI"/>
                <a:cs typeface="Nirmala UI"/>
              </a:rPr>
              <a:t>जिनकी जमानत लौटनी है, वे 15 दिन के अंदर प्रपत्र-1 में आवेदन करके ले सकते हैं। जो रकम इस समय में नहीं ली गई, वह अगले 7 दिन में सरकारी खज़ाने में जमा कर दी जाएगी।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परिपत्र 2178, दि. 20.06.2019 (पत्र 594 के साथ), संकलन पृ. 402</a:t>
            </a:r>
            <a:r>
              <a:rPr sz="1296" b="0">
                <a:solidFill>
                  <a:srgbClr val="2B5C8A"/>
                </a:solidFill>
                <a:latin typeface="Nirmala UI"/>
                <a:ea typeface="Nirmala UI"/>
                <a:cs typeface="Nirmala UI"/>
              </a:rPr>
              <a:t>]</a:t>
            </a:r>
          </a:p>
        </p:txBody>
      </p:sp>
      <p:sp>
        <p:nvSpPr>
          <p:cNvPr id="9" name="Rectangle 8"/>
          <p:cNvSpPr/>
          <p:nvPr/>
        </p:nvSpPr>
        <p:spPr>
          <a:xfrm>
            <a:off x="411480" y="5847334"/>
            <a:ext cx="11365992" cy="489457"/>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847334"/>
            <a:ext cx="73152" cy="489457"/>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920486"/>
            <a:ext cx="11137392" cy="37972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1/6 कुल वैध वोटों पर गिना जाएगा, और जिसे ठीक 1/6 वोट मिले, उसकी जमानत लौटेगी।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पंचायती राज चुनाव क़ानून पुस्तिका (अंग्रेज़ी), पृ. 119</a:t>
            </a:r>
            <a:r>
              <a:rPr sz="1224" b="0">
                <a:solidFill>
                  <a:srgbClr val="2B5C8A"/>
                </a:solidFill>
                <a:latin typeface="Nirmala UI"/>
                <a:ea typeface="Nirmala UI"/>
                <a:cs typeface="Nirmala UI"/>
              </a:rPr>
              <a: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जमानत की शर्तें, क़ानून पुस्तिका (अंग्रेज़ी) में</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58 “पंचायत समिति/जिला परिषद के सदस्यों का निर्वाचन”, उपनियम (5) की शर्तें,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34 / 60</a:t>
            </a:r>
          </a:p>
        </p:txBody>
      </p:sp>
      <p:pic>
        <p:nvPicPr>
          <p:cNvPr id="8" name="Picture 7" descr="b_dep_man138.png"/>
          <p:cNvPicPr>
            <a:picLocks noChangeAspect="1"/>
          </p:cNvPicPr>
          <p:nvPr/>
        </p:nvPicPr>
        <p:blipFill>
          <a:blip r:embed="rId3"/>
          <a:stretch>
            <a:fillRect/>
          </a:stretch>
        </p:blipFill>
        <p:spPr>
          <a:xfrm>
            <a:off x="3143941" y="1042416"/>
            <a:ext cx="5901069" cy="2743200"/>
          </a:xfrm>
          <a:prstGeom prst="rect">
            <a:avLst/>
          </a:prstGeom>
        </p:spPr>
      </p:pic>
      <p:sp>
        <p:nvSpPr>
          <p:cNvPr id="9" name="TextBox 8"/>
          <p:cNvSpPr txBox="1"/>
          <p:nvPr/>
        </p:nvSpPr>
        <p:spPr>
          <a:xfrm>
            <a:off x="3143941" y="3803904"/>
            <a:ext cx="5901069"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पंचायती राज चुनाव क़ानून पुस्तिका (अंग्रेज़ी), पृ. 119</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411480" y="418579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शर्त (a): जमानत ₹500; महिला, SC, ST, OBC के लिए ₹250।</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पंचायती राज चुनाव क़ानून पुस्तिका (अंग्रेज़ी), पृ. 119</a:t>
            </a:r>
            <a:r>
              <a:rPr sz="1224" b="0">
                <a:solidFill>
                  <a:srgbClr val="2B5C8A"/>
                </a:solidFill>
                <a:latin typeface="Nirmala UI"/>
                <a:ea typeface="Nirmala UI"/>
                <a:cs typeface="Nirmala UI"/>
              </a:rPr>
              <a:t>]</a:t>
            </a:r>
          </a:p>
        </p:txBody>
      </p:sp>
      <p:sp>
        <p:nvSpPr>
          <p:cNvPr id="12" name="Oval 11"/>
          <p:cNvSpPr/>
          <p:nvPr/>
        </p:nvSpPr>
        <p:spPr>
          <a:xfrm>
            <a:off x="411480" y="459397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95528" y="4577842"/>
            <a:ext cx="10981944"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शर्त (b): जो चुना नहीं गया और कुल वैध वोटों का कम से कम छठा हिस्सा (one sixth) नहीं ला पाया, उसकी जमानत जब्त। ठीक 1/6 मिला, तो जब्त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पंचायती राज चुनाव क़ानून पुस्तिका (अंग्रेज़ी), पृ. 119</a:t>
            </a:r>
            <a:r>
              <a:rPr sz="1224" b="0">
                <a:solidFill>
                  <a:srgbClr val="2B5C8A"/>
                </a:solidFill>
                <a:latin typeface="Nirmala UI"/>
                <a:ea typeface="Nirmala UI"/>
                <a:cs typeface="Nirmala UI"/>
              </a:rPr>
              <a:t>]</a:t>
            </a:r>
          </a:p>
        </p:txBody>
      </p:sp>
      <p:sp>
        <p:nvSpPr>
          <p:cNvPr id="14" name="Oval 13"/>
          <p:cNvSpPr/>
          <p:nvPr/>
        </p:nvSpPr>
        <p:spPr>
          <a:xfrm>
            <a:off x="411480" y="530872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5" name="TextBox 14"/>
          <p:cNvSpPr txBox="1"/>
          <p:nvPr/>
        </p:nvSpPr>
        <p:spPr>
          <a:xfrm>
            <a:off x="795528" y="5292598"/>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शर्त (c): एक से ज़्यादा जमानत की ज़रूरत नहीं।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पंचायती राज चुनाव क़ानून पुस्तिका (अंग्रेज़ी), पृ. 119</a:t>
            </a:r>
            <a:r>
              <a:rPr sz="1224" b="0">
                <a:solidFill>
                  <a:srgbClr val="2B5C8A"/>
                </a:solidFill>
                <a:latin typeface="Nirmala UI"/>
                <a:ea typeface="Nirmala UI"/>
                <a:cs typeface="Nirmala UI"/>
              </a:rPr>
              <a:t>]</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दल के उम्मीदवार को दल का चिह्न कब मिलेगा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खण्ड 6, राजस्थान जिला परिषद एवं पंचायत समिति सदस्य निर्वाचन प्रतीक (सूची और आवंटन) आदेश, 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35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किसी दल का आरक्षित चिह्न सिर्फ़ उसी दल के उम्मीदवार को मिलता है। आप दल के उम्मीदवार तभी माने जाएँगे, जब ये चारों बातें पूरी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6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पहली: आपने अपने नामांकन पत्र में यह घोषणा की हो कि आप उस दल के उम्मीदवार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6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दूसरी: दल की राज्य इकाई के अध्यक्ष या मुखिया ने, या उनके अधिकृत व्यक्ति ने, प्ररूप 'ख' में यह लिखित सूचना नामांकन की आखिरी तारीख को दोपहर 3 बजे तक रिटर्निंग अधिकारी को दे दी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6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तीसरी: अध्यक्ष ने किसी और को अधिकृत किया है और उसी ने पत्र भेजा है, तो उस व्यक्ति के नमूने के हस्ताक्षर प्ररूप 'क' में उसी समय तक रिटर्निंग अधिकारी के पास पहुँच गए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6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चौथी: प्ररूप 'क' और प्ररूप 'ख' पर हस्ताक्षर केवल स्याही से किए गए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6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368"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इनमें से कोई बात पूरी न हुई, तो आप दल के उम्मीदवार नहीं माने जाएँगे, और आपको मुक्त चिह्नों में से ही चिह्न मिलेगा।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 182</a:t>
            </a:r>
            <a:r>
              <a:rPr sz="1224" b="0">
                <a:solidFill>
                  <a:srgbClr val="2B5C8A"/>
                </a:solidFill>
                <a:latin typeface="Nirmala UI"/>
                <a:ea typeface="Nirmala UI"/>
                <a:cs typeface="Nirmala UI"/>
              </a:rPr>
              <a: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दल का फ़ॉर्म किसके हस्ताक्षर से, कब तक</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खण्ड 6, राजस्थान जिला परिषद एवं पंचायत समिति सदस्य निर्वाचन प्रतीक (सूची और आवंटन) आदेश, 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यहाँ 'अध्यक्ष' का मतलब दल की राज्य इकाई का अध्यक्ष है; जहाँ अध्यक्ष का पद नहीं है, वहाँ सचिव।</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6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 'क' या 'ख' पर अनुलिपि (फ़ैक्सिमिली) हस्ताक्षर या रबड़ स्टाम्प वाले हस्ताक्षर नहीं माने जाएँगे।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6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फ़ैक्स, ई-मेल या व्हाट्सऐप से भेजा कोई प्ररूप स्वीकार नहीं होगा।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6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बालोतरा में यह आख़िरी समय है: ज़िला परिषद और पंचायत समिति तीसरा चरण 23.10.2026, और पंचायत समिति चौथा चरण 04.11.2026, दोपहर 3 बजे तक।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7–8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9867, दि. 03.10.2026, पृ. 2–3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 प्ररूप दल भरता है। पर देर हुई, तो नुकसान आपका है: आप दल के उम्मीदवार नहीं माने जाएँगे। इसलिए समय रहते दल से पक्का कर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4196, दि. 17.10.2025, संकलन पृ. 180</a:t>
            </a:r>
            <a:r>
              <a:rPr sz="1584" b="0">
                <a:solidFill>
                  <a:srgbClr val="2B5C8A"/>
                </a:solidFill>
                <a:latin typeface="Nirmala UI"/>
                <a:ea typeface="Nirmala UI"/>
                <a:cs typeface="Nirmala UI"/>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दल का प्रतिस्थानी (सब्स्टिट्यूट) उम्मीदवार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खण्ड 7, राजस्थान जिला परिषद एवं पंचायत समिति सदस्य निर्वाचन प्रतीक (सूची और आवंटन) आदेश, 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37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दल प्ररूप 'ख' के स्तम्भ 6 में प्रतिस्थानी उम्मीदवार का नाम भी लिख सकता 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7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प्रतिस्थानी दल का उम्मीदवार तभी माना जाएगा, जब मुख्य उम्मीदवार का नामांकन संवीक्षा में नियम 27 के तहत रद्द हो जाए, या मुख्य उम्मीदवार नियम 28 के तहत नाम वापस ले ले।</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7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साथ में यह भी ज़रूरी है कि प्रतिस्थानी का अपना नामांकन खारिज न हुआ हो, और उसने नाम वापस न लिया हो। यानी प्रतिस्थानी को भी अपना नामांकन पत्र खुद जाकर, समय पर देना होगा।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7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मुख्य उम्मीदवार का नामांकन स्वीकार हो गया और उसने नाम वापस नहीं लिया, और प्रतिस्थानी भी मैदान में रहा, तो प्रतिस्थानी दल का उम्मीदवार नहीं माना जाएगा।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7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ऐसे में प्रतिस्थानी को आदेश के खण्ड 12 के हिसाब से मुक्त चिह्न मिलेगा।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7, 12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दल ने उम्मीदवार बदला, या दो नाम दे दिए</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खण्ड 8 और 9, राजस्थान जिला परिषद एवं पंचायत समिति सदस्य निर्वाचन प्रतीक (सूची और आवंटन) आदेश, 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38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दल पहले वाले उम्मीदवार का मनोनयन रद्द करके दूसरा उम्मीदवार दे सकता है, पर तभी जब नए प्ररूप 'ख' में साफ़ लिखा हो कि पहले वाले का मनोनयन रद्द किया गया है।</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8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अधिकृत व्यक्ति के हस्ताक्षर वाला यह नया प्ररूप 'ख' भी खण्ड 6 वाले समय के अंदर, यानी नामांकन की आखिरी तारीख को दोपहर 3 बजे तक, रिटर्निंग अधिकारी को मिल जाना चाहिए।</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8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एक ही निर्वाचन क्षेत्र के लिए अलग-अलग नामों वाले कई प्ररूप 'ख' पहुँचे, और दल यह नहीं बता पाया कि पहले वाले वापस ले लिए गए हैं, तो जिसका नामांकन पत्र सबसे पहले मिला, वही दल का उम्मीदवार माना जाएगा।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8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दल ने एक ही प्ररूप 'ख' में एक ही क्षेत्र के लिए एक से ज़्यादा नाम दे दिए (स्तम्भ 6 वाले प्रतिस्थानी के अलावा), तो उनमें से कोई भी दल का उम्मीदवार नहीं माना जाएगा।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9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 दल ने बाद के प्ररूप 'ख' से पहले वाले सब नाम रद्द करके खण्ड 6 के हिसाब से एक ही उम्मीदवार दिया, तो वही दल का उम्मीदवार माना जाएगा।</a:t>
            </a:r>
            <a:r>
              <a:rPr sz="1512" b="0">
                <a:solidFill>
                  <a:srgbClr val="2B5C8A"/>
                </a:solidFill>
                <a:latin typeface="Nirmala UI"/>
                <a:ea typeface="Nirmala UI"/>
                <a:cs typeface="Nirmala UI"/>
              </a:rPr>
              <a:t>  [</a:t>
            </a:r>
            <a:r>
              <a:rPr sz="1512" b="1">
                <a:solidFill>
                  <a:srgbClr val="2B5C8A"/>
                </a:solidFill>
                <a:latin typeface="Nirmala UI"/>
                <a:ea typeface="Nirmala UI"/>
                <a:cs typeface="Nirmala UI"/>
              </a:rPr>
              <a:t>खण्ड 9 ·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181</a:t>
            </a:r>
            <a:r>
              <a:rPr sz="1512" b="0">
                <a:solidFill>
                  <a:srgbClr val="2B5C8A"/>
                </a:solidFill>
                <a:latin typeface="Nirmala UI"/>
                <a:ea typeface="Nirmala UI"/>
                <a:cs typeface="Nirmala UI"/>
              </a:rPr>
              <a:t>]</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चुनाव चिह्न कैसे मिलेगा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खण्ड 4, 5, 10 और 11, राजस्थान जिला परिषद एवं पंचायत समिति सदस्य निर्वाचन प्रतीक (सूची और आवंटन) आदेश, 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किसी दल का आरक्षित चिह्न सिर्फ़ उसी दल के उम्मीदवार को मिलेगा, किसी और को नहीं; और दल के उम्मीदवार को उसी दल का आरक्षित चिह्न मिलेगा, कोई दूसरा नहीं।</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खण्ड 4, 5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बाकी उम्मीदवारों के मुक्त चिह्न: पंचायत समिति सदस्य के चुनाव में आदेश की सारणी-2 वाले, और ज़िला परिषद सदस्य के चुनाव में सारणी-3 वाले।</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खण्ड 4 ·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180</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जिस उम्मीदवार को किसी मान्यता प्राप्त दल ने खड़ा नहीं किया, उसे मुक्त चिह्नों में से ही चिह्न मिलेगा। वह नामांकन पत्र में इन्हीं में से अपनी पसंद लिख सकता है; कोई दूसरा चिह्न नहीं माँगा जा सकता।</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खण्ड 10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4196, दि. 17.10.2025, संकलन पृ. 182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पसंद वही गिनी जाएगी जो आपके पहले नामांकन पत्र में लिखी है, भले ही वह पत्र संवीक्षा में खारिज हो गया हो। इसलिए पहले नामांकन पत्र में ही पसंद सोचकर लिखिए।</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खण्ड 11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4196, दि. 17.10.2025, संकलन पृ. 182</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दल के उम्मीदवारों के लिए, और जिन्होंने पहले पत्र में खुद को दल का उम्मीदवार बताया पर चिह्न नहीं चुना, आदेश में अलग बात लिखी है; ऐसे में रिटर्निंग अधिकारी से पूछ लीजिए।</a:t>
            </a:r>
            <a:r>
              <a:rPr sz="1439" b="0">
                <a:solidFill>
                  <a:srgbClr val="2B5C8A"/>
                </a:solidFill>
                <a:latin typeface="Nirmala UI"/>
                <a:ea typeface="Nirmala UI"/>
                <a:cs typeface="Nirmala UI"/>
              </a:rPr>
              <a:t>  [</a:t>
            </a:r>
            <a:r>
              <a:rPr sz="1439" b="1">
                <a:solidFill>
                  <a:srgbClr val="2B5C8A"/>
                </a:solidFill>
                <a:latin typeface="Nirmala UI"/>
                <a:ea typeface="Nirmala UI"/>
                <a:cs typeface="Nirmala UI"/>
              </a:rPr>
              <a:t>खण्ड 11 ·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4196, दि. 17.10.2025, संकलन पृ. 182</a:t>
            </a:r>
            <a:r>
              <a:rPr sz="1439" b="0">
                <a:solidFill>
                  <a:srgbClr val="2B5C8A"/>
                </a:solidFill>
                <a:latin typeface="Nirmala UI"/>
                <a:ea typeface="Nirmala UI"/>
                <a:cs typeface="Nirmala UI"/>
              </a:rPr>
              <a: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एक ही चिह्न कई लोगों ने माँगा, तो क्या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खण्ड 12 और 13, राजस्थान जिला परिषद एवं पंचायत समिति सदस्य निर्वाचन प्रतीक (सूची और आवंटन) आदेश, 2025</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40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निर्दलीय उम्मीदवारों में किसी चिह्न को पहली पसंद में एक ही उम्मीदवार ने लिखा, तो वह उसे मिलेगा।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12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एक से ज़्यादा ने लिखा, तो वहाँ मौजूद उम्मीदवारों और उनके निर्वाचन अभिकर्ताओं के सामने लॉट निकाला जाएगा। इसलिए उस समय आप या आपका निर्वाचन अभिकर्ता वहाँ रहें।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12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इसके बाद दूसरी पसंद, फिर तीसरी पसंद देखी जाएगी।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12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182–183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फिर भी किसी को चिह्न नहीं मिला, या उसने पसंद ही नहीं लिखी, तो बचे हुए मुक्त चिह्नों में से सबसे ऊपर वाला दिया जाएगा; ऐसे उम्मीदवारों का क्रम उनके नामों की हिन्दी वर्णमाला से होगा।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12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4196, दि. 17.10.2025, संकलन पृ. 182–183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चिह्न देने का रिटर्निंग अधिकारी का फ़ैसला अंतिम होगा; पर वह आयोग के निर्देशों से मेल न खाए, तो आयोग उसे बदल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खण्ड 13 ·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4196, दि. 17.10.2025, संकलन पृ. 183</a:t>
            </a:r>
            <a:r>
              <a:rPr sz="1584" b="0">
                <a:solidFill>
                  <a:srgbClr val="2B5C8A"/>
                </a:solidFill>
                <a:latin typeface="Nirmala UI"/>
                <a:ea typeface="Nirmala UI"/>
                <a:cs typeface="Nirmala UI"/>
              </a:rPr>
              <a: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आप कौन-से अभिकर्ता (एजेंट) रख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68 “निर्वाचन अभिकर्ता की नियुक्ति और ऐसी नियुक्ति का प्रतिसंहरण”,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41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सदस्य के चुनाव में आप एक निर्वाचन अभिकर्ता रख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6–7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मतदान बूथ में एक मतदान अभिकर्ता रख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6–7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मतगणना केन्द्र में गणन अभिकर्ता रख सकते हैं; इनमें एक रिलीवर भी रखा जा सकता है।</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70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6–7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अभिकर्ता की जगह लेने वाला कोई रिलीवर अभिकर्ता नियुक्त करने का प्रावधान नहीं है। इसलिए बूथ का अभिकर्ता पूरे दिन रह सकने वाला चुनिए।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निर्वाचन अभिकर्ता की नियुक्ति प्ररूप-8 में होगी: नामांकन पत्र देते समय, या चुनाव से पहले किसी भी समय।</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68(1) ·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75</a:t>
            </a:r>
            <a:r>
              <a:rPr sz="1584" b="0">
                <a:solidFill>
                  <a:srgbClr val="2B5C8A"/>
                </a:solidFill>
                <a:latin typeface="Nirmala UI"/>
                <a:ea typeface="Nirmala UI"/>
                <a:cs typeface="Nirmala UI"/>
              </a:rPr>
              <a:t>]</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मतदान और गणन अभिकर्ता की नियुक्ति</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69 “मतदान अभिकर्ता की नियुक्ति” और नियम 70 “गणन अभिकर्ता की नियुक्ति”, राजस्थान पंचायती राज (निर्वाचन) 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42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 या आपका निर्वाचन अभिकर्ता हर मतदान बूथ के लिए एक मतदान अभिकर्ता नियुक्त कर सकते हैं। नियुक्ति प्ररूप-9 में, दो प्रतियों में, आपके या आपके निर्वाचन अभिकर्ता के हस्ताक्षर से होगी, और दोनों प्रतियाँ उस अभिकर्ता को दी जाएँगी।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69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 दिन मतदान अभिकर्ता ये प्रतियाँ मतदान अधिकारी को देगा, और उनके सामने उसमें लिखी घोषणा पर हस्ताक्षर करेगा।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69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इससे पहले वह बूथ पर कोई काम नहीं कर सकता।</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69(2)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गणन अभिकर्ता: गिनती के लिए जितनी टेबलें लगेंगी, उतने; इनके अलावा एक रिटर्निंग अधिकारी की टेबल के लिए, और एक रिलीवर। नियुक्ति प्ररूप-10 में, दो प्रतियों में होगी।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70(2)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दूसरी प्रति गणन अभिकर्ता गिनती के दिन रिटर्निंग अधिकारी (या उनके अधिकृत अधिकारी) को देगा, और उनके सामने घोषणा पर हस्ताक्षर करेगा।</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70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मतदान के दिन आपका अभिकर्ता बूथ पर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नियम 69 “मतदान अभिकर्ता की नियुक्ति”, राजस्थान पंचायती राज (निर्वाचन) नियम, 1994, और ईवीएम मार्गदर्शिका</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43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अभिकर्ताओं से कहा जाना चाहिए कि वे मतदान शुरू होने से एक घंटा पहले बूथ पर आ 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कोई मतदान अभिकर्ता देर से आए, तब भी उसे बूथ की कार्यवाही में शामिल होने दिया जाना चाहिए; पर जो तैयारी पहले हो चुकी, उसे उसके लिए नए सिरे से शुरू करने की ज़रूरत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में प्रवेश प्ररूप-9 पेश करने पर ही मिलेगा। इसलिए अभिकर्ता दोनों प्रतियाँ साथ लेकर आए।</a:t>
            </a:r>
            <a:r>
              <a:rPr sz="1584" b="0">
                <a:solidFill>
                  <a:srgbClr val="2B5C8A"/>
                </a:solidFill>
                <a:latin typeface="Nirmala UI"/>
                <a:ea typeface="Nirmala UI"/>
                <a:cs typeface="Nirmala UI"/>
              </a:rPr>
              <a:t>  [</a:t>
            </a:r>
            <a:r>
              <a:rPr sz="1584" b="1">
                <a:solidFill>
                  <a:srgbClr val="2B5C8A"/>
                </a:solidFill>
                <a:latin typeface="Nirmala UI"/>
                <a:ea typeface="Nirmala UI"/>
                <a:cs typeface="Nirmala UI"/>
              </a:rPr>
              <a:t>नियम 69 ·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सदस्य के चुनाव में उम्मीदवारों और उनके निर्वाचन अभिकर्ताओं के हस्ताक्षर रिटर्निंग अधिकारी मतदान अधिकारी को भेजेंगे।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अधिकारी प्ररूप-9 पर पहले से किए हस्ताक्षर देखेंगे, मतदान अभिकर्ता से अपने सामने फिर हस्ताक्षर करवाएँगे, दोनों हस्ताक्षर मिलाएँगे, और उसे काग़ज़ का बैज देंगे। यह बैज लगाकर ही वह ज़रूरत के हिसाब से बूथ में आ-जा सकेगा।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20</a:t>
            </a:r>
            <a:r>
              <a:rPr sz="1584" b="0">
                <a:solidFill>
                  <a:srgbClr val="2B5C8A"/>
                </a:solidFill>
                <a:latin typeface="Nirmala UI"/>
                <a:ea typeface="Nirmala UI"/>
                <a:cs typeface="Nirmala UI"/>
              </a:rPr>
              <a:t>]</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मशीन पर आपका नाम कहाँ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ईवीएम मार्गदर्शिका: MPSV मशीन, और आदेश 9836</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44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बालोतरा में इन दोनों पदों के वोट ईवीएम से पड़ेंगे; यहाँ ECIL की MPSV मशीन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MPSV में ज़िला परिषद सदस्य और पंचायत समिति सदस्य, दोनों के लिए एक ही कन्ट्रोल यूनिट होगी और दो बैलेट यूनिट।</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बैलेट यूनिट अलग-अलग मतदान प्रकोष्ठ में रखी जाएँगी: पहले प्रकोष्ठ में ज़िला परिषद सदस्य की बैलेट यूनिट, दूसरे में पंचायत समिति सदस्य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उम्मीदवार नोटा मिलाकर 15 तक हों तो एक बैलेट यूनिट, 30 तक हों तो दो; और इस तरह दोनों पदों के लिए ज़्यादा से ज़्यादा चार बैलेट यूनिट काम में ली जा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स्टीकर और एड्रेस टैग का रंग: ज़िला परिषद सदस्य पीला, पंचायत समिति सदस्य नीला।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7</a:t>
            </a:r>
            <a:r>
              <a:rPr sz="1584" b="0">
                <a:solidFill>
                  <a:srgbClr val="2B5C8A"/>
                </a:solidFill>
                <a:latin typeface="Nirmala UI"/>
                <a:ea typeface="Nirmala UI"/>
                <a:cs typeface="Nirmala UI"/>
              </a:rPr>
              <a: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से पहले की जाँच-सूची: फ़ॉर्म</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10062, दि. 06.10.2026 (नामांकन के काग़ज़)</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45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प्ररूप 4-क, यानी नामांकन पत्र, की सारी प्रविष्टियाँ भरी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प्ररूप 4घ, यानी मुकदमों और सज़ा की घोषणा, पूरा भरा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81</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शपथ पत्र उपाबन्ध-I A पर, ₹50 के गैर न्यायिक स्टाम्प पेपर पर, प्रमाणित करवाया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कोई कॉलम खाली नहीं है (संतान वाले कॉलम को छोड़कर)।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3</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प्ररूप आयोग के दिए हुए हैं (रिटर्निंग अधिकारी, उपखण्ड अधिकारी या ज़िला निर्वाचन अधिकारी के कार्यालय से); वे न मिले हों, तो उनकी फ़ोटोकॉपी; या टाइप किए हुए, जिनमें सारी प्रविष्टियाँ ज्यों की त्यों हैं। हाथ से लिखा कोई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10062, दि. 06.10.2026, पृ. 3</a:t>
            </a:r>
            <a:r>
              <a:rPr sz="1584" b="0">
                <a:solidFill>
                  <a:srgbClr val="2B5C8A"/>
                </a:solidFill>
                <a:latin typeface="Nirmala UI"/>
                <a:ea typeface="Nirmala UI"/>
                <a:cs typeface="Nirmala UI"/>
              </a:rPr>
              <a: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नामांकन से पहले की जाँच-सूची: बाकी काग़ज़</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10062, दि. 06.10.2026, और धारा 19-ख “किसी पंचायतीराज संस्था में एक से अधिक स्थानों के लिए निर्वाचन लड़ने पर प्रतिबंध”</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शौचालय की घोषणा भरी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2</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जमानत (₹500 या ₹250) की रसीद लगाई है; रियायत ले रहे हैं, तो जाति प्रमाण पत्र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2</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आरक्षित सीट से लड़ रहे हैं, तो जाति प्रमाण पत्र लगाया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10062, दि. 06.10.2026, पृ. 2</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एक ही पंचायत समिति या एक ही ज़िला परिषद निर्वाचन क्षेत्र से लड़ रहे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27</a:t>
            </a:r>
            <a:r>
              <a:rPr sz="1584" b="0">
                <a:solidFill>
                  <a:srgbClr val="2B5C8A"/>
                </a:solidFill>
                <a:latin typeface="Nirmala UI"/>
                <a:ea typeface="Nirmala UI"/>
                <a:cs typeface="Nirmala UI"/>
              </a:rPr>
              <a:t>]</a:t>
            </a:r>
          </a:p>
          <a:p>
            <a:pPr algn="l" marL="384048" indent="-384048">
              <a:lnSpc>
                <a:spcPct val="100000"/>
              </a:lnSpc>
              <a:spcAft>
                <a:spcPts val="1000"/>
              </a:spcAft>
              <a:buFont typeface="Segoe UI Symbol"/>
              <a:buChar char="☐"/>
            </a:pPr>
            <a:r>
              <a:rPr sz="2200" b="0">
                <a:solidFill>
                  <a:srgbClr val="1F2937"/>
                </a:solidFill>
                <a:latin typeface="Nirmala UI"/>
                <a:ea typeface="Nirmala UI"/>
                <a:cs typeface="Nirmala UI"/>
              </a:rPr>
              <a:t>सब काग़ज़ लेकर खुद जाऊँगा/जाऊँगी: सुबह 11 से दोपहर 3 बजे, आख़िरी तारीख तक।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ईवीएम मार्गदर्शिका, पृ. 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9836, दि. 03.10.2026, पृ. 7–8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9867, दि. 03.10.2026, पृ. 2</a:t>
            </a:r>
            <a:r>
              <a:rPr sz="1584" b="0">
                <a:solidFill>
                  <a:srgbClr val="2B5C8A"/>
                </a:solidFill>
                <a:latin typeface="Nirmala UI"/>
                <a:ea typeface="Nirmala UI"/>
                <a:cs typeface="Nirmala UI"/>
              </a:rPr>
              <a:t>]</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प्रचार में कौन-से वाहन, कितने, किस अनुमति से</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खण्ड 4 (वाहन)</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47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आयोग का आदेश 5052 (23.12.2025) पंच, सरपंच, पंचायत समिति सदस्य और ज़िला परिषद सदस्य, चारों के चुनाव पर लागू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98</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चुनाव की अधिसूचना से चुनाव खत्म होने तक प्रचार में बस, ट्रक, मिनी बस, मेटाडोर, और तांगा, ऊँटगाड़ी, बैलगाड़ी जैसे पशु से चलने वाले वाहन काम में नहीं ले सकते।</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बाकी वाहन, जैसे जीप, कार, तिपहिया टैम्पो: ज़िला परिषद सदस्य का उम्मीदवार ज़्यादा से ज़्यादा 3, और पंचायत समिति सदस्य का उम्मीदवार ज़्यादा से ज़्यादा 2।</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वाहन चलाने से कम से कम 24 घंटे पहले रिटर्निंग अधिकारी को लिखकर बताइए: वाहन का नंबर, प्रकार, और चालक का नाम-पता। अनुमति प्ररूप 'ख' में मिलेगी, जो उसी वाहन पर लगाकर रखनी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3 से ज़्यादा वाहनों की रैली या काफ़िला नहीं निकलेगा, और मतदान खत्म होने से पहले के 48 घंटों में ऐसी रैली पूरी तरह मना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मतदान के दिन वाहन के लिए रिटर्निंग अधिकारी की लिखित अनुमति चाहिए। लोक प्रतिनिधित्व अधिनियम, 1951 की धारा 133 के साथ धारा 123(5) टूटी, तो यह अनुमति बिना नोटिस रद्द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368" b="0">
                <a:solidFill>
                  <a:srgbClr val="2B5C8A"/>
                </a:solidFill>
                <a:latin typeface="Nirmala UI"/>
                <a:ea typeface="Nirmala UI"/>
                <a:cs typeface="Nirmala UI"/>
              </a:rPr>
              <a:t>]</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प्रचार वाले आदेश का मूल पाठ: वाहन</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खण्ड 3 और 4 (वाहन)</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48 / 60</a:t>
            </a:r>
          </a:p>
        </p:txBody>
      </p:sp>
      <p:pic>
        <p:nvPicPr>
          <p:cNvPr id="8" name="Picture 7" descr="b_vehicle_cmp101.png"/>
          <p:cNvPicPr>
            <a:picLocks noChangeAspect="1"/>
          </p:cNvPicPr>
          <p:nvPr/>
        </p:nvPicPr>
        <p:blipFill>
          <a:blip r:embed="rId3"/>
          <a:stretch>
            <a:fillRect/>
          </a:stretch>
        </p:blipFill>
        <p:spPr>
          <a:xfrm>
            <a:off x="411480" y="1042416"/>
            <a:ext cx="6675120" cy="3883617"/>
          </a:xfrm>
          <a:prstGeom prst="rect">
            <a:avLst/>
          </a:prstGeom>
        </p:spPr>
      </p:pic>
      <p:sp>
        <p:nvSpPr>
          <p:cNvPr id="9" name="TextBox 8"/>
          <p:cNvSpPr txBox="1"/>
          <p:nvPr/>
        </p:nvSpPr>
        <p:spPr>
          <a:xfrm>
            <a:off x="411480" y="4944321"/>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050" b="0">
                <a:solidFill>
                  <a:srgbClr val="5B6370"/>
                </a:solidFill>
                <a:latin typeface="Nirmala UI"/>
                <a:ea typeface="Nirmala UI"/>
                <a:cs typeface="Nirmala UI"/>
              </a:rPr>
              <a:t> · राज्य निर्वाचन आयोग, राजस्थान</a:t>
            </a:r>
          </a:p>
        </p:txBody>
      </p:sp>
      <p:sp>
        <p:nvSpPr>
          <p:cNvPr id="10" name="Oval 9"/>
          <p:cNvSpPr/>
          <p:nvPr/>
        </p:nvSpPr>
        <p:spPr>
          <a:xfrm>
            <a:off x="7360920"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1" name="TextBox 10"/>
          <p:cNvSpPr txBox="1"/>
          <p:nvPr/>
        </p:nvSpPr>
        <p:spPr>
          <a:xfrm>
            <a:off x="7744968" y="1069848"/>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ज़िला परिषद सदस्य का उम्मीदवार ज़्यादा से ज़्यादा 3 वाहन।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p:txBody>
      </p:sp>
      <p:sp>
        <p:nvSpPr>
          <p:cNvPr id="12" name="Oval 11"/>
          <p:cNvSpPr/>
          <p:nvPr/>
        </p:nvSpPr>
        <p:spPr>
          <a:xfrm>
            <a:off x="7360920" y="210731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3" name="TextBox 12"/>
          <p:cNvSpPr txBox="1"/>
          <p:nvPr/>
        </p:nvSpPr>
        <p:spPr>
          <a:xfrm>
            <a:off x="7744968" y="2091182"/>
            <a:ext cx="4032503"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पंचायत समिति सदस्य का उम्मीदवार ज़्यादा से ज़्यादा 2 वाहन।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p:txBody>
      </p:sp>
      <p:sp>
        <p:nvSpPr>
          <p:cNvPr id="14" name="Oval 13"/>
          <p:cNvSpPr/>
          <p:nvPr/>
        </p:nvSpPr>
        <p:spPr>
          <a:xfrm>
            <a:off x="7360920" y="3128645"/>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5" name="TextBox 14"/>
          <p:cNvSpPr txBox="1"/>
          <p:nvPr/>
        </p:nvSpPr>
        <p:spPr>
          <a:xfrm>
            <a:off x="7744968" y="3112516"/>
            <a:ext cx="403250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3 से ज़्यादा वाहनों की रैली या काफ़िला नहीं; मतदान खत्म होने के तय समय से पहले के 48 घंटों में ऐसी रैली पूरी तरह मना।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99</a:t>
            </a:r>
            <a:r>
              <a:rPr sz="1224" b="0">
                <a:solidFill>
                  <a:srgbClr val="2B5C8A"/>
                </a:solidFill>
                <a:latin typeface="Nirmala UI"/>
                <a:ea typeface="Nirmala UI"/>
                <a:cs typeface="Nirmala UI"/>
              </a:rPr>
              <a:t>]</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लाउडस्पीकर कब और कहाँ चला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खण्ड 5 (लाउडस्पीकर)</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उम्मीदवार के चुनाव कार्यालय पर लाउडस्पीकर बिल्कुल नहीं चलेगा।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खत्म होने से पहले के 48 घंटों में लाउडस्पीकर बिल्कुल नहीं चलेगा।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99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अस्पताल, स्कूल और धार्मिक स्थल के 100 मीटर के अंदर लाउडस्पीकर बिल्कुल नहीं चलेगा।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लाउडस्पीकर सुबह 6 से रात 10 बजे तक ही चल सकता है, और वह भी ज़िला मजिस्ट्रेट, उपखण्ड मजिस्ट्रेट या दूसरे सक्षम अधिकारी की प्ररूप 'ग' में लिखित अनुमति के बाद।</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आवेदन में साफ़ लिखिए कि लाउडस्पीकर कब, कैसे और कहाँ बजेगा।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आचरण संहिता भी कहती है: अनुमति समय रहते लीजिए, और अनुमति के बाद भी ऊँची आवाज़ में न बजाइए।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81</a:t>
            </a:r>
            <a:r>
              <a:rPr sz="1512" b="0">
                <a:solidFill>
                  <a:srgbClr val="2B5C8A"/>
                </a:solidFill>
                <a:latin typeface="Nirmala UI"/>
                <a:ea typeface="Nirmala UI"/>
                <a:cs typeface="Nirmala UI"/>
              </a:rPr>
              <a: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पोस्टर, बैनर, होर्डिंग कहाँ लगा सकते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खण्ड 6 (पोस्टर, बैनर आदि)</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50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पोस्टर छपवाते समय लोक प्रतिनिधित्व अधिनियम, 1951 की धारा 127-क का पालन करना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सार्वजनिक जगह पर लगाने हों, तो स्थानीय प्राधिकारी या कानून से अधिकृत सक्षम अधिकारी की लिखित अनुमति लेनी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जहाँ स्थानीय कानून में इसका प्रावधान नहीं, वहाँ निजी संपत्ति पर सिर्फ़ आसानी से हटने वाली सामग्री, जैसे झंडियाँ और बैनर, मालिक की लिखित अनुमति से लग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किसी भी मतदान बूथ के भवन के 200 मीटर के अंदर कट-आउट, होर्डिंग, पोस्टर या बैनर नहीं लगेंगे।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के दिन आप अपने चुनाव बूथ पर एक बैनर लगा सकते हैं, जो 2x5 फ़ुट से बड़ा न हो, और उस पर किसी नेता या उम्मीदवार का फ़ोटो, चुनाव चिह्न या नारा न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आमसभा, जुलूस या रैली के लिए उस क्षेत्र के कार्यपालक मजिस्ट्रेट की अनुमति ज़रूरी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512" b="0">
                <a:solidFill>
                  <a:srgbClr val="2B5C8A"/>
                </a:solidFill>
                <a:latin typeface="Nirmala UI"/>
                <a:ea typeface="Nirmala UI"/>
                <a:cs typeface="Nirmala UI"/>
              </a:rPr>
              <a:t>]</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कितना खर्च कर सकते हैं, और हिसाब कैसे दें</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खण्ड 7 'अधिकतम चुनाव खर्च सीमा एवं इस आदेश का उल्लंघन'</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51 / 60</a:t>
            </a:r>
          </a:p>
        </p:txBody>
      </p:sp>
      <p:graphicFrame>
        <p:nvGraphicFramePr>
          <p:cNvPr id="8" name="Table 7"/>
          <p:cNvGraphicFramePr>
            <a:graphicFrameLocks noGrp="1"/>
          </p:cNvGraphicFramePr>
          <p:nvPr/>
        </p:nvGraphicFramePr>
        <p:xfrm>
          <a:off x="411480" y="1024128"/>
          <a:ext cx="11365991" cy="1520949"/>
        </p:xfrm>
        <a:graphic>
          <a:graphicData uri="http://schemas.openxmlformats.org/drawingml/2006/table">
            <a:tbl>
              <a:tblPr firstRow="1" bandRow="1">
                <a:tableStyleId>{5C22544A-7EE6-4342-B048-85BDC9FD1C3A}</a:tableStyleId>
              </a:tblPr>
              <a:tblGrid>
                <a:gridCol w="5352380"/>
                <a:gridCol w="6013611"/>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पद</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खर्च की अधिकतम सीमा</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ज़िला परिषद सदस्य</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₹3,00,000</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पंचायत समिति सदस्य</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₹1,50,000</a:t>
                      </a:r>
                    </a:p>
                  </a:txBody>
                  <a:tcPr marL="91440" marR="91440" marT="54864" marB="54864" anchor="ctr">
                    <a:solidFill>
                      <a:srgbClr val="F1F4F8"/>
                    </a:solidFill>
                  </a:tcPr>
                </a:tc>
              </a:tr>
            </a:tbl>
          </a:graphicData>
        </a:graphic>
      </p:graphicFrame>
      <p:sp>
        <p:nvSpPr>
          <p:cNvPr id="9" name="TextBox 8"/>
          <p:cNvSpPr txBox="1"/>
          <p:nvPr/>
        </p:nvSpPr>
        <p:spPr>
          <a:xfrm>
            <a:off x="411480" y="259994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p>
        </p:txBody>
      </p:sp>
      <p:sp>
        <p:nvSpPr>
          <p:cNvPr id="10" name="TextBox 9"/>
          <p:cNvSpPr txBox="1"/>
          <p:nvPr/>
        </p:nvSpPr>
        <p:spPr>
          <a:xfrm>
            <a:off x="411480" y="2993135"/>
            <a:ext cx="11365992" cy="213131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चुनाव खर्च का हिसाब आदेश के साथ लगे प्ररूप 'क' में, नतीजा घोषित होने के 15 दिन के अंदर, ज़िला निर्वाचन अधिकारी (पंचायत) (कलक्टर) या उनके अधिकृत अधिकारी के सामने पेश करना होगा।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यह हिसाब ज़िला निर्वाचन अधिकारी के कार्यालय के नोटिस बोर्ड पर 3 दिन तक लगेगा, और उसके बाद के 7 दिन में कोई भी व्यक्ति उस खर्च पर आपत्ति कर सकता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296" b="0">
                <a:solidFill>
                  <a:srgbClr val="2B5C8A"/>
                </a:solidFill>
                <a:latin typeface="Nirmala UI"/>
                <a:ea typeface="Nirmala UI"/>
                <a:cs typeface="Nirmala UI"/>
              </a:rPr>
              <a:t>]</a:t>
            </a:r>
          </a:p>
        </p:txBody>
      </p:sp>
      <p:sp>
        <p:nvSpPr>
          <p:cNvPr id="11" name="Rectangle 10"/>
          <p:cNvSpPr/>
          <p:nvPr/>
        </p:nvSpPr>
        <p:spPr>
          <a:xfrm>
            <a:off x="411480" y="5234178"/>
            <a:ext cx="11365992" cy="1102614"/>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11480" y="5234178"/>
            <a:ext cx="73152" cy="110261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76072" y="5307330"/>
            <a:ext cx="11137392" cy="99288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यह सीमा किस खर्च की है: खण्ड 7 में लिखा है कि धारा 22क के तहत यह सीमा 'उपर उल्लेखित मदों के लिए किए जाने वाले खर्च' की है। आदेश में इससे ऊपर वाहन, लाउडस्पीकर और कट-आउट, होर्डिंग, पोस्टर, बैनर की बातें हैं। शक हो, तो रिटर्निंग अधिकारी से पूछिए।</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100</a:t>
            </a:r>
            <a:r>
              <a:rPr sz="1224" b="0">
                <a:solidFill>
                  <a:srgbClr val="2B5C8A"/>
                </a:solidFill>
                <a:latin typeface="Nirmala UI"/>
                <a:ea typeface="Nirmala UI"/>
                <a:cs typeface="Nirmala UI"/>
              </a:rPr>
              <a: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प्रचार वाले आदेश का मूल पाठ: खर्च और हिसाब</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आयोग का आदेश 5052, दि. 23.12.2025, खण्ड 7 'अधिकतम चुनाव खर्च सीमा एवं इस आदेश का उल्लंघन'</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52 / 60</a:t>
            </a:r>
          </a:p>
        </p:txBody>
      </p:sp>
      <p:pic>
        <p:nvPicPr>
          <p:cNvPr id="8" name="Picture 7" descr="b_expense_cmp102.png"/>
          <p:cNvPicPr>
            <a:picLocks noChangeAspect="1"/>
          </p:cNvPicPr>
          <p:nvPr/>
        </p:nvPicPr>
        <p:blipFill>
          <a:blip r:embed="rId3"/>
          <a:stretch>
            <a:fillRect/>
          </a:stretch>
        </p:blipFill>
        <p:spPr>
          <a:xfrm>
            <a:off x="2860062" y="1042416"/>
            <a:ext cx="6468826" cy="2743200"/>
          </a:xfrm>
          <a:prstGeom prst="rect">
            <a:avLst/>
          </a:prstGeom>
        </p:spPr>
      </p:pic>
      <p:sp>
        <p:nvSpPr>
          <p:cNvPr id="9" name="TextBox 8"/>
          <p:cNvSpPr txBox="1"/>
          <p:nvPr/>
        </p:nvSpPr>
        <p:spPr>
          <a:xfrm>
            <a:off x="2860062" y="3803904"/>
            <a:ext cx="6468826"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050" b="0">
                <a:solidFill>
                  <a:srgbClr val="5B6370"/>
                </a:solidFill>
                <a:latin typeface="Nirmala UI"/>
                <a:ea typeface="Nirmala UI"/>
                <a:cs typeface="Nirmala UI"/>
              </a:rPr>
              <a:t> · राज्य निर्वाचन आयोग, राजस्थान</a:t>
            </a:r>
          </a:p>
        </p:txBody>
      </p:sp>
      <p:sp>
        <p:nvSpPr>
          <p:cNvPr id="10" name="Rectangle 9"/>
          <p:cNvSpPr/>
          <p:nvPr/>
        </p:nvSpPr>
        <p:spPr>
          <a:xfrm>
            <a:off x="411480" y="4222369"/>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11480" y="4222369"/>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5528" y="4169664"/>
            <a:ext cx="10981944"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पहली पीली पंक्तियाँ: ज़िला परिषद सदस्य ₹3,00,000; पंचायत समिति सदस्य ₹1,50,000।</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224" b="0">
                <a:solidFill>
                  <a:srgbClr val="2B5C8A"/>
                </a:solidFill>
                <a:latin typeface="Nirmala UI"/>
                <a:ea typeface="Nirmala UI"/>
                <a:cs typeface="Nirmala UI"/>
              </a:rPr>
              <a:t>]</a:t>
            </a:r>
          </a:p>
        </p:txBody>
      </p:sp>
      <p:sp>
        <p:nvSpPr>
          <p:cNvPr id="13" name="Rectangle 12"/>
          <p:cNvSpPr/>
          <p:nvPr/>
        </p:nvSpPr>
        <p:spPr>
          <a:xfrm>
            <a:off x="411480" y="4630547"/>
            <a:ext cx="274320" cy="201168"/>
          </a:xfrm>
          <a:prstGeom prst="rect">
            <a:avLst/>
          </a:prstGeom>
          <a:solidFill>
            <a:srgbClr val="FFE45C"/>
          </a:solidFill>
          <a:ln w="12700">
            <a:solidFill>
              <a:srgbClr val="E68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11480" y="4630547"/>
            <a:ext cx="45720" cy="201168"/>
          </a:xfrm>
          <a:prstGeom prst="rect">
            <a:avLst/>
          </a:prstGeom>
          <a:solidFill>
            <a:srgbClr val="E6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 y="4577842"/>
            <a:ext cx="10981944"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दूसरा पीला हिस्सा, (2): खर्च का हिसाब प्ररूप 'क' में, नतीजे की घोषणा के 15 दिन के अंदर, ज़िला निर्वाचन अधिकारी (पंचायत) (कलक्टर) या उनके अधिकृत अधिकारी के सामने। हिसाब 3 दिन नोटिस बोर्ड पर; उसके अगले 7 दिन में कोई भी आपत्ति कर सकता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100</a:t>
            </a:r>
            <a:r>
              <a:rPr sz="1224" b="0">
                <a:solidFill>
                  <a:srgbClr val="2B5C8A"/>
                </a:solidFill>
                <a:latin typeface="Nirmala UI"/>
                <a:ea typeface="Nirmala UI"/>
                <a:cs typeface="Nirmala UI"/>
              </a:rPr>
              <a:t>]</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प्रचार के नियम तोड़े, तो क्या होगा</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धारा 22-क “यानों, घ्वनि विस्तारकों आदि के उपयोग पर निर्बधन”, राजस्थान पंचायती राज अधिनियम, 1994</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53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आदेश 5052 तोड़ने की शिकायत ज़िला निर्वाचन अधिकारी (पंचायत) या उनके अधिकृत अधिकारी से की जा सकती है। वे खुद जाँच करेंगे, या तहसीलदार से नीचे के स्तर के न हों, ऐसे अधिकारी से करवाएँगे।</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7(3)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101</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शिकायत सही निकली, तो मामला उपखण्ड अधिकारी को जाएगा, और वे सक्षम न्यायालय में परिवाद पेश करेंगे।</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खण्ड 7(3) और 8 ·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5052, दि. 23.12.2025, संकलन पृ. 101</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धारा 22क के मुताबिक, पाबंदी तोड़ने वाले उम्मीदवार या उसके निर्वाचन अभिकर्ता को दोष सिद्ध होने पर ₹2,000 तक जुर्माना हो सकता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धारा 22क ·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आयोग के आदेश से उसे छह साल तक पंचायती राज संस्था का सदस्य चुने जाने या सदस्य होने के लिए अयोग्य भी ठहराया जा सकता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धारा 22क ·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98</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धारा 22-क के अनुसार आयोग की ये पाबंदियाँ चुनाव की अधिसूचना की तारीख से लेकर पूरी चुनाव प्रक्रिया खत्म होने तक लागू रहती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धारा 22-क(1) ·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57</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आयोग कारण लिखकर बाद के आदेश से यह अयोग्यता हटा या घटा सकता है; और अदालत इस अपराध पर तभी विचार करेगी, जब आयोग के अधिकृत अधिकारी ने परिवाद किया हो।</a:t>
            </a:r>
            <a:r>
              <a:rPr sz="1368" b="0">
                <a:solidFill>
                  <a:srgbClr val="2B5C8A"/>
                </a:solidFill>
                <a:latin typeface="Nirmala UI"/>
                <a:ea typeface="Nirmala UI"/>
                <a:cs typeface="Nirmala UI"/>
              </a:rPr>
              <a:t>  [</a:t>
            </a:r>
            <a:r>
              <a:rPr sz="1368" b="1">
                <a:solidFill>
                  <a:srgbClr val="2B5C8A"/>
                </a:solidFill>
                <a:latin typeface="Nirmala UI"/>
                <a:ea typeface="Nirmala UI"/>
                <a:cs typeface="Nirmala UI"/>
              </a:rPr>
              <a:t>धारा 22-क ·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57–58</a:t>
            </a:r>
            <a:r>
              <a:rPr sz="1368" b="0">
                <a:solidFill>
                  <a:srgbClr val="2B5C8A"/>
                </a:solidFill>
                <a:latin typeface="Nirmala UI"/>
                <a:ea typeface="Nirmala UI"/>
                <a:cs typeface="Nirmala UI"/>
              </a:rPr>
              <a:t>]</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आचरण संहिता: हमेशा क्या ध्यान रखें</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राजनैतिक दलों और अभ्यर्थियों के मार्गदर्शन के लिये आदर्श आचरण संहिता: (I) सामान्य आचरण</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54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ऐसा कोई काम नहीं, जिससे किसी धर्म, सम्प्रदाय या जाति के लोगों की भावना को ठेस पहुँचे या तनाव फैले। वोट के लिए धार्मिक या जातीय भावनाओं का सहारा नहीं, और किसी पूजा-स्थल से प्रचार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दूसरों की आलोचना उनकी नीतियों, कार्यक्रम, पुराने रिकॉर्ड और काम तक रखिए; किसी के निजी जीवन पर नहीं, और बिना जाँचे आरोपों या झूठी बातों के सहारे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के विचारों या काम का विरोध करने के लिए उसके घर के सामने प्रदर्शन या धरना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की ज़मीन, मकान, अहाते या दीवार पर बिना अनुमति चुनाव चिह्न, झंडा, पोस्टर, नारा या बैनर नहीं, और अपने समर्थकों को भी इसकी छूट 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केन्द्र सरकार, राज्य सरकार या स्थानीय प्राधिकारी के किसी कर्मचारी को अपना निर्वाचन, मतदान या गणन अभिकर्ता न बनाइए, और न उसे प्रचार के किसी काम में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ये काम भ्रष्ट आचरण और अपराध हैं</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राजनैतिक दलों और अभ्यर्थियों के मार्गदर्शन के लिये आदर्श आचरण संहिता</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55 / 60</a:t>
            </a:r>
          </a:p>
        </p:txBody>
      </p:sp>
      <p:sp>
        <p:nvSpPr>
          <p:cNvPr id="8" name="TextBox 7"/>
          <p:cNvSpPr txBox="1"/>
          <p:nvPr/>
        </p:nvSpPr>
        <p:spPr>
          <a:xfrm>
            <a:off x="411480" y="1069848"/>
            <a:ext cx="11365992" cy="4379468"/>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खत्म होने के तय समय से पहले के 48 घंटों में सार्वजनिक सभा करना।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चुनाव सभा में गड़बड़ी करना या बाधा डालना।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केन्द्र में या उसके 100 मीटर के अंदर वोट माँगना।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मतदाताओं को मतदान केन्द्र तक लाने या ले जाने के लिए वाहन लगाना।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केन्द्र में या उसके आस-पास गड़बड़ करना, या मतदान के काम में बाधा डालना।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मतदाताओं को रिश्वत देना, डराना-धमकाना, या किसी दूसरे के नाम से वोट डलवाना।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80</a:t>
            </a:r>
            <a:r>
              <a:rPr sz="1584" b="0">
                <a:solidFill>
                  <a:srgbClr val="2B5C8A"/>
                </a:solidFill>
                <a:latin typeface="Nirmala UI"/>
                <a:ea typeface="Nirmala UI"/>
                <a:cs typeface="Nirmala UI"/>
              </a:rPr>
              <a:t>]</a:t>
            </a:r>
          </a:p>
        </p:txBody>
      </p:sp>
      <p:sp>
        <p:nvSpPr>
          <p:cNvPr id="9" name="Rectangle 8"/>
          <p:cNvSpPr/>
          <p:nvPr/>
        </p:nvSpPr>
        <p:spPr>
          <a:xfrm>
            <a:off x="411480" y="5540756"/>
            <a:ext cx="11365992" cy="796036"/>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11480" y="5540756"/>
            <a:ext cx="73152" cy="79603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76072" y="5613908"/>
            <a:ext cx="11137392" cy="68630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संहिता इन कामों को चुनाव कानून के तहत भ्रष्ट आचरण और अपराध बताती है। आप और आपके कार्यकर्ता, कोई भी ये काम न करे।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rPr>
              <a:t>संकलन, पृ. 80</a:t>
            </a:r>
            <a:r>
              <a:rPr sz="1224" b="0">
                <a:solidFill>
                  <a:srgbClr val="2B5C8A"/>
                </a:solidFill>
                <a:latin typeface="Nirmala UI"/>
                <a:ea typeface="Nirmala UI"/>
                <a:cs typeface="Nirmala UI"/>
              </a:rPr>
              <a: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सभा और जुलूस कैसे करें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राजनैतिक दलों और अभ्यर्थियों के मार्गदर्शन के लिये आदर्श आचरण संहिता</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56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दूसरे दल या उम्मीदवार की सभा या जुलूस में बाधा नहीं; जहाँ किसी की सभा चल रही हो, वहाँ से अपना जुलूस न ले जाइए, और दूसरों के पोस्टर न हटाइए।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सभा से पहले देख लीजिए कि वहाँ कोई निषेधाज्ञा तो लागू नहीं; लागू हो तो पालन कीजिए, और छूट चाहिए तो समय रहते सक्षम अधिकारी से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सभा की जगह और समय की सूचना पहले से स्थानीय पुलिस को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सभा में कोई गड़बड़ करे, तो ड्यूटी पर तैनात पुलिस की मदद लीजिए; खुद उस पर कोई कार्यवाही न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जुलूस कब और कहाँ से शुरू होगा, कहाँ खत्म होगा और किस रास्ते से जाएगा, यह पहले तय करके पुलिस को बताइए। जुलूस सड़क के एक ओर रहे, और यातायात न रुके।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81–82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जुलूस में ऐसी चीज़ें न हों जिनका उत्तेजना में गलत इस्तेमाल हो सके। दूसरे दल के नेताओं या उम्मीदवारों के पुतले न ले जाइए, न जलाइए।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rPr>
              <a:t>संकलन, पृ. 82</a:t>
            </a:r>
            <a:r>
              <a:rPr sz="1584" b="0">
                <a:solidFill>
                  <a:srgbClr val="2B5C8A"/>
                </a:solidFill>
                <a:latin typeface="Nirmala UI"/>
                <a:ea typeface="Nirmala UI"/>
                <a:cs typeface="Nirmala UI"/>
              </a:rPr>
              <a: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मतदान के दिन क्या करें, क्या न करें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राजनैतिक दलों और अभ्यर्थियों के मार्गदर्शन के लिये आदर्श आचरण संहिता</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57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चुनाव ड्यूटी वाले अधिकारियों का सहयोग कीजिए, और अपने अधिकृत कार्यकर्ताओं को बिल्ले या पहचान पत्र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मतदाताओं को दी जाने वाली पहचान पर्चियाँ सादे सफ़ेद काग़ज़ पर हों; उन पर कोई चिह्न, उम्मीदवार का नाम या दल का नाम न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आपके कैम्प सादे हों: टैंट, पोस्टर, झंडे, चिह्न, खाने की चीज़ें और भीड़ नहीं। मतदान केन्द्र के 200 मीटर के अंदर कैम्प किसी भी हालत में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82–83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केन्द्र और उसके 100 मीटर के अंदर किसी मतदाता से वोट न माँगिए, न अपने कार्यकर्ताओं को माँगने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वाहन का परमिट लेकर वाहन पर साफ़ दिखे ऐसे लगाइए। उसमें उम्मीदवार, उसके परिवार, निर्वाचन एजेंट और उसके परिवार के सिवा किसी मतदाता को न बिठाइए।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किसी दूसरे के नाम से वोट डालने की कोशिश नहीं। मतदाताओं के सिवा कोई भी व्यक्ति आयोग के वैध पास के बिना मतदान केन्द्र में नहीं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a:t>
            </a:r>
            <a:r>
              <a:rPr sz="1512" b="0">
                <a:solidFill>
                  <a:srgbClr val="2B5C8A"/>
                </a:solidFill>
                <a:latin typeface="Nirmala UI"/>
                <a:ea typeface="Nirmala UI"/>
                <a:cs typeface="Nirmala UI"/>
              </a:rPr>
              <a:t>]</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शराब पर रोक, और शिकायत किससे करें</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राजनैतिक दलों और अभ्यर्थियों के मार्गदर्शन के लिये आदर्श आचरण संहिता, और आयोग का आदेश 980</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58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संहिता के 'सामान्य आचरण' वाले हिस्से में लिखा है कि मतदान के दिन और उससे एक दिन पहले न शराब खरीदी जाए, न किसी को पेश की जाए, न बाँटी 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दिवस' वाले हिस्से में लिखा है कि मतदान के दिन और उससे पहले के 48 घंटों में किसी को शराब पेश न करें, न बाँटें।</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के कानून-व्यवस्था वाले आदेश 980 में लिखा है कि मतदान खत्म होने से पहले के 48 घंटों में और गिनती के दिन शराब के इस्तेमाल, बिक्री और बाँटने पर रोक लगाई 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 दि. 24.01.2026, संकलन पृ. 86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आयोग पर्यवेक्षक नियुक्त करता है। चुनाव के संचालन को लेकर आपको या आपके अभिकर्ता को कोई खास शिकायत या परेशानी हो, तो पर्यवेक्षक को बता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प्रचार वाले आदेश 5052 के टूटने की शिकायत ज़िला निर्वाचन अधिकारी (पंचायत) या उनके अधिकृत अधिकारी से की जा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5052, दि. 23.12.2025, संकलन पृ. 101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संहिता में सत्ताधारी दल के लिए अलग नियम भी हैं, जैसे सरकारी वाहन, विश्राम गृह और सरकारी खर्च पर विज्ञापन के बारे में।</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rPr>
              <a:t>संकलन, पृ. 83–84</a:t>
            </a:r>
            <a:r>
              <a:rPr sz="1512" b="0">
                <a:solidFill>
                  <a:srgbClr val="2B5C8A"/>
                </a:solidFill>
                <a:latin typeface="Nirmala UI"/>
                <a:ea typeface="Nirmala UI"/>
                <a:cs typeface="Nirmala UI"/>
              </a:rPr>
              <a:t>]</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27432"/>
            <a:ext cx="11365992" cy="512064"/>
          </a:xfrm>
          <a:prstGeom prst="rect">
            <a:avLst/>
          </a:prstGeom>
          <a:noFill/>
        </p:spPr>
        <p:txBody>
          <a:bodyPr wrap="square" anchor="ctr" lIns="45720" rIns="45720" tIns="18288" bIns="18288">
            <a:spAutoFit/>
          </a:bodyPr>
          <a:lstStyle/>
          <a:p>
            <a:pPr algn="l">
              <a:lnSpc>
                <a:spcPct val="100000"/>
              </a:lnSpc>
              <a:spcAft>
                <a:spcPts val="0"/>
              </a:spcAft>
            </a:pPr>
            <a:r>
              <a:rPr sz="2600" b="1">
                <a:solidFill>
                  <a:srgbClr val="FFFFFF"/>
                </a:solidFill>
                <a:latin typeface="Nirmala UI"/>
                <a:ea typeface="Nirmala UI"/>
                <a:cs typeface="Nirmala UI"/>
              </a:rPr>
              <a:t>रिटर्निंग अधिकारी से क्या पूछें</a:t>
            </a:r>
          </a:p>
        </p:txBody>
      </p:sp>
      <p:sp>
        <p:nvSpPr>
          <p:cNvPr id="5" name="TextBox 4"/>
          <p:cNvSpPr txBox="1"/>
          <p:nvPr/>
        </p:nvSpPr>
        <p:spPr>
          <a:xfrm>
            <a:off x="411480" y="530352"/>
            <a:ext cx="11365992" cy="292608"/>
          </a:xfrm>
          <a:prstGeom prst="rect">
            <a:avLst/>
          </a:prstGeom>
          <a:noFill/>
        </p:spPr>
        <p:txBody>
          <a:bodyPr wrap="square" anchor="ctr" lIns="45720" rIns="45720" tIns="18288" bIns="18288">
            <a:spAutoFit/>
          </a:bodyPr>
          <a:lstStyle/>
          <a:p>
            <a:pPr algn="l">
              <a:lnSpc>
                <a:spcPct val="100000"/>
              </a:lnSpc>
              <a:spcAft>
                <a:spcPts val="0"/>
              </a:spcAft>
            </a:pPr>
            <a:r>
              <a:rPr sz="1400" b="1">
                <a:solidFill>
                  <a:srgbClr val="F3D9A4"/>
                </a:solidFill>
                <a:latin typeface="Nirmala UI"/>
                <a:ea typeface="Nirmala UI"/>
                <a:cs typeface="Nirmala UI"/>
              </a:rPr>
              <a:t>आधार: </a:t>
            </a:r>
            <a:r>
              <a:rPr sz="1400" b="0">
                <a:solidFill>
                  <a:srgbClr val="F3D9A4"/>
                </a:solidFill>
                <a:latin typeface="Nirmala UI"/>
                <a:ea typeface="Nirmala UI"/>
                <a:cs typeface="Nirmala UI"/>
              </a:rPr>
              <a:t>इनका जवाब हमें स्रोतों में पूरा नहीं मिला; अपने रिटर्निंग अधिकारी से पक्का कीजिए</a:t>
            </a:r>
          </a:p>
        </p:txBody>
      </p:sp>
      <p:sp>
        <p:nvSpPr>
          <p:cNvPr id="6" name="TextBox 5"/>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7" name="TextBox 6"/>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59 / 60</a:t>
            </a:r>
          </a:p>
        </p:txBody>
      </p:sp>
      <p:sp>
        <p:nvSpPr>
          <p:cNvPr id="8" name="TextBox 7"/>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नामांकन किस भवन में, किस कमरे में जमा होगा?</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जमानत राशि कहाँ और कैसे जमा होगी, और रसीद कौन देगा?</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जिसका 21वाँ जन्मदिन नामांकन और संवीक्षा के दिन के बीच पड़ता है, उसकी उम्र किस दिन की मानी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54–56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या पंचायत समिति सदस्य के नामांकन पत्र पर प्रस्तावक चाहिए या नहीं, और चाहिए तो कितने?</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लाउडस्पीकर की अनुमति (प्ररूप 'ग') का आवेदन किसके पास देना है? आदेश में ज़िला मजिस्ट्रेट, उपखण्ड मजिस्ट्रेट या दूसरे सक्षम अधिकारी, तीनों लिखे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5052, दि. 23.12.2025, संकलन पृ. 100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के साथ छपे प्ररूप 'ग' पर जारी करने वाले की जगह "रिटर्निंग अधिकारी जिला परिषद/पंचायत समिति/ग्राम पंचायत" और "उपखण्ड अधिकारी" छपा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5052, दि. 23.12.2025, संकलन पृ. 104</a:t>
            </a:r>
            <a:r>
              <a:rPr sz="1584" b="0">
                <a:solidFill>
                  <a:srgbClr val="2B5C8A"/>
                </a:solidFill>
                <a:latin typeface="Nirmala UI"/>
                <a:ea typeface="Nirmala UI"/>
                <a:cs typeface="Nirmala UI"/>
              </a:rPr>
              <a:t>]</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स्रोत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50" b="0">
                <a:solidFill>
                  <a:srgbClr val="5B6370"/>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 · प्रत्याशी प्रबोधन, ज़िला बालोतरा, 10.10.2026</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60 / 60</a:t>
            </a:r>
          </a:p>
        </p:txBody>
      </p:sp>
      <p:sp>
        <p:nvSpPr>
          <p:cNvPr id="7" name="TextBox 6"/>
          <p:cNvSpPr txBox="1"/>
          <p:nvPr/>
        </p:nvSpPr>
        <p:spPr>
          <a:xfrm>
            <a:off x="411480" y="1069848"/>
            <a:ext cx="5522976" cy="43398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3">
                  <a:extLst>
                    <a:ext uri="{A12FA001-AC4F-418D-AE19-62706E023703}">
                      <ahyp:hlinkClr xmlns:ahyp="http://schemas.microsoft.com/office/drawing/2018/hyperlinkcolor" val="tx"/>
                    </a:ext>
                  </a:extLst>
                </a:hlinkClick>
              </a:rPr>
              <a:t>आदेश 753, दि. 20.01.2026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rPr>
              <a:t>आदेश 793, दि. 20.01.2026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 दि. 24.01.2026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5">
                  <a:extLst>
                    <a:ext uri="{A12FA001-AC4F-418D-AE19-62706E023703}">
                      <ahyp:hlinkClr xmlns:ahyp="http://schemas.microsoft.com/office/drawing/2018/hyperlinkcolor" val="tx"/>
                    </a:ext>
                  </a:extLst>
                </a:hlinkClick>
              </a:rPr>
              <a:t>आदेश 4196, दि. 17.10.2025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rPr>
              <a:t>आदेश 4805, दि. 25.06.2015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6">
                  <a:extLst>
                    <a:ext uri="{A12FA001-AC4F-418D-AE19-62706E023703}">
                      <ahyp:hlinkClr xmlns:ahyp="http://schemas.microsoft.com/office/drawing/2018/hyperlinkcolor" val="tx"/>
                    </a:ext>
                  </a:extLst>
                </a:hlinkClick>
              </a:rPr>
              <a:t>आदेश 5052, दि. 23.12.2025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7">
                  <a:extLst>
                    <a:ext uri="{A12FA001-AC4F-418D-AE19-62706E023703}">
                      <ahyp:hlinkClr xmlns:ahyp="http://schemas.microsoft.com/office/drawing/2018/hyperlinkcolor" val="tx"/>
                    </a:ext>
                  </a:extLst>
                </a:hlinkClick>
              </a:rPr>
              <a:t>आदेश 5936, दि. 12.12.2019</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8">
                  <a:extLst>
                    <a:ext uri="{A12FA001-AC4F-418D-AE19-62706E023703}">
                      <ahyp:hlinkClr xmlns:ahyp="http://schemas.microsoft.com/office/drawing/2018/hyperlinkcolor" val="tx"/>
                    </a:ext>
                  </a:extLst>
                </a:hlinkClick>
              </a:rPr>
              <a:t>आदेश 9836, दि. 03.10.2026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9">
                  <a:extLst>
                    <a:ext uri="{A12FA001-AC4F-418D-AE19-62706E023703}">
                      <ahyp:hlinkClr xmlns:ahyp="http://schemas.microsoft.com/office/drawing/2018/hyperlinkcolor" val="tx"/>
                    </a:ext>
                  </a:extLst>
                </a:hlinkClick>
              </a:rPr>
              <a:t>आदेश 9867, दि. 03.10.2026</a:t>
            </a:r>
          </a:p>
        </p:txBody>
      </p:sp>
      <p:sp>
        <p:nvSpPr>
          <p:cNvPr id="8" name="TextBox 7"/>
          <p:cNvSpPr txBox="1"/>
          <p:nvPr/>
        </p:nvSpPr>
        <p:spPr>
          <a:xfrm>
            <a:off x="6254496" y="1069848"/>
            <a:ext cx="5522976" cy="43398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0">
                  <a:extLst>
                    <a:ext uri="{A12FA001-AC4F-418D-AE19-62706E023703}">
                      <ahyp:hlinkClr xmlns:ahyp="http://schemas.microsoft.com/office/drawing/2018/hyperlinkcolor" val="tx"/>
                    </a:ext>
                  </a:extLst>
                </a:hlinkClick>
              </a:rPr>
              <a:t>आदेश 10055, दि. 06.10.2026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1">
                  <a:extLst>
                    <a:ext uri="{A12FA001-AC4F-418D-AE19-62706E023703}">
                      <ahyp:hlinkClr xmlns:ahyp="http://schemas.microsoft.com/office/drawing/2018/hyperlinkcolor" val="tx"/>
                    </a:ext>
                  </a:extLst>
                </a:hlinkClick>
              </a:rPr>
              <a:t>आदेश 10062, दि. 06.10.2026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2">
                  <a:extLst>
                    <a:ext uri="{A12FA001-AC4F-418D-AE19-62706E023703}">
                      <ahyp:hlinkClr xmlns:ahyp="http://schemas.microsoft.com/office/drawing/2018/hyperlinkcolor" val="tx"/>
                    </a:ext>
                  </a:extLst>
                </a:hlinkClick>
              </a:rPr>
              <a:t>आदेश 10090, दि. 06.10.2026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3">
                  <a:extLst>
                    <a:ext uri="{A12FA001-AC4F-418D-AE19-62706E023703}">
                      <ahyp:hlinkClr xmlns:ahyp="http://schemas.microsoft.com/office/drawing/2018/hyperlinkcolor" val="tx"/>
                    </a:ext>
                  </a:extLst>
                </a:hlinkClick>
              </a:rPr>
              <a:t>मतपेटी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4">
                  <a:extLst>
                    <a:ext uri="{A12FA001-AC4F-418D-AE19-62706E023703}">
                      <ahyp:hlinkClr xmlns:ahyp="http://schemas.microsoft.com/office/drawing/2018/hyperlinkcolor" val="tx"/>
                    </a:ext>
                  </a:extLst>
                </a:hlinkClick>
              </a:rPr>
              <a:t>ईवीएम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rPr>
              <a:t>संकलन</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5">
                  <a:extLst>
                    <a:ext uri="{A12FA001-AC4F-418D-AE19-62706E023703}">
                      <ahyp:hlinkClr xmlns:ahyp="http://schemas.microsoft.com/office/drawing/2018/hyperlinkcolor" val="tx"/>
                    </a:ext>
                  </a:extLst>
                </a:hlinkClick>
              </a:rPr>
              <a:t>पंचायती राज चुनाव क़ानून पुस्तिका (अंग्रेज़ी)</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6">
                  <a:extLst>
                    <a:ext uri="{A12FA001-AC4F-418D-AE19-62706E023703}">
                      <ahyp:hlinkClr xmlns:ahyp="http://schemas.microsoft.com/office/drawing/2018/hyperlinkcolor" val="tx"/>
                    </a:ext>
                  </a:extLst>
                </a:hlinkClick>
              </a:rPr>
              <a:t>पत्र 594, दि. 19.01.2026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6">
                  <a:extLst>
                    <a:ext uri="{A12FA001-AC4F-418D-AE19-62706E023703}">
                      <ahyp:hlinkClr xmlns:ahyp="http://schemas.microsoft.com/office/drawing/2018/hyperlinkcolor" val="tx"/>
                    </a:ext>
                  </a:extLst>
                </a:hlinkClick>
              </a:rPr>
              <a:t>परिपत्र 2178, दि. 20.06.2019 (पत्र 594 के साथ)</a:t>
            </a:r>
          </a:p>
        </p:txBody>
      </p:sp>
      <p:sp>
        <p:nvSpPr>
          <p:cNvPr id="9" name="TextBox 8"/>
          <p:cNvSpPr txBox="1"/>
          <p:nvPr/>
        </p:nvSpPr>
        <p:spPr>
          <a:xfrm>
            <a:off x="411480" y="5546852"/>
            <a:ext cx="11365992" cy="881379"/>
          </a:xfrm>
          <a:prstGeom prst="rect">
            <a:avLst/>
          </a:prstGeom>
          <a:noFill/>
        </p:spPr>
        <p:txBody>
          <a:bodyPr wrap="square" anchor="t" lIns="45720" rIns="45720" tIns="18288" bIns="18288">
            <a:spAutoFit/>
          </a:bodyPr>
          <a:lstStyle/>
          <a:p>
            <a:pPr algn="l">
              <a:lnSpc>
                <a:spcPct val="100000"/>
              </a:lnSpc>
              <a:spcAft>
                <a:spcPts val="800"/>
              </a:spcAft>
            </a:pPr>
            <a:r>
              <a:rPr sz="1500" b="0">
                <a:solidFill>
                  <a:srgbClr val="8A3B12"/>
                </a:solidFill>
                <a:latin typeface="Nirmala UI"/>
                <a:ea typeface="Nirmala UI"/>
                <a:cs typeface="Nirmala UI"/>
              </a:rPr>
              <a:t>सावधान: अंतिम और मान्य स्रोत आयोग के मूल आदेश और नियम ही हैं; इसमें उनसे कुछ अलग दिखे, तो आदेश और नियम ही मानिए।</a:t>
            </a:r>
          </a:p>
          <a:p>
            <a:pPr algn="l">
              <a:lnSpc>
                <a:spcPct val="100000"/>
              </a:lnSpc>
              <a:spcAft>
                <a:spcPts val="800"/>
              </a:spcAft>
            </a:pPr>
            <a:r>
              <a:rPr sz="1500" b="0">
                <a:solidFill>
                  <a:srgbClr val="1F2937"/>
                </a:solidFill>
                <a:latin typeface="Nirmala UI"/>
                <a:ea typeface="Nirmala UI"/>
                <a:cs typeface="Nirmala UI"/>
              </a:rPr>
              <a:t>भरे हुए नमूना प्ररूप, साभार: मनीष कुमार गोयल, राज्य स्तरीय मास्टर ट्रेनर (SLMT), जयपुर। उनमें नाम, जगह और तारीखें काल्पनिक हैं।</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