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हर बात के आगे उसकी किताब या आदेश और पेज लिखा है। कोई बात साफ़ न हो, तो अपने रिटर्निंग अधिकारी से पूछ लीजिए।</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नियम के छपे पाठ में "वैद्य" छपा है; मतलब वैध वोट। [ईवीएम मार्गदर्शिका, पृ. 168]</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भरे हुए नमूना प्ररूप प्रशिक्षण के लिए हैं; नियम या आदेश से कुछ अलग दिखे, तो नियम और आदेश ही मान्य।</a:t>
            </a:r>
          </a:p>
          <a:p>
            <a:r>
              <a:t>अंतिम बात आयोग के आदेशों और नियमों की है। कोई संशय हो, तो अपने रिटर्निंग अधिकारी से पूछिए।</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orders/9836.pdf#page=3" TargetMode="External"/><Relationship Id="rId3" Type="http://schemas.openxmlformats.org/officeDocument/2006/relationships/image" Target="../media/image1.png"/><Relationship Id="rId4" Type="http://schemas.openxmlformats.org/officeDocument/2006/relationships/hyperlink" Target="https://mockpoll.com/panchayat/rajasthan/2026/" TargetMode="External"/><Relationship Id="rId5" Type="http://schemas.openxmlformats.org/officeDocument/2006/relationships/image" Target="../media/image2.png"/><Relationship Id="rId6" Type="http://schemas.openxmlformats.org/officeDocument/2006/relationships/hyperlink" Target="https://gsssjethantri.in" TargetMode="Externa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90.pdf#page=1"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9836.pdf#page=12"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3.png"/><Relationship Id="rId4" Type="http://schemas.openxmlformats.org/officeDocument/2006/relationships/hyperlink" Target="https://mockpoll.com/panchayat/rajasthan/2026/orders/10090.pdf#page=1" TargetMode="External"/><Relationship Id="rId5" Type="http://schemas.openxmlformats.org/officeDocument/2006/relationships/hyperlink" Target="https://mockpoll.com/panchayat/rajasthan/2026/orders/9836.pdf#page=1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0" TargetMode="External"/><Relationship Id="rId4" Type="http://schemas.openxmlformats.org/officeDocument/2006/relationships/hyperlink" Target="https://mockpoll.com/panchayat/rajasthan/2026/orders/cmp-5052.pdf#page=1" TargetMode="External"/><Relationship Id="rId5" Type="http://schemas.openxmlformats.org/officeDocument/2006/relationships/hyperlink" Target="https://mockpoll.com/panchayat/rajasthan/2026/orders/cmp-5052.pdf#page=2" TargetMode="External"/><Relationship Id="rId6" Type="http://schemas.openxmlformats.org/officeDocument/2006/relationships/hyperlink" Target="https://mockpoll.com/panchayat/rajasthan/2026/sources/mgm-2026.pdf#page=84" TargetMode="External"/><Relationship Id="rId7" Type="http://schemas.openxmlformats.org/officeDocument/2006/relationships/hyperlink" Target="https://mockpoll.com/panchayat/rajasthan/2026/sources/mge-2026.pdf#page=10" TargetMode="External"/><Relationship Id="rId8" Type="http://schemas.openxmlformats.org/officeDocument/2006/relationships/hyperlink" Target="https://mockpoll.com/panchayat/rajasthan/2026/sources/mge-2026.pdf#page=11" TargetMode="External"/><Relationship Id="rId9" Type="http://schemas.openxmlformats.org/officeDocument/2006/relationships/hyperlink" Target="https://mockpoll.com/panchayat/rajasthan/2026/sources/mge-2026.pdf#page=172" TargetMode="External"/><Relationship Id="rId10" Type="http://schemas.openxmlformats.org/officeDocument/2006/relationships/hyperlink" Target="https://mockpoll.com/panchayat/rajasthan/2026/sources/mgm-2026.pdf#page=38"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8" TargetMode="External"/><Relationship Id="rId4" Type="http://schemas.openxmlformats.org/officeDocument/2006/relationships/hyperlink" Target="https://mockpoll.com/panchayat/rajasthan/2026/orders/9836.pdf#page=12" TargetMode="External"/><Relationship Id="rId5" Type="http://schemas.openxmlformats.org/officeDocument/2006/relationships/hyperlink" Target="https://mockpoll.com/panchayat/rajasthan/2026/orders/10090.pdf#page=1" TargetMode="External"/><Relationship Id="rId6" Type="http://schemas.openxmlformats.org/officeDocument/2006/relationships/hyperlink" Target="https://mockpoll.com/panchayat/rajasthan/2026/orders/9809.pdf#page=1" TargetMode="External"/><Relationship Id="rId7" Type="http://schemas.openxmlformats.org/officeDocument/2006/relationships/hyperlink" Target="https://mockpoll.com/panchayat/rajasthan/2026/orders/9809.pdf#page=2" TargetMode="External"/><Relationship Id="rId8" Type="http://schemas.openxmlformats.org/officeDocument/2006/relationships/hyperlink" Target="https://mockpoll.com/panchayat/rajasthan/2026/orders/10055.pdf#page=1" TargetMode="External"/><Relationship Id="rId9" Type="http://schemas.openxmlformats.org/officeDocument/2006/relationships/hyperlink" Target="https://mockpoll.com/panchayat/rajasthan/2026/orders/cmp-5052.pdf#page=1" TargetMode="External"/><Relationship Id="rId10" Type="http://schemas.openxmlformats.org/officeDocument/2006/relationships/hyperlink" Target="https://mockpoll.com/panchayat/rajasthan/2026/orders/cmp-594.pdf#page=2" TargetMode="External"/><Relationship Id="rId11" Type="http://schemas.openxmlformats.org/officeDocument/2006/relationships/hyperlink" Target="https://mockpoll.com/panchayat/rajasthan/2026/orders/cmp-594.pdf#page=1" TargetMode="External"/><Relationship Id="rId12" Type="http://schemas.openxmlformats.org/officeDocument/2006/relationships/hyperlink" Target="https://mockpoll.com/panchayat/rajasthan/2026/orders/9809.pdf#page=3"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84" TargetMode="External"/><Relationship Id="rId4" Type="http://schemas.openxmlformats.org/officeDocument/2006/relationships/hyperlink" Target="https://mockpoll.com/panchayat/rajasthan/2026/sources/mgm-2026.pdf#page=85" TargetMode="External"/><Relationship Id="rId5" Type="http://schemas.openxmlformats.org/officeDocument/2006/relationships/hyperlink" Target="https://mockpoll.com/panchayat/rajasthan/2026/orders/10055.pdf#page=1" TargetMode="External"/><Relationship Id="rId6" Type="http://schemas.openxmlformats.org/officeDocument/2006/relationships/hyperlink" Target="https://mockpoll.com/panchayat/rajasthan/2026/sources/mgm-2026.pdf#page=87" TargetMode="External"/><Relationship Id="rId7" Type="http://schemas.openxmlformats.org/officeDocument/2006/relationships/hyperlink" Target="https://mockpoll.com/panchayat/rajasthan/2026/sources/mgm-2026.pdf#page=88" TargetMode="External"/><Relationship Id="rId8" Type="http://schemas.openxmlformats.org/officeDocument/2006/relationships/hyperlink" Target="https://mockpoll.com/panchayat/rajasthan/2026/sources/mgm-2026.pdf#page=38" TargetMode="External"/><Relationship Id="rId9" Type="http://schemas.openxmlformats.org/officeDocument/2006/relationships/hyperlink" Target="https://mockpoll.com/panchayat/rajasthan/2026/sources/mgm-2026.pdf#page=134" TargetMode="External"/><Relationship Id="rId10" Type="http://schemas.openxmlformats.org/officeDocument/2006/relationships/hyperlink" Target="https://mockpoll.com/panchayat/rajasthan/2026/sources/mgm-2026.pdf#page=39" TargetMode="External"/><Relationship Id="rId11" Type="http://schemas.openxmlformats.org/officeDocument/2006/relationships/hyperlink" Target="https://mockpoll.com/panchayat/rajasthan/2026/sources/mgm-2026.pdf#page=40" TargetMode="External"/><Relationship Id="rId12" Type="http://schemas.openxmlformats.org/officeDocument/2006/relationships/hyperlink" Target="https://mockpoll.com/panchayat/rajasthan/2026/sources/mgm-2026.pdf#page=4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43" TargetMode="External"/><Relationship Id="rId4" Type="http://schemas.openxmlformats.org/officeDocument/2006/relationships/hyperlink" Target="https://mockpoll.com/panchayat/rajasthan/2026/sources/mge-2026.pdf#page=11" TargetMode="External"/><Relationship Id="rId5" Type="http://schemas.openxmlformats.org/officeDocument/2006/relationships/hyperlink" Target="https://mockpoll.com/panchayat/rajasthan/2026/orders/cmp-594.pdf#page=2" TargetMode="External"/><Relationship Id="rId6" Type="http://schemas.openxmlformats.org/officeDocument/2006/relationships/hyperlink" Target="https://mockpoll.com/panchayat/rajasthan/2026/orders/cmp-5052.pdf#page=2" TargetMode="External"/><Relationship Id="rId7" Type="http://schemas.openxmlformats.org/officeDocument/2006/relationships/hyperlink" Target="https://mockpoll.com/panchayat/rajasthan/2026/orders/cmp-5052.pdf#page=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8" TargetMode="External"/><Relationship Id="rId4" Type="http://schemas.openxmlformats.org/officeDocument/2006/relationships/hyperlink" Target="https://mockpoll.com/panchayat/rajasthan/2026/orders/9809.pdf#page=1" TargetMode="External"/><Relationship Id="rId5" Type="http://schemas.openxmlformats.org/officeDocument/2006/relationships/hyperlink" Target="https://mockpoll.com/panchayat/rajasthan/2026/sources/mgm-2026.pdf#page=30" TargetMode="External"/><Relationship Id="rId6" Type="http://schemas.openxmlformats.org/officeDocument/2006/relationships/hyperlink" Target="https://mockpoll.com/panchayat/rajasthan/2026/sources/mgm-2026.pdf#page=37"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4.png"/><Relationship Id="rId4" Type="http://schemas.openxmlformats.org/officeDocument/2006/relationships/hyperlink" Target="https://mockpoll.com/panchayat/rajasthan/2026/orders/9836.pdf#page=8" TargetMode="External"/><Relationship Id="rId5" Type="http://schemas.openxmlformats.org/officeDocument/2006/relationships/hyperlink" Target="https://mockpoll.com/panchayat/rajasthan/2026/orders/10090.pdf#page=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55.pdf#page=1" TargetMode="External"/><Relationship Id="rId4" Type="http://schemas.openxmlformats.org/officeDocument/2006/relationships/hyperlink" Target="https://mockpoll.com/panchayat/rajasthan/2026/sources/mgm-2026.pdf#page=36" TargetMode="External"/><Relationship Id="rId5" Type="http://schemas.openxmlformats.org/officeDocument/2006/relationships/hyperlink" Target="https://mockpoll.com/panchayat/rajasthan/2026/sources/mgm-2026.pdf#page=31" TargetMode="External"/><Relationship Id="rId6" Type="http://schemas.openxmlformats.org/officeDocument/2006/relationships/hyperlink" Target="https://mockpoll.com/panchayat/rajasthan/2026/orders/9809.pdf#page=2" TargetMode="External"/><Relationship Id="rId7" Type="http://schemas.openxmlformats.org/officeDocument/2006/relationships/hyperlink" Target="https://mockpoll.com/panchayat/rajasthan/2026/sources/mgm-2026.pdf#page=40" TargetMode="External"/><Relationship Id="rId8" Type="http://schemas.openxmlformats.org/officeDocument/2006/relationships/hyperlink" Target="https://mockpoll.com/panchayat/rajasthan/2026/orders/9809.pdf#page=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5.png"/><Relationship Id="rId4" Type="http://schemas.openxmlformats.org/officeDocument/2006/relationships/hyperlink" Target="https://mockpoll.com/panchayat/rajasthan/2026/orders/10055.pdf#page=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0" TargetMode="External"/><Relationship Id="rId4" Type="http://schemas.openxmlformats.org/officeDocument/2006/relationships/hyperlink" Target="https://mockpoll.com/panchayat/rajasthan/2026/sources/mgm-2026.pdf#page=31" TargetMode="External"/><Relationship Id="rId5" Type="http://schemas.openxmlformats.org/officeDocument/2006/relationships/hyperlink" Target="https://mockpoll.com/panchayat/rajasthan/2026/orders/9809.pdf#page=1"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0" TargetMode="External"/><Relationship Id="rId4" Type="http://schemas.openxmlformats.org/officeDocument/2006/relationships/hyperlink" Target="https://mockpoll.com/panchayat/rajasthan/2026/sources/mgm-2026.pdf#page=31" TargetMode="External"/><Relationship Id="rId5" Type="http://schemas.openxmlformats.org/officeDocument/2006/relationships/hyperlink" Target="https://mockpoll.com/panchayat/rajasthan/2026/sources/mgm-2026.pdf#page=39" TargetMode="External"/><Relationship Id="rId6" Type="http://schemas.openxmlformats.org/officeDocument/2006/relationships/hyperlink" Target="https://mockpoll.com/panchayat/rajasthan/2026/orders/10055.pdf#page=2" TargetMode="External"/><Relationship Id="rId7" Type="http://schemas.openxmlformats.org/officeDocument/2006/relationships/hyperlink" Target="https://mockpoll.com/panchayat/rajasthan/2026/sources/mgm-2026.pdf#page=38"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61" TargetMode="External"/><Relationship Id="rId4" Type="http://schemas.openxmlformats.org/officeDocument/2006/relationships/hyperlink" Target="https://mockpoll.com/panchayat/rajasthan/2026/sources/mgm-2026.pdf#page=31" TargetMode="External"/><Relationship Id="rId5" Type="http://schemas.openxmlformats.org/officeDocument/2006/relationships/hyperlink" Target="https://mockpoll.com/panchayat/rajasthan/2026/sources/mgm-2026.pdf#page=40" TargetMode="External"/><Relationship Id="rId6" Type="http://schemas.openxmlformats.org/officeDocument/2006/relationships/hyperlink" Target="https://mockpoll.com/panchayat/rajasthan/2026/orders/9836.pdf#page=8"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an-2026-p79.pdf#page=1" TargetMode="External"/><Relationship Id="rId4" Type="http://schemas.openxmlformats.org/officeDocument/2006/relationships/hyperlink" Target="https://mockpoll.com/panchayat/rajasthan/2026/sources/mgm-2026.pdf#page=31"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3" TargetMode="External"/><Relationship Id="rId4" Type="http://schemas.openxmlformats.org/officeDocument/2006/relationships/hyperlink" Target="https://mockpoll.com/panchayat/rajasthan/2026/orders/10090.pdf#page=1" TargetMode="External"/><Relationship Id="rId5" Type="http://schemas.openxmlformats.org/officeDocument/2006/relationships/hyperlink" Target="https://mockpoll.com/panchayat/rajasthan/2026/orders/9836.pdf#page=9"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2" TargetMode="External"/><Relationship Id="rId4" Type="http://schemas.openxmlformats.org/officeDocument/2006/relationships/hyperlink" Target="https://mockpoll.com/panchayat/rajasthan/2026/sources/mgm-2026.pdf#page=33" TargetMode="External"/><Relationship Id="rId5" Type="http://schemas.openxmlformats.org/officeDocument/2006/relationships/hyperlink" Target="https://mockpoll.com/panchayat/rajasthan/2026/sources/mgm-2026.pdf#page=34" TargetMode="External"/><Relationship Id="rId6" Type="http://schemas.openxmlformats.org/officeDocument/2006/relationships/hyperlink" Target="https://mockpoll.com/panchayat/rajasthan/2026/sources/mgm-2026.pdf#page=35" TargetMode="External"/><Relationship Id="rId7" Type="http://schemas.openxmlformats.org/officeDocument/2006/relationships/hyperlink" Target="https://mockpoll.com/panchayat/rajasthan/2026/orders/10055.pdf#page=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7" TargetMode="External"/><Relationship Id="rId4" Type="http://schemas.openxmlformats.org/officeDocument/2006/relationships/hyperlink" Target="https://mockpoll.com/panchayat/rajasthan/2026/orders/10055.pdf#page=1" TargetMode="External"/><Relationship Id="rId5" Type="http://schemas.openxmlformats.org/officeDocument/2006/relationships/hyperlink" Target="https://mockpoll.com/panchayat/rajasthan/2026/sources/mgm-2026.pdf#page=38"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6" TargetMode="External"/><Relationship Id="rId4" Type="http://schemas.openxmlformats.org/officeDocument/2006/relationships/hyperlink" Target="https://mockpoll.com/panchayat/rajasthan/2026/sources/mgm-2026.pdf#page=37" TargetMode="External"/><Relationship Id="rId5" Type="http://schemas.openxmlformats.org/officeDocument/2006/relationships/hyperlink" Target="https://mockpoll.com/panchayat/rajasthan/2026/sources/mgm-2026.pdf#page=38"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55.pdf#page=2" TargetMode="External"/><Relationship Id="rId4" Type="http://schemas.openxmlformats.org/officeDocument/2006/relationships/hyperlink" Target="https://mockpoll.com/panchayat/rajasthan/2026/orders/10055.pdf#page=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hyperlink" Target="https://mockpoll.com/panchayat/rajasthan/2026/sources/mgm-2026.pdf#page=84" TargetMode="External"/><Relationship Id="rId6" Type="http://schemas.openxmlformats.org/officeDocument/2006/relationships/hyperlink" Target="https://mockpoll.com/panchayat/rajasthan/2026/orders/10090.pdf#page=1" TargetMode="External"/><Relationship Id="rId7" Type="http://schemas.openxmlformats.org/officeDocument/2006/relationships/hyperlink" Target="https://mockpoll.com/panchayat/rajasthan/2026/orders/9836.pdf#page=8" TargetMode="External"/><Relationship Id="rId8" Type="http://schemas.openxmlformats.org/officeDocument/2006/relationships/hyperlink" Target="https://mockpoll.com/panchayat/rajasthan/2026/sources/mgm-2026.pdf#page=38"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8.png"/><Relationship Id="rId4" Type="http://schemas.openxmlformats.org/officeDocument/2006/relationships/hyperlink" Target="https://mockpoll.com/panchayat/rajasthan/2026/sources/mgm-2026.pdf#page=85" TargetMode="External"/><Relationship Id="rId5" Type="http://schemas.openxmlformats.org/officeDocument/2006/relationships/hyperlink" Target="https://mockpoll.com/panchayat/rajasthan/2026/orders/10055.pdf#page=1" TargetMode="External"/><Relationship Id="rId6" Type="http://schemas.openxmlformats.org/officeDocument/2006/relationships/hyperlink" Target="https://mockpoll.com/panchayat/rajasthan/2026/sources/mgm-2026.pdf#page=36"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hyperlink" Target="https://mockpoll.com/panchayat/rajasthan/2026/sources/mgm-2026.pdf#page=87" TargetMode="External"/><Relationship Id="rId6" Type="http://schemas.openxmlformats.org/officeDocument/2006/relationships/hyperlink" Target="https://mockpoll.com/panchayat/rajasthan/2026/sources/mgm-2026.pdf#page=88" TargetMode="External"/><Relationship Id="rId7" Type="http://schemas.openxmlformats.org/officeDocument/2006/relationships/hyperlink" Target="https://mockpoll.com/panchayat/rajasthan/2026/sources/mgm-2026.pdf#page=38"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7" TargetMode="External"/><Relationship Id="rId4" Type="http://schemas.openxmlformats.org/officeDocument/2006/relationships/hyperlink" Target="https://mockpoll.com/panchayat/rajasthan/2026/orders/10055.pdf#page=2" TargetMode="External"/><Relationship Id="rId5" Type="http://schemas.openxmlformats.org/officeDocument/2006/relationships/hyperlink" Target="https://mockpoll.com/panchayat/rajasthan/2026/sources/mgm-2026.pdf#page=38"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1.png"/><Relationship Id="rId4" Type="http://schemas.openxmlformats.org/officeDocument/2006/relationships/hyperlink" Target="https://mockpoll.com/panchayat/rajasthan/2026/sources/mgm-2026.pdf#page=37"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8" TargetMode="External"/><Relationship Id="rId4" Type="http://schemas.openxmlformats.org/officeDocument/2006/relationships/hyperlink" Target="https://mockpoll.com/panchayat/rajasthan/2026/sources/mgm-2026.pdf#page=84"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66" TargetMode="External"/><Relationship Id="rId4" Type="http://schemas.openxmlformats.org/officeDocument/2006/relationships/hyperlink" Target="https://mockpoll.com/panchayat/rajasthan/2026/sources/mgm-2026.pdf#page=38" TargetMode="External"/><Relationship Id="rId5" Type="http://schemas.openxmlformats.org/officeDocument/2006/relationships/hyperlink" Target="https://mockpoll.com/panchayat/rajasthan/2026/sources/mgm-2026.pdf#page=67"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8"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8"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2.png"/><Relationship Id="rId4" Type="http://schemas.openxmlformats.org/officeDocument/2006/relationships/hyperlink" Target="https://mockpoll.com/panchayat/rajasthan/2026/sources/mgm-2026.pdf#page=3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9" TargetMode="External"/><Relationship Id="rId4" Type="http://schemas.openxmlformats.org/officeDocument/2006/relationships/hyperlink" Target="https://mockpoll.com/panchayat/rajasthan/2026/sources/mgm-2026.pdf#page=31" TargetMode="External"/><Relationship Id="rId5" Type="http://schemas.openxmlformats.org/officeDocument/2006/relationships/hyperlink" Target="https://mockpoll.com/panchayat/rajasthan/2026/sources/mgm-2026.pdf#page=40"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9" TargetMode="External"/><Relationship Id="rId4" Type="http://schemas.openxmlformats.org/officeDocument/2006/relationships/hyperlink" Target="https://mockpoll.com/panchayat/rajasthan/2026/sources/mgm-2026.pdf#page=61" TargetMode="External"/><Relationship Id="rId5" Type="http://schemas.openxmlformats.org/officeDocument/2006/relationships/hyperlink" Target="https://mockpoll.com/panchayat/rajasthan/2026/sources/mgm-2026.pdf#page=37" TargetMode="External"/><Relationship Id="rId6" Type="http://schemas.openxmlformats.org/officeDocument/2006/relationships/hyperlink" Target="https://mockpoll.com/panchayat/rajasthan/2026/sources/mgm-2026.pdf#page=77" TargetMode="External"/><Relationship Id="rId7" Type="http://schemas.openxmlformats.org/officeDocument/2006/relationships/hyperlink" Target="https://mockpoll.com/panchayat/rajasthan/2026/sources/mgm-2026.pdf#page=31"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9" TargetMode="External"/><Relationship Id="rId4" Type="http://schemas.openxmlformats.org/officeDocument/2006/relationships/hyperlink" Target="https://mockpoll.com/panchayat/rajasthan/2026/sources/mgm-2026.pdf#page=61" TargetMode="External"/><Relationship Id="rId5" Type="http://schemas.openxmlformats.org/officeDocument/2006/relationships/hyperlink" Target="https://mockpoll.com/panchayat/rajasthan/2026/sources/mgm-2026.pdf#page=40" TargetMode="External"/><Relationship Id="rId6" Type="http://schemas.openxmlformats.org/officeDocument/2006/relationships/hyperlink" Target="https://mockpoll.com/panchayat/rajasthan/2026/orders/9836.pdf#page=8"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9" TargetMode="External"/><Relationship Id="rId4" Type="http://schemas.openxmlformats.org/officeDocument/2006/relationships/hyperlink" Target="https://mockpoll.com/panchayat/rajasthan/2026/sources/mgm-2026.pdf#page=61" TargetMode="External"/><Relationship Id="rId5" Type="http://schemas.openxmlformats.org/officeDocument/2006/relationships/hyperlink" Target="https://mockpoll.com/panchayat/rajasthan/2026/sources/mgm-2026.pdf#page=40" TargetMode="External"/><Relationship Id="rId6" Type="http://schemas.openxmlformats.org/officeDocument/2006/relationships/hyperlink" Target="https://mockpoll.com/panchayat/rajasthan/2026/orders/9836.pdf#page=8"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hyperlink" Target="https://mockpoll.com/panchayat/rajasthan/2026/sources/mgm-2026.pdf#page=134" TargetMode="External"/><Relationship Id="rId6" Type="http://schemas.openxmlformats.org/officeDocument/2006/relationships/hyperlink" Target="https://mockpoll.com/panchayat/rajasthan/2026/orders/9836.pdf#page=8" TargetMode="External"/><Relationship Id="rId7" Type="http://schemas.openxmlformats.org/officeDocument/2006/relationships/hyperlink" Target="https://mockpoll.com/panchayat/rajasthan/2026/sources/mgm-2026.pdf#page=40"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40" TargetMode="External"/><Relationship Id="rId4" Type="http://schemas.openxmlformats.org/officeDocument/2006/relationships/hyperlink" Target="https://mockpoll.com/panchayat/rajasthan/2026/sources/mgm-2026.pdf#page=41" TargetMode="External"/><Relationship Id="rId5" Type="http://schemas.openxmlformats.org/officeDocument/2006/relationships/hyperlink" Target="https://mockpoll.com/panchayat/rajasthan/2026/orders/9836.pdf#page=8"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09.pdf#page=2" TargetMode="External"/><Relationship Id="rId4" Type="http://schemas.openxmlformats.org/officeDocument/2006/relationships/hyperlink" Target="https://mockpoll.com/panchayat/rajasthan/2026/orders/9809.pdf#page=3"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5.png"/><Relationship Id="rId4" Type="http://schemas.openxmlformats.org/officeDocument/2006/relationships/hyperlink" Target="https://mockpoll.com/panchayat/rajasthan/2026/orders/9809.pdf#page=2"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90.pdf#page=1"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sources/mge-2026.pdf#page=10" TargetMode="External"/><Relationship Id="rId6" Type="http://schemas.openxmlformats.org/officeDocument/2006/relationships/hyperlink" Target="https://mockpoll.com/panchayat/rajasthan/2026/orders/9809.pdf#page=3" TargetMode="External"/><Relationship Id="rId7" Type="http://schemas.openxmlformats.org/officeDocument/2006/relationships/hyperlink" Target="https://mockpoll.com/panchayat/rajasthan/2026/sources/mgm-2026.pdf#page=41" TargetMode="External"/><Relationship Id="rId8" Type="http://schemas.openxmlformats.org/officeDocument/2006/relationships/hyperlink" Target="https://mockpoll.com/panchayat/rajasthan/2026/sources/mgm-2026.pdf#page=42"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1" TargetMode="External"/><Relationship Id="rId4" Type="http://schemas.openxmlformats.org/officeDocument/2006/relationships/hyperlink" Target="https://mockpoll.com/panchayat/rajasthan/2026/sources/mgm-2026.pdf#page=42"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43" TargetMode="External"/><Relationship Id="rId4" Type="http://schemas.openxmlformats.org/officeDocument/2006/relationships/hyperlink" Target="https://mockpoll.com/panchayat/rajasthan/2026/orders/10090.pdf#page=1" TargetMode="External"/><Relationship Id="rId5" Type="http://schemas.openxmlformats.org/officeDocument/2006/relationships/hyperlink" Target="https://mockpoll.com/panchayat/rajasthan/2026/orders/9836.pdf#page=9"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43" TargetMode="External"/><Relationship Id="rId4" Type="http://schemas.openxmlformats.org/officeDocument/2006/relationships/hyperlink" Target="https://mockpoll.com/panchayat/rajasthan/2026/sources/mge-2026.pdf#page=172" TargetMode="External"/><Relationship Id="rId5" Type="http://schemas.openxmlformats.org/officeDocument/2006/relationships/hyperlink" Target="https://mockpoll.com/panchayat/rajasthan/2026/sources/mgm-2026.pdf#page=77" TargetMode="External"/><Relationship Id="rId6" Type="http://schemas.openxmlformats.org/officeDocument/2006/relationships/hyperlink" Target="https://mockpoll.com/panchayat/rajasthan/2026/sources/mge-2026.pdf#page=11" TargetMode="External"/><Relationship Id="rId7" Type="http://schemas.openxmlformats.org/officeDocument/2006/relationships/hyperlink" Target="https://mockpoll.com/panchayat/rajasthan/2026/orders/cmp-753.pdf#page=1" TargetMode="External"/><Relationship Id="rId8" Type="http://schemas.openxmlformats.org/officeDocument/2006/relationships/hyperlink" Target="https://mockpoll.com/panchayat/rajasthan/2026/orders/cmp-2178.pdf#page=1"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94.pdf#page=1" TargetMode="External"/><Relationship Id="rId4" Type="http://schemas.openxmlformats.org/officeDocument/2006/relationships/hyperlink" Target="https://mockpoll.com/panchayat/rajasthan/2026/orders/cmp-594.pdf#page=2" TargetMode="External"/><Relationship Id="rId5" Type="http://schemas.openxmlformats.org/officeDocument/2006/relationships/hyperlink" Target="https://mockpoll.com/panchayat/rajasthan/2026/sources/mgm-2026.pdf#page=43" TargetMode="External"/><Relationship Id="rId6" Type="http://schemas.openxmlformats.org/officeDocument/2006/relationships/hyperlink" Target="https://mockpoll.com/panchayat/rajasthan/2026/sources/mge-2026.pdf#page=11"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6.png"/><Relationship Id="rId4" Type="http://schemas.openxmlformats.org/officeDocument/2006/relationships/hyperlink" Target="https://mockpoll.com/panchayat/rajasthan/2026/sources/mge-2026.pdf#page=172" TargetMode="External"/><Relationship Id="rId5" Type="http://schemas.openxmlformats.org/officeDocument/2006/relationships/notesSlide" Target="../notesSlides/notesSlide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1"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55.pdf#page=1" TargetMode="External"/><Relationship Id="rId4" Type="http://schemas.openxmlformats.org/officeDocument/2006/relationships/hyperlink" Target="https://mockpoll.com/panchayat/rajasthan/2026/sources/mgm-2026.pdf#page=38" TargetMode="External"/><Relationship Id="rId5" Type="http://schemas.openxmlformats.org/officeDocument/2006/relationships/hyperlink" Target="https://mockpoll.com/panchayat/rajasthan/2026/sources/mgm-2026.pdf#page=36" TargetMode="External"/><Relationship Id="rId6" Type="http://schemas.openxmlformats.org/officeDocument/2006/relationships/hyperlink" Target="https://mockpoll.com/panchayat/rajasthan/2026/sources/mgm-2026.pdf#page=37" TargetMode="External"/><Relationship Id="rId7" Type="http://schemas.openxmlformats.org/officeDocument/2006/relationships/hyperlink" Target="https://mockpoll.com/panchayat/rajasthan/2026/orders/10055.pdf#page=2" TargetMode="External"/><Relationship Id="rId8" Type="http://schemas.openxmlformats.org/officeDocument/2006/relationships/hyperlink" Target="https://mockpoll.com/panchayat/rajasthan/2026/orders/9836.pdf#page=8"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2" TargetMode="External"/><Relationship Id="rId4" Type="http://schemas.openxmlformats.org/officeDocument/2006/relationships/hyperlink" Target="https://mockpoll.com/panchayat/rajasthan/2026/orders/cmp-5052.pdf#page=1"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7.png"/><Relationship Id="rId4" Type="http://schemas.openxmlformats.org/officeDocument/2006/relationships/hyperlink" Target="https://mockpoll.com/panchayat/rajasthan/2026/orders/cmp-5052.pdf#page=2"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2" TargetMode="External"/><Relationship Id="rId4" Type="http://schemas.openxmlformats.org/officeDocument/2006/relationships/hyperlink" Target="https://mockpoll.com/panchayat/rajasthan/2026/orders/cmp-5052.pdf#page=3"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3"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3"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8.png"/><Relationship Id="rId4" Type="http://schemas.openxmlformats.org/officeDocument/2006/relationships/hyperlink" Target="https://mockpoll.com/panchayat/rajasthan/2026/orders/cmp-5052.pdf#page=3"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4" TargetMode="External"/><Relationship Id="rId4" Type="http://schemas.openxmlformats.org/officeDocument/2006/relationships/hyperlink" Target="https://mockpoll.com/panchayat/rajasthan/2026/orders/cmp-5052.pdf#page=1"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980.pdf#page=2"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3"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753.pdf" TargetMode="External"/><Relationship Id="rId4" Type="http://schemas.openxmlformats.org/officeDocument/2006/relationships/hyperlink" Target="https://mockpoll.com/panchayat/rajasthan/2026/orders/cmp-980.pdf" TargetMode="External"/><Relationship Id="rId5" Type="http://schemas.openxmlformats.org/officeDocument/2006/relationships/hyperlink" Target="https://mockpoll.com/panchayat/rajasthan/2026/orders/cmp-5052.pdf" TargetMode="External"/><Relationship Id="rId6" Type="http://schemas.openxmlformats.org/officeDocument/2006/relationships/hyperlink" Target="https://mockpoll.com/panchayat/rajasthan/2026/orders/9809.pdf" TargetMode="External"/><Relationship Id="rId7" Type="http://schemas.openxmlformats.org/officeDocument/2006/relationships/hyperlink" Target="https://mockpoll.com/panchayat/rajasthan/2026/orders/9836.pdf" TargetMode="External"/><Relationship Id="rId8" Type="http://schemas.openxmlformats.org/officeDocument/2006/relationships/hyperlink" Target="https://mockpoll.com/panchayat/rajasthan/2026/orders/10055.pdf" TargetMode="External"/><Relationship Id="rId9" Type="http://schemas.openxmlformats.org/officeDocument/2006/relationships/hyperlink" Target="https://mockpoll.com/panchayat/rajasthan/2026/orders/10090.pdf" TargetMode="External"/><Relationship Id="rId10" Type="http://schemas.openxmlformats.org/officeDocument/2006/relationships/hyperlink" Target="https://mockpoll.com/panchayat/rajasthan/2026/sources/mgm-2026.pdf" TargetMode="External"/><Relationship Id="rId11" Type="http://schemas.openxmlformats.org/officeDocument/2006/relationships/hyperlink" Target="https://mockpoll.com/panchayat/rajasthan/2026/sources/mge-2026.pdf" TargetMode="External"/><Relationship Id="rId12" Type="http://schemas.openxmlformats.org/officeDocument/2006/relationships/hyperlink" Target="https://mockpoll.com/panchayat/rajasthan/2026/orders/cmp-594.pdf" TargetMode="External"/><Relationship Id="rId13" Type="http://schemas.openxmlformats.org/officeDocument/2006/relationships/hyperlink" Target="https://mockpoll.com/panchayat/rajasthan/2026/sources/man-2026-p79.pdf" TargetMode="External"/><Relationship Id="rId14" Type="http://schemas.openxmlformats.org/officeDocument/2006/relationships/hyperlink" Target="https://mockpoll.com/panchayat/rajasthan/2026/orders/cmp-2178.pdf" TargetMode="External"/><Relationship Id="rId15" Type="http://schemas.openxmlformats.org/officeDocument/2006/relationships/notesSlide" Target="../notesSlides/notesSlide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2697480"/>
            <a:ext cx="2011680" cy="5486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822960"/>
            <a:ext cx="11094415" cy="1828800"/>
          </a:xfrm>
          <a:prstGeom prst="rect">
            <a:avLst/>
          </a:prstGeom>
          <a:noFill/>
        </p:spPr>
        <p:txBody>
          <a:bodyPr wrap="square" anchor="b" lIns="45720" rIns="45720" tIns="18288" bIns="18288">
            <a:spAutoFit/>
          </a:bodyPr>
          <a:lstStyle/>
          <a:p>
            <a:pPr algn="l">
              <a:lnSpc>
                <a:spcPct val="100000"/>
              </a:lnSpc>
              <a:spcAft>
                <a:spcPts val="0"/>
              </a:spcAft>
            </a:pPr>
            <a:r>
              <a:rPr sz="4400" b="1">
                <a:solidFill>
                  <a:srgbClr val="FFFFFF"/>
                </a:solidFill>
                <a:latin typeface="Nirmala UI"/>
                <a:ea typeface="Nirmala UI"/>
                <a:cs typeface="Nirmala UI"/>
              </a:rPr>
              <a:t>प्रत्याशी प्रबोधन: पंच और सरपंच</a:t>
            </a:r>
          </a:p>
        </p:txBody>
      </p:sp>
      <p:sp>
        <p:nvSpPr>
          <p:cNvPr id="5" name="TextBox 4"/>
          <p:cNvSpPr txBox="1"/>
          <p:nvPr/>
        </p:nvSpPr>
        <p:spPr>
          <a:xfrm>
            <a:off x="548640" y="2880360"/>
            <a:ext cx="11094415" cy="548640"/>
          </a:xfrm>
          <a:prstGeom prst="rect">
            <a:avLst/>
          </a:prstGeom>
          <a:noFill/>
        </p:spPr>
        <p:txBody>
          <a:bodyPr wrap="square" anchor="t" lIns="45720" rIns="45720" tIns="18288" bIns="18288">
            <a:spAutoFit/>
          </a:bodyPr>
          <a:lstStyle/>
          <a:p>
            <a:pPr algn="l">
              <a:lnSpc>
                <a:spcPct val="100000"/>
              </a:lnSpc>
              <a:spcAft>
                <a:spcPts val="0"/>
              </a:spcAft>
            </a:pPr>
            <a:r>
              <a:rPr sz="2400" b="0">
                <a:solidFill>
                  <a:srgbClr val="F3D9A4"/>
                </a:solidFill>
                <a:latin typeface="Nirmala UI"/>
                <a:ea typeface="Nirmala UI"/>
                <a:cs typeface="Nirmala UI"/>
              </a:rPr>
              <a:t>पंचायती राज आम चुनाव 2026 · ज़िला बालोतरा</a:t>
            </a:r>
          </a:p>
        </p:txBody>
      </p:sp>
      <p:sp>
        <p:nvSpPr>
          <p:cNvPr id="6" name="TextBox 5"/>
          <p:cNvSpPr txBox="1"/>
          <p:nvPr/>
        </p:nvSpPr>
        <p:spPr>
          <a:xfrm>
            <a:off x="548640" y="3703320"/>
            <a:ext cx="11094415" cy="1828800"/>
          </a:xfrm>
          <a:prstGeom prst="rect">
            <a:avLst/>
          </a:prstGeom>
          <a:noFill/>
        </p:spPr>
        <p:txBody>
          <a:bodyPr wrap="square" anchor="t" lIns="45720" rIns="45720" tIns="18288" bIns="18288">
            <a:spAutoFit/>
          </a:bodyPr>
          <a:lstStyle/>
          <a:p>
            <a:pPr algn="l">
              <a:lnSpc>
                <a:spcPct val="100000"/>
              </a:lnSpc>
              <a:spcAft>
                <a:spcPts val="1000"/>
              </a:spcAft>
            </a:pPr>
            <a:r>
              <a:rPr sz="1900" b="0">
                <a:solidFill>
                  <a:srgbClr val="FFFFFF"/>
                </a:solidFill>
                <a:latin typeface="Nirmala UI"/>
                <a:ea typeface="Nirmala UI"/>
                <a:cs typeface="Nirmala UI"/>
              </a:rPr>
              <a:t>पंच और सरपंच के वोट मतपेटी से पड़ेंगे।</a:t>
            </a:r>
            <a:r>
              <a:rPr sz="1400" b="0">
                <a:solidFill>
                  <a:srgbClr val="BFD4EA"/>
                </a:solidFill>
                <a:latin typeface="Nirmala UI"/>
                <a:ea typeface="Nirmala UI"/>
                <a:cs typeface="Nirmala UI"/>
              </a:rPr>
              <a:t>  [</a:t>
            </a:r>
            <a:r>
              <a:rPr sz="1400" b="0">
                <a:solidFill>
                  <a:srgbClr val="BFD4EA"/>
                </a:solidFill>
                <a:latin typeface="Nirmala UI"/>
                <a:ea typeface="Nirmala UI"/>
                <a:cs typeface="Nirmala UI"/>
                <a:hlinkClick r:id="rId2">
                  <a:extLst>
                    <a:ext uri="{A12FA001-AC4F-418D-AE19-62706E023703}">
                      <ahyp:hlinkClr xmlns:ahyp="http://schemas.microsoft.com/office/drawing/2018/hyperlinkcolor" val="tx"/>
                    </a:ext>
                  </a:extLst>
                </a:hlinkClick>
              </a:rPr>
              <a:t>आदेश 9836, दि. 03.10.2026, पृ. 3</a:t>
            </a:r>
            <a:r>
              <a:rPr sz="1400" b="0">
                <a:solidFill>
                  <a:srgbClr val="BFD4EA"/>
                </a:solidFill>
                <a:latin typeface="Nirmala UI"/>
                <a:ea typeface="Nirmala UI"/>
                <a:cs typeface="Nirmala UI"/>
              </a:rPr>
              <a:t>]</a:t>
            </a:r>
          </a:p>
        </p:txBody>
      </p:sp>
      <p:sp>
        <p:nvSpPr>
          <p:cNvPr id="7" name="TextBox 6"/>
          <p:cNvSpPr txBox="1"/>
          <p:nvPr/>
        </p:nvSpPr>
        <p:spPr>
          <a:xfrm>
            <a:off x="548640" y="4895849"/>
            <a:ext cx="11094415" cy="365760"/>
          </a:xfrm>
          <a:prstGeom prst="rect">
            <a:avLst/>
          </a:prstGeom>
          <a:noFill/>
        </p:spPr>
        <p:txBody>
          <a:bodyPr wrap="square" anchor="t" lIns="45720" rIns="45720" tIns="18288" bIns="18288">
            <a:spAutoFit/>
          </a:bodyPr>
          <a:lstStyle/>
          <a:p>
            <a:pPr algn="l">
              <a:lnSpc>
                <a:spcPct val="100000"/>
              </a:lnSpc>
              <a:spcAft>
                <a:spcPts val="0"/>
              </a:spcAft>
            </a:pPr>
            <a:r>
              <a:rPr sz="1300" b="0">
                <a:solidFill>
                  <a:srgbClr val="BFD4EA"/>
                </a:solidFill>
                <a:latin typeface="Nirmala UI"/>
                <a:ea typeface="Nirmala UI"/>
                <a:cs typeface="Nirmala UI"/>
              </a:rPr>
              <a:t>प्रत्याशी प्रबोधन कार्यशाला · 10.10.2026 · स्रोत: राज्य निर्वाचन आयोग, राजस्थान के आदेश और पुस्तकें</a:t>
            </a:r>
          </a:p>
        </p:txBody>
      </p:sp>
      <p:sp>
        <p:nvSpPr>
          <p:cNvPr id="8" name="Rectangle 7"/>
          <p:cNvSpPr/>
          <p:nvPr/>
        </p:nvSpPr>
        <p:spPr>
          <a:xfrm>
            <a:off x="548640" y="5307330"/>
            <a:ext cx="11094415" cy="453389"/>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307330"/>
            <a:ext cx="73152" cy="453389"/>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3232" y="5380482"/>
            <a:ext cx="10865815" cy="343661"/>
          </a:xfrm>
          <a:prstGeom prst="rect">
            <a:avLst/>
          </a:prstGeom>
          <a:noFill/>
        </p:spPr>
        <p:txBody>
          <a:bodyPr wrap="square" anchor="t" lIns="45720" rIns="45720" tIns="18288" bIns="18288">
            <a:spAutoFit/>
          </a:bodyPr>
          <a:lstStyle/>
          <a:p>
            <a:pPr algn="l">
              <a:lnSpc>
                <a:spcPct val="100000"/>
              </a:lnSpc>
              <a:spcAft>
                <a:spcPts val="0"/>
              </a:spcAft>
            </a:pPr>
            <a:r>
              <a:rPr sz="1500" b="1">
                <a:solidFill>
                  <a:srgbClr val="1F2937"/>
                </a:solidFill>
                <a:latin typeface="Nirmala UI"/>
                <a:ea typeface="Nirmala UI"/>
                <a:cs typeface="Nirmala UI"/>
              </a:rPr>
              <a:t>सावधान: </a:t>
            </a:r>
            <a:r>
              <a:rPr sz="1500" b="0">
                <a:solidFill>
                  <a:srgbClr val="1F2937"/>
                </a:solidFill>
                <a:latin typeface="Nirmala UI"/>
                <a:ea typeface="Nirmala UI"/>
                <a:cs typeface="Nirmala UI"/>
              </a:rPr>
              <a:t>अंतिम और मान्य स्रोत आयोग के मूल आदेश और नियम ही हैं; इसमें उनसे कुछ अलग दिखे, तो आदेश और नियम ही मानिए।</a:t>
            </a:r>
          </a:p>
        </p:txBody>
      </p:sp>
      <p:sp>
        <p:nvSpPr>
          <p:cNvPr id="11" name="Rectangle 10"/>
          <p:cNvSpPr/>
          <p:nvPr/>
        </p:nvSpPr>
        <p:spPr>
          <a:xfrm>
            <a:off x="0" y="5925312"/>
            <a:ext cx="12191695" cy="93268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5925312"/>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mockpoll-logo.png">
            <a:hlinkClick r:id="rId4"/>
          </p:cNvPr>
          <p:cNvPicPr>
            <a:picLocks noChangeAspect="1"/>
          </p:cNvPicPr>
          <p:nvPr/>
        </p:nvPicPr>
        <p:blipFill>
          <a:blip r:embed="rId3"/>
          <a:stretch>
            <a:fillRect/>
          </a:stretch>
        </p:blipFill>
        <p:spPr>
          <a:xfrm>
            <a:off x="548640" y="6080759"/>
            <a:ext cx="1570260" cy="384048"/>
          </a:xfrm>
          <a:prstGeom prst="rect">
            <a:avLst/>
          </a:prstGeom>
        </p:spPr>
      </p:pic>
      <p:sp>
        <p:nvSpPr>
          <p:cNvPr id="14" name="TextBox 13"/>
          <p:cNvSpPr txBox="1"/>
          <p:nvPr/>
        </p:nvSpPr>
        <p:spPr>
          <a:xfrm>
            <a:off x="502919" y="6483095"/>
            <a:ext cx="5029200" cy="274320"/>
          </a:xfrm>
          <a:prstGeom prst="rect">
            <a:avLst/>
          </a:prstGeom>
          <a:noFill/>
        </p:spPr>
        <p:txBody>
          <a:bodyPr wrap="square" anchor="t" lIns="45720" rIns="45720" tIns="18288" bIns="18288">
            <a:spAutoFit/>
          </a:bodyPr>
          <a:lstStyle/>
          <a:p>
            <a:pPr algn="l">
              <a:lnSpc>
                <a:spcPct val="100000"/>
              </a:lnSpc>
              <a:spcAft>
                <a:spcPts val="0"/>
              </a:spcAft>
            </a:pPr>
            <a:r>
              <a:rPr sz="1200" b="0">
                <a:solidFill>
                  <a:srgbClr val="1E3A5F"/>
                </a:solidFill>
                <a:latin typeface="Nirmala UI"/>
                <a:ea typeface="Nirmala UI"/>
                <a:cs typeface="Nirmala UI"/>
                <a:hlinkClick r:id="rId4">
                  <a:extLst>
                    <a:ext uri="{A12FA001-AC4F-418D-AE19-62706E023703}">
                      <ahyp:hlinkClr xmlns:ahyp="http://schemas.microsoft.com/office/drawing/2018/hyperlinkcolor" val="tx"/>
                    </a:ext>
                  </a:extLst>
                </a:hlinkClick>
              </a:rPr>
              <a:t>mockpoll.com/panchayat/rajasthan/2026</a:t>
            </a:r>
          </a:p>
        </p:txBody>
      </p:sp>
      <p:pic>
        <p:nvPicPr>
          <p:cNvPr id="15" name="Picture 14" descr="gsss-jethantri-seal.png">
            <a:hlinkClick r:id="rId6"/>
          </p:cNvPr>
          <p:cNvPicPr>
            <a:picLocks noChangeAspect="1"/>
          </p:cNvPicPr>
          <p:nvPr/>
        </p:nvPicPr>
        <p:blipFill>
          <a:blip r:embed="rId5"/>
          <a:stretch>
            <a:fillRect/>
          </a:stretch>
        </p:blipFill>
        <p:spPr>
          <a:xfrm>
            <a:off x="7320489" y="6053328"/>
            <a:ext cx="713231" cy="713231"/>
          </a:xfrm>
          <a:prstGeom prst="rect">
            <a:avLst/>
          </a:prstGeom>
        </p:spPr>
      </p:pic>
      <p:sp>
        <p:nvSpPr>
          <p:cNvPr id="16" name="TextBox 15"/>
          <p:cNvSpPr txBox="1"/>
          <p:nvPr/>
        </p:nvSpPr>
        <p:spPr>
          <a:xfrm>
            <a:off x="8170881" y="6016752"/>
            <a:ext cx="3472173" cy="749807"/>
          </a:xfrm>
          <a:prstGeom prst="rect">
            <a:avLst/>
          </a:prstGeom>
          <a:noFill/>
        </p:spPr>
        <p:txBody>
          <a:bodyPr wrap="square" anchor="ctr" lIns="45720" rIns="45720" tIns="18288" bIns="18288">
            <a:spAutoFit/>
          </a:bodyPr>
          <a:lstStyle/>
          <a:p>
            <a:pPr algn="l">
              <a:lnSpc>
                <a:spcPct val="100000"/>
              </a:lnSpc>
              <a:spcAft>
                <a:spcPts val="200"/>
              </a:spcAft>
            </a:pPr>
            <a:r>
              <a:rPr sz="1500" b="1">
                <a:solidFill>
                  <a:srgbClr val="1E3A5F"/>
                </a:solidFill>
                <a:latin typeface="Nirmala UI"/>
                <a:ea typeface="Nirmala UI"/>
                <a:cs typeface="Nirmala UI"/>
              </a:rPr>
              <a:t>राजकीय उच्च माध्यमिक विद्यालय, जेठन्तरी</a:t>
            </a:r>
          </a:p>
          <a:p>
            <a:pPr algn="l">
              <a:lnSpc>
                <a:spcPct val="100000"/>
              </a:lnSpc>
              <a:spcAft>
                <a:spcPts val="0"/>
              </a:spcAft>
            </a:pPr>
            <a:r>
              <a:rPr sz="1200" b="0">
                <a:solidFill>
                  <a:srgbClr val="5B6370"/>
                </a:solidFill>
                <a:latin typeface="Nirmala UI"/>
                <a:ea typeface="Nirmala UI"/>
                <a:cs typeface="Nirmala UI"/>
              </a:rPr>
              <a:t>ब्लॉक समदड़ी, ज़िला बालोतरा · </a:t>
            </a:r>
            <a:r>
              <a:rPr sz="1200" b="0">
                <a:solidFill>
                  <a:srgbClr val="5B6370"/>
                </a:solidFill>
                <a:latin typeface="Nirmala UI"/>
                <a:ea typeface="Nirmala UI"/>
                <a:cs typeface="Nirmala UI"/>
                <a:hlinkClick r:id="rId6">
                  <a:extLst>
                    <a:ext uri="{A12FA001-AC4F-418D-AE19-62706E023703}">
                      <ahyp:hlinkClr xmlns:ahyp="http://schemas.microsoft.com/office/drawing/2018/hyperlinkcolor" val="tx"/>
                    </a:ext>
                  </a:extLst>
                </a:hlinkClick>
              </a:rPr>
              <a:t>gsssjethantri.in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बालोतरा में कौन-सा काम किस दिन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10090, दि. 06.10.2026 और आदेश 9836, दि. 03.10.2026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 / 60</a:t>
            </a:r>
          </a:p>
        </p:txBody>
      </p:sp>
      <p:graphicFrame>
        <p:nvGraphicFramePr>
          <p:cNvPr id="8" name="Table 7"/>
          <p:cNvGraphicFramePr>
            <a:graphicFrameLocks noGrp="1"/>
          </p:cNvGraphicFramePr>
          <p:nvPr/>
        </p:nvGraphicFramePr>
        <p:xfrm>
          <a:off x="411480" y="1024128"/>
          <a:ext cx="11365991" cy="3109975"/>
        </p:xfrm>
        <a:graphic>
          <a:graphicData uri="http://schemas.openxmlformats.org/drawingml/2006/table">
            <a:tbl>
              <a:tblPr firstRow="1" bandRow="1">
                <a:tableStyleId>{5C22544A-7EE6-4342-B048-85BDC9FD1C3A}</a:tableStyleId>
              </a:tblPr>
              <a:tblGrid>
                <a:gridCol w="7243661"/>
                <a:gridCol w="2018272"/>
                <a:gridCol w="2104058"/>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तीसरा चरण</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चौथा चरण</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पंच और सरपंच के नामांकन, संवीक्षा, नाम वापसी और चुनाव चिह्न: सब एक ही दिन</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04.11.2026 (बुधवार)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15.11.2026 (रविवार)</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पंच और सरपंच का मतदान (सुबह 7 से शाम 6 बजे), फिर वहीं गिनती</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05.11.2026 (गुरुवार)</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16.11.2026 (सोमवार)</a:t>
                      </a:r>
                    </a:p>
                  </a:txBody>
                  <a:tcPr marL="91440" marR="91440" marT="54864" marB="54864" anchor="ctr">
                    <a:solidFill>
                      <a:srgbClr val="F1F4F8"/>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उपसरपंच का चुनाव</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06.11.2026 (शुक्रवार)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17.11.2026 (मंगलवार)</a:t>
                      </a:r>
                    </a:p>
                  </a:txBody>
                  <a:tcPr marL="91440" marR="91440" marT="54864" marB="54864" anchor="ctr">
                    <a:solidFill>
                      <a:srgbClr val="FFFFFF"/>
                    </a:solidFill>
                  </a:tcPr>
                </a:tc>
              </a:tr>
            </a:tbl>
          </a:graphicData>
        </a:graphic>
      </p:graphicFrame>
      <p:sp>
        <p:nvSpPr>
          <p:cNvPr id="9" name="TextBox 8"/>
          <p:cNvSpPr txBox="1"/>
          <p:nvPr/>
        </p:nvSpPr>
        <p:spPr>
          <a:xfrm>
            <a:off x="411480" y="4188967"/>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p:txBody>
      </p:sp>
      <p:sp>
        <p:nvSpPr>
          <p:cNvPr id="10" name="TextBox 9"/>
          <p:cNvSpPr txBox="1"/>
          <p:nvPr/>
        </p:nvSpPr>
        <p:spPr>
          <a:xfrm>
            <a:off x="411480" y="4582159"/>
            <a:ext cx="11365992" cy="1754632"/>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तीसरे चरण में सिणधरी, गिडा, कल्याणपुर, गुडामालानी, धोरीमन्ना और समदड़ी पंचायत समितियाँ हैं; चौथे चरण में बालोतरा, पादरू, पायला कलां, पाटोदी और सिवाना।</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296" b="0">
                <a:solidFill>
                  <a:srgbClr val="2B5C8A"/>
                </a:solidFill>
                <a:latin typeface="Nirmala UI"/>
                <a:ea typeface="Nirmala UI"/>
                <a:cs typeface="Nirmala UI"/>
              </a:rPr>
              <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आयोग का आदेश: किस चरण में कौन-सी तारीख</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10090, दि. 06.10.2026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 / 60</a:t>
            </a:r>
          </a:p>
        </p:txBody>
      </p:sp>
      <p:pic>
        <p:nvPicPr>
          <p:cNvPr id="8" name="Picture 7" descr="a_dates_o10090.png"/>
          <p:cNvPicPr>
            <a:picLocks noChangeAspect="1"/>
          </p:cNvPicPr>
          <p:nvPr/>
        </p:nvPicPr>
        <p:blipFill>
          <a:blip r:embed="rId3"/>
          <a:stretch>
            <a:fillRect/>
          </a:stretch>
        </p:blipFill>
        <p:spPr>
          <a:xfrm>
            <a:off x="411480" y="1042416"/>
            <a:ext cx="6675120" cy="3664504"/>
          </a:xfrm>
          <a:prstGeom prst="rect">
            <a:avLst/>
          </a:prstGeom>
        </p:spPr>
      </p:pic>
      <p:sp>
        <p:nvSpPr>
          <p:cNvPr id="9" name="TextBox 8"/>
          <p:cNvSpPr txBox="1"/>
          <p:nvPr/>
        </p:nvSpPr>
        <p:spPr>
          <a:xfrm>
            <a:off x="411480" y="4725208"/>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050" b="0">
                <a:solidFill>
                  <a:srgbClr val="5B6370"/>
                </a:solidFill>
                <a:latin typeface="Nirmala UI"/>
                <a:ea typeface="Nirmala UI"/>
                <a:cs typeface="Nirmala UI"/>
              </a:rPr>
              <a:t> · राज्य निर्वाचन आयोग, राजस्थान</a:t>
            </a:r>
          </a:p>
        </p:txBody>
      </p:sp>
      <p:sp>
        <p:nvSpPr>
          <p:cNvPr id="10" name="Rectangle 9"/>
          <p:cNvSpPr/>
          <p:nvPr/>
        </p:nvSpPr>
        <p:spPr>
          <a:xfrm>
            <a:off x="7360920" y="1113536"/>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7360920" y="1113536"/>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44968" y="1069848"/>
            <a:ext cx="4032503" cy="967231"/>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पीला कॉलम: तीसरा चरण। समदड़ी पंचायत समिति तीसरे चरण में है।</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152" b="0">
                <a:solidFill>
                  <a:srgbClr val="2B5C8A"/>
                </a:solidFill>
                <a:latin typeface="Nirmala UI"/>
                <a:ea typeface="Nirmala UI"/>
                <a:cs typeface="Nirmala UI"/>
              </a:rPr>
              <a:t>]</a:t>
            </a:r>
          </a:p>
        </p:txBody>
      </p:sp>
      <p:sp>
        <p:nvSpPr>
          <p:cNvPr id="13" name="Oval 12"/>
          <p:cNvSpPr/>
          <p:nvPr/>
        </p:nvSpPr>
        <p:spPr>
          <a:xfrm>
            <a:off x="7452360" y="2135632"/>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44968" y="2037080"/>
            <a:ext cx="4032503" cy="967231"/>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पंक्ति 1-2: मतदान दल 02.11.2026 को रवाना होंगे; ज़िला परिषद और पंचायत समिति का मतदान 03.11.2026 को।</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152" b="0">
                <a:solidFill>
                  <a:srgbClr val="2B5C8A"/>
                </a:solidFill>
                <a:latin typeface="Nirmala UI"/>
                <a:ea typeface="Nirmala UI"/>
                <a:cs typeface="Nirmala UI"/>
              </a:rPr>
              <a:t>]</a:t>
            </a:r>
          </a:p>
        </p:txBody>
      </p:sp>
      <p:sp>
        <p:nvSpPr>
          <p:cNvPr id="15" name="Oval 14"/>
          <p:cNvSpPr/>
          <p:nvPr/>
        </p:nvSpPr>
        <p:spPr>
          <a:xfrm>
            <a:off x="7452360" y="3102864"/>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44968" y="3004312"/>
            <a:ext cx="4032503" cy="967231"/>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पंक्ति 3: पंच-सरपंच की नामांकन प्रक्रिया 04.11.2026 (बुधवार) को।</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152" b="0">
                <a:solidFill>
                  <a:srgbClr val="2B5C8A"/>
                </a:solidFill>
                <a:latin typeface="Nirmala UI"/>
                <a:ea typeface="Nirmala UI"/>
                <a:cs typeface="Nirmala UI"/>
              </a:rPr>
              <a:t>]</a:t>
            </a:r>
          </a:p>
        </p:txBody>
      </p:sp>
      <p:sp>
        <p:nvSpPr>
          <p:cNvPr id="17" name="Oval 16"/>
          <p:cNvSpPr/>
          <p:nvPr/>
        </p:nvSpPr>
        <p:spPr>
          <a:xfrm>
            <a:off x="7452360" y="4070096"/>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44968" y="3971544"/>
            <a:ext cx="4032503" cy="1255776"/>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पंक्ति 4-5: पंच-सरपंच का मतदान 05.11.2026 (गुरुवार) सुबह 7 से शाम 6 बजे; मतदान खत्म होते ही ग्राम पंचायत मुख्यालय पर गिनती।</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152" b="0">
                <a:solidFill>
                  <a:srgbClr val="2B5C8A"/>
                </a:solidFill>
                <a:latin typeface="Nirmala UI"/>
                <a:ea typeface="Nirmala UI"/>
                <a:cs typeface="Nirmala UI"/>
              </a:rPr>
              <a:t>]</a:t>
            </a:r>
          </a:p>
        </p:txBody>
      </p:sp>
      <p:sp>
        <p:nvSpPr>
          <p:cNvPr id="19" name="Oval 18"/>
          <p:cNvSpPr/>
          <p:nvPr/>
        </p:nvSpPr>
        <p:spPr>
          <a:xfrm>
            <a:off x="7452360" y="5325872"/>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744968" y="5227320"/>
            <a:ext cx="4032503" cy="678687"/>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पंक्ति 6: उपसरपंच का चुनाव 06.11.2026 (शुक्रवार) को।</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152" b="0">
                <a:solidFill>
                  <a:srgbClr val="2B5C8A"/>
                </a:solidFill>
                <a:latin typeface="Nirmala UI"/>
                <a:ea typeface="Nirmala UI"/>
                <a:cs typeface="Nirmala UI"/>
              </a:rP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ये नियम किस क़ानून से आते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राजस्थान पंचायतीराज अधिनियम, 1994 और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 / 60</a:t>
            </a:r>
          </a:p>
        </p:txBody>
      </p:sp>
      <p:graphicFrame>
        <p:nvGraphicFramePr>
          <p:cNvPr id="8" name="Table 7"/>
          <p:cNvGraphicFramePr>
            <a:graphicFrameLocks noGrp="1"/>
          </p:cNvGraphicFramePr>
          <p:nvPr/>
        </p:nvGraphicFramePr>
        <p:xfrm>
          <a:off x="411480" y="1024128"/>
          <a:ext cx="11365990" cy="4160012"/>
        </p:xfrm>
        <a:graphic>
          <a:graphicData uri="http://schemas.openxmlformats.org/drawingml/2006/table">
            <a:tbl>
              <a:tblPr firstRow="1" bandRow="1">
                <a:tableStyleId>{5C22544A-7EE6-4342-B048-85BDC9FD1C3A}</a:tableStyleId>
              </a:tblPr>
              <a:tblGrid>
                <a:gridCol w="2137208"/>
                <a:gridCol w="5649988"/>
                <a:gridCol w="3578794"/>
              </a:tblGrid>
              <a:tr h="398780">
                <a:tc>
                  <a:txBody>
                    <a:bodyPr wrap="square"/>
                    <a:lstStyle/>
                    <a:p>
                      <a:pPr algn="l">
                        <a:lnSpc>
                          <a:spcPct val="100000"/>
                        </a:lnSpc>
                        <a:spcAft>
                          <a:spcPts val="0"/>
                        </a:spcAft>
                      </a:pPr>
                      <a:r>
                        <a:rPr sz="1400" b="1">
                          <a:solidFill>
                            <a:srgbClr val="FFFFFF"/>
                          </a:solidFill>
                          <a:latin typeface="Nirmala UI"/>
                          <a:ea typeface="Nirmala UI"/>
                          <a:cs typeface="Nirmala UI"/>
                        </a:rPr>
                        <a:t>नाम</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इसमें क्या है</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स्रोत</a:t>
                      </a:r>
                    </a:p>
                  </a:txBody>
                  <a:tcPr marL="91440" marR="91440" marT="54864" marB="54864" anchor="ctr">
                    <a:solidFill>
                      <a:srgbClr val="1E3A5F"/>
                    </a:solidFill>
                  </a:tcPr>
                </a:tc>
              </a:tr>
              <a:tr h="903732">
                <a:tc>
                  <a:txBody>
                    <a:bodyPr wrap="square"/>
                    <a:lstStyle/>
                    <a:p>
                      <a:pPr algn="l">
                        <a:lnSpc>
                          <a:spcPct val="100000"/>
                        </a:lnSpc>
                        <a:spcAft>
                          <a:spcPts val="0"/>
                        </a:spcAft>
                      </a:pPr>
                      <a:r>
                        <a:rPr sz="1400" b="0">
                          <a:solidFill>
                            <a:srgbClr val="1F2937"/>
                          </a:solidFill>
                          <a:latin typeface="Nirmala UI"/>
                          <a:ea typeface="Nirmala UI"/>
                          <a:cs typeface="Nirmala UI"/>
                        </a:rPr>
                        <a:t>क़ानून: राजस्थान पंचायतीराज अधिनियम, 1994</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कौन चुनाव लड़ सकता है और कौन नहीं (धारा 19, 19ख, 20), और प्रचार की पाबंदी तोड़ने की सज़ा (धारा 22क)। स्लाइड पर ऐसे लिखा है: 'धारा 19'।</a:t>
                      </a:r>
                    </a:p>
                  </a:txBody>
                  <a:tcPr marL="91440" marR="91440" marT="54864" marB="54864" anchor="ctr">
                    <a:solidFill>
                      <a:srgbClr val="FFFFFF"/>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26</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98</a:t>
                      </a:r>
                    </a:p>
                  </a:txBody>
                  <a:tcPr marL="91440" marR="91440" marT="54864" marB="54864" anchor="ctr">
                    <a:solidFill>
                      <a:srgbClr val="FFFFFF"/>
                    </a:solidFill>
                  </a:tcPr>
                </a:tc>
              </a:tr>
              <a:tr h="903732">
                <a:tc>
                  <a:txBody>
                    <a:bodyPr wrap="square"/>
                    <a:lstStyle/>
                    <a:p>
                      <a:pPr algn="l">
                        <a:lnSpc>
                          <a:spcPct val="100000"/>
                        </a:lnSpc>
                        <a:spcAft>
                          <a:spcPts val="0"/>
                        </a:spcAft>
                      </a:pPr>
                      <a:r>
                        <a:rPr sz="1400" b="0">
                          <a:solidFill>
                            <a:srgbClr val="1F2937"/>
                          </a:solidFill>
                          <a:latin typeface="Nirmala UI"/>
                          <a:ea typeface="Nirmala UI"/>
                          <a:cs typeface="Nirmala UI"/>
                        </a:rPr>
                        <a:t>चुनाव के नियम: राजस्थान पंचायती राज (निर्वाचन) नियम, 1994</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नामांकन से नतीजे तक का तरीका, जैसे नियम 25 (नामांकन), 27 (संवीक्षा), 28 (नाम वापसी), 56(3) (सरपंच की जमानत)। इनके फ़ॉर्म 'प्ररूप' कहलाते हैं, जैसे प्ररूप 4।</a:t>
                      </a:r>
                    </a:p>
                  </a:txBody>
                  <a:tcPr marL="91440" marR="91440" marT="54864" marB="54864" anchor="ctr">
                    <a:solidFill>
                      <a:srgbClr val="F1F4F8"/>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5052, दि. 23.12.2025, संकलन पृ. 99</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26</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80</a:t>
                      </a:r>
                    </a:p>
                  </a:txBody>
                  <a:tcPr marL="91440" marR="91440" marT="54864" marB="54864" anchor="ctr">
                    <a:solidFill>
                      <a:srgbClr val="F1F4F8"/>
                    </a:solidFill>
                  </a:tcPr>
                </a:tc>
              </a:tr>
              <a:tr h="651256">
                <a:tc>
                  <a:txBody>
                    <a:bodyPr wrap="square"/>
                    <a:lstStyle/>
                    <a:p>
                      <a:pPr algn="l">
                        <a:lnSpc>
                          <a:spcPct val="100000"/>
                        </a:lnSpc>
                        <a:spcAft>
                          <a:spcPts val="0"/>
                        </a:spcAft>
                      </a:pPr>
                      <a:r>
                        <a:rPr sz="1400" b="0">
                          <a:solidFill>
                            <a:srgbClr val="1F2937"/>
                          </a:solidFill>
                          <a:latin typeface="Nirmala UI"/>
                          <a:ea typeface="Nirmala UI"/>
                          <a:cs typeface="Nirmala UI"/>
                        </a:rPr>
                        <a:t>मतपेटी मार्गदर्शिका (आयोग की किताब)</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मतपेटी वाले चुनाव में रिटर्निंग अधिकारी क्या-क्या करेंगे; इसके परिशिष्ट में अधिनियम की धाराएँ, नियम और फ़ॉर्म भी छपे हैं।</a:t>
                      </a:r>
                    </a:p>
                  </a:txBody>
                  <a:tcPr marL="91440" marR="91440" marT="54864" marB="54864" anchor="ctr">
                    <a:solidFill>
                      <a:srgbClr val="FFFFFF"/>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26</a:t>
                      </a:r>
                    </a:p>
                  </a:txBody>
                  <a:tcPr marL="91440" marR="91440" marT="54864" marB="54864" anchor="ctr">
                    <a:solidFill>
                      <a:srgbClr val="FFFFFF"/>
                    </a:solidFill>
                  </a:tcPr>
                </a:tc>
              </a:tr>
              <a:tr h="651256">
                <a:tc>
                  <a:txBody>
                    <a:bodyPr wrap="square"/>
                    <a:lstStyle/>
                    <a:p>
                      <a:pPr algn="l">
                        <a:lnSpc>
                          <a:spcPct val="100000"/>
                        </a:lnSpc>
                        <a:spcAft>
                          <a:spcPts val="0"/>
                        </a:spcAft>
                      </a:pPr>
                      <a:r>
                        <a:rPr sz="1400" b="0">
                          <a:solidFill>
                            <a:srgbClr val="1F2937"/>
                          </a:solidFill>
                          <a:latin typeface="Nirmala UI"/>
                          <a:ea typeface="Nirmala UI"/>
                          <a:cs typeface="Nirmala UI"/>
                        </a:rPr>
                        <a:t>ईवीएम मार्गदर्शिका (आयोग की किताब)</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इस डेक में इसके पेज से: पंच-सरपंच की गिनती की जगह, अभिकर्ता (एजेंट), और जमानत वाले नियम 56(3) का छपा पाठ।</a:t>
                      </a:r>
                    </a:p>
                  </a:txBody>
                  <a:tcPr marL="91440" marR="91440" marT="54864" marB="54864" anchor="ctr">
                    <a:solidFill>
                      <a:srgbClr val="F1F4F8"/>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6</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ईवीएम मार्गदर्शिका, पृ. 7</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ईवीएम मार्गदर्शिका, पृ. 168</a:t>
                      </a:r>
                    </a:p>
                  </a:txBody>
                  <a:tcPr marL="91440" marR="91440" marT="54864" marB="54864" anchor="ctr">
                    <a:solidFill>
                      <a:srgbClr val="F1F4F8"/>
                    </a:solidFill>
                  </a:tcPr>
                </a:tc>
              </a:tr>
              <a:tr h="651256">
                <a:tc>
                  <a:txBody>
                    <a:bodyPr wrap="square"/>
                    <a:lstStyle/>
                    <a:p>
                      <a:pPr algn="l">
                        <a:lnSpc>
                          <a:spcPct val="100000"/>
                        </a:lnSpc>
                        <a:spcAft>
                          <a:spcPts val="0"/>
                        </a:spcAft>
                      </a:pPr>
                      <a:r>
                        <a:rPr sz="1400" b="0">
                          <a:solidFill>
                            <a:srgbClr val="1F2937"/>
                          </a:solidFill>
                          <a:latin typeface="Nirmala UI"/>
                          <a:ea typeface="Nirmala UI"/>
                          <a:cs typeface="Nirmala UI"/>
                        </a:rPr>
                        <a:t>आयोग का संकलन</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आयोग के आदेश, जैसे प्रचार और खर्च वाला आदेश 5052, और उम्मीदवारों के लिए आदर्श आचरण संहिता।</a:t>
                      </a:r>
                    </a:p>
                  </a:txBody>
                  <a:tcPr marL="91440" marR="91440" marT="54864" marB="54864" anchor="ctr">
                    <a:solidFill>
                      <a:srgbClr val="FFFFFF"/>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98</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rPr>
                        <a:t>संकलन, पृ. 80</a:t>
                      </a:r>
                    </a:p>
                  </a:txBody>
                  <a:tcPr marL="91440" marR="91440" marT="54864" marB="54864" anchor="ctr">
                    <a:solidFill>
                      <a:srgbClr val="FFFFFF"/>
                    </a:solidFill>
                  </a:tcPr>
                </a:tc>
              </a:tr>
            </a:tbl>
          </a:graphicData>
        </a:graphic>
      </p:graphicFrame>
      <p:sp>
        <p:nvSpPr>
          <p:cNvPr id="9" name="TextBox 8"/>
          <p:cNvSpPr txBox="1"/>
          <p:nvPr/>
        </p:nvSpPr>
        <p:spPr>
          <a:xfrm>
            <a:off x="411480" y="5284723"/>
            <a:ext cx="11365992" cy="105206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[नियम 27 · मतपेटी मार्गदर्शिका, पृ. 34] का मतलब: बात नियम 27 की है, और मतपेटी मार्गदर्शिका के पेज 34 पर लिखी है। जैसे यहाँ:</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नियम 27 · </a:t>
            </a:r>
            <a:r>
              <a:rPr sz="1152"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मतपेटी मार्गदर्शिका, पृ. 34</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हर स्लाइड के ऊपर 'आधार:' वाली पंक्ति बताती है कि वह स्लाइड किस क़ानून, नियम या आदेश पर टिकी है।</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आयोग के कौन-से आदेश इस चुनाव पर लागू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हर पंक्ति में आदेश का नंबर और तारीख</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 / 60</a:t>
            </a:r>
          </a:p>
        </p:txBody>
      </p:sp>
      <p:graphicFrame>
        <p:nvGraphicFramePr>
          <p:cNvPr id="8" name="Table 7"/>
          <p:cNvGraphicFramePr>
            <a:graphicFrameLocks noGrp="1"/>
          </p:cNvGraphicFramePr>
          <p:nvPr/>
        </p:nvGraphicFramePr>
        <p:xfrm>
          <a:off x="411480" y="1024128"/>
          <a:ext cx="11365991" cy="4071874"/>
        </p:xfrm>
        <a:graphic>
          <a:graphicData uri="http://schemas.openxmlformats.org/drawingml/2006/table">
            <a:tbl>
              <a:tblPr firstRow="1" bandRow="1">
                <a:tableStyleId>{5C22544A-7EE6-4342-B048-85BDC9FD1C3A}</a:tableStyleId>
              </a:tblPr>
              <a:tblGrid>
                <a:gridCol w="3420140"/>
                <a:gridCol w="4145296"/>
                <a:gridCol w="3800555"/>
              </a:tblGrid>
              <a:tr h="380746">
                <a:tc>
                  <a:txBody>
                    <a:bodyPr wrap="square"/>
                    <a:lstStyle/>
                    <a:p>
                      <a:pPr algn="l">
                        <a:lnSpc>
                          <a:spcPct val="100000"/>
                        </a:lnSpc>
                        <a:spcAft>
                          <a:spcPts val="0"/>
                        </a:spcAft>
                      </a:pPr>
                      <a:r>
                        <a:rPr sz="1300" b="1">
                          <a:solidFill>
                            <a:srgbClr val="FFFFFF"/>
                          </a:solidFill>
                          <a:latin typeface="Nirmala UI"/>
                          <a:ea typeface="Nirmala UI"/>
                          <a:cs typeface="Nirmala UI"/>
                        </a:rPr>
                        <a:t>आदेश</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किस बारे में</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स्रोत</a:t>
                      </a:r>
                    </a:p>
                  </a:txBody>
                  <a:tcPr marL="91440" marR="91440" marT="54864" marB="54864" anchor="ctr">
                    <a:solidFill>
                      <a:srgbClr val="1E3A5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आदेश 9836, दि. 03.10.2026</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चुनाव कार्यक्रम: नामांकन वाले दिन का समय, मतदान की तारीखें, और कौन-सी पंचायत समिति किस चरण में</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8</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12</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आदेश 10090, दि. 06.10.2026</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बालोतरा के चरणों की तारीखें: पंच-सरपंच का नामांकन, मतदान और उपसरपंच का चुनाव</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आदेश 9809, दि. 02.10.2026</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नामांकन वाला दिन ग्राम पंचायत मुख्यालय पर; मतपत्र कैसा होगा, चुनाव चिह्न और नोटा</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9809, दि. 02.10.2026,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9809, दि. 02.10.2026, पृ. 2</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आदेश 10055, दि. 06.10.2026</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नामांकन के काग़ज़: संतान वाली शर्त हटी, बाकी सब पूरा भरना है</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10055, दि. 06.10.2026, पृ. 1</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आदेश 5052, दि. 23.12.2025</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प्रचार की पाबंदियाँ: वाहन, लाउडस्पीकर, पोस्टर-बैनर, खर्च की सीमा और हिसाब</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आदेश 5052, दि. 23.12.2025, संकलन पृ. 98</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परिपत्र 2178, दि. 20.06.2019, परिपत्र 2283, दि. 09.07.2019, और पत्र 594, दि. 19.01.2026</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सरपंच की जमानत कब जब्त होगी और वापस कैसे मिलेगी; पत्र 594 कहता है कि ये दोनों परिपत्र इस बार भी लागू हैं</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परिपत्र 2178, दि. 20.06.2019 (पत्र 594 के साथ), संकलन पृ. 401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11">
                            <a:extLst>
                              <a:ext uri="{A12FA001-AC4F-418D-AE19-62706E023703}">
                                <ahyp:hlinkClr xmlns:ahyp="http://schemas.microsoft.com/office/drawing/2018/hyperlinkcolor" val="tx"/>
                              </a:ext>
                            </a:extLst>
                          </a:hlinkClick>
                        </a:rPr>
                        <a:t>पत्र 594, दि. 19.01.2026, संकलन पृ. 400</a:t>
                      </a:r>
                    </a:p>
                  </a:txBody>
                  <a:tcPr marL="91440" marR="91440" marT="54864" marB="54864" anchor="ctr">
                    <a:solidFill>
                      <a:srgbClr val="F1F4F8"/>
                    </a:solidFill>
                  </a:tcPr>
                </a:tc>
              </a:tr>
            </a:tbl>
          </a:graphicData>
        </a:graphic>
      </p:graphicFrame>
      <p:sp>
        <p:nvSpPr>
          <p:cNvPr id="9" name="TextBox 8"/>
          <p:cNvSpPr txBox="1"/>
          <p:nvPr/>
        </p:nvSpPr>
        <p:spPr>
          <a:xfrm>
            <a:off x="411480" y="5196586"/>
            <a:ext cx="11365992" cy="1140205"/>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आदेश 9809 में लिखा है कि इस प्रक्रिया के बारे में पहले के आदेश और मार्गदर्शिकाएँ, जितनी इस आदेश से अलग हैं, उतनी लागू नहीं रहेंगी।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12">
                  <a:extLst>
                    <a:ext uri="{A12FA001-AC4F-418D-AE19-62706E023703}">
                      <ahyp:hlinkClr xmlns:ahyp="http://schemas.microsoft.com/office/drawing/2018/hyperlinkcolor" val="tx"/>
                    </a:ext>
                  </a:extLst>
                </a:hlinkClick>
              </a:rPr>
              <a:t>आदेश 9809, दि. 02.10.2026, पृ. 3</a:t>
            </a:r>
            <a:r>
              <a:rPr sz="1296" b="0">
                <a:solidFill>
                  <a:srgbClr val="2B5C8A"/>
                </a:solidFill>
                <a:latin typeface="Nirmala UI"/>
                <a:ea typeface="Nirmala UI"/>
                <a:cs typeface="Nirmala UI"/>
              </a:rPr>
              <a: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कौन-सा फ़ॉर्म किस काम का: नामांकन का दिन</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25 से 29,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 / 60</a:t>
            </a:r>
          </a:p>
        </p:txBody>
      </p:sp>
      <p:graphicFrame>
        <p:nvGraphicFramePr>
          <p:cNvPr id="8" name="Table 7"/>
          <p:cNvGraphicFramePr>
            <a:graphicFrameLocks noGrp="1"/>
          </p:cNvGraphicFramePr>
          <p:nvPr/>
        </p:nvGraphicFramePr>
        <p:xfrm>
          <a:off x="411480" y="1024128"/>
          <a:ext cx="11365989" cy="5081772"/>
        </p:xfrm>
        <a:graphic>
          <a:graphicData uri="http://schemas.openxmlformats.org/drawingml/2006/table">
            <a:tbl>
              <a:tblPr firstRow="1" bandRow="1">
                <a:tableStyleId>{5C22544A-7EE6-4342-B048-85BDC9FD1C3A}</a:tableStyleId>
              </a:tblPr>
              <a:tblGrid>
                <a:gridCol w="1471916"/>
                <a:gridCol w="4142180"/>
                <a:gridCol w="1440907"/>
                <a:gridCol w="4310986"/>
              </a:tblGrid>
              <a:tr h="416814">
                <a:tc>
                  <a:txBody>
                    <a:bodyPr wrap="square"/>
                    <a:lstStyle/>
                    <a:p>
                      <a:pPr algn="l">
                        <a:lnSpc>
                          <a:spcPct val="100000"/>
                        </a:lnSpc>
                        <a:spcAft>
                          <a:spcPts val="0"/>
                        </a:spcAft>
                      </a:pPr>
                      <a:r>
                        <a:rPr sz="1500" b="1">
                          <a:solidFill>
                            <a:srgbClr val="FFFFFF"/>
                          </a:solidFill>
                          <a:latin typeface="Nirmala UI"/>
                          <a:ea typeface="Nirmala UI"/>
                          <a:cs typeface="Nirmala UI"/>
                        </a:rPr>
                        <a:t>फ़ॉर्म</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किस काम का</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कौन देगा</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स्रोत</a:t>
                      </a:r>
                    </a:p>
                  </a:txBody>
                  <a:tcPr marL="91440" marR="91440" marT="54864" marB="54864" anchor="ctr">
                    <a:solidFill>
                      <a:srgbClr val="1E3A5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प्ररूप 4 (नामांकन पत्र)</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चुनाव लड़ने का पत्र; इसके नीचे छपी रसीद रिटर्निंग अधिकारी भरकर देंगे</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पंच और सरपंच, हर उम्मीदवार</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1">
                          <a:solidFill>
                            <a:srgbClr val="2B5C8A"/>
                          </a:solidFill>
                          <a:latin typeface="Nirmala UI"/>
                          <a:ea typeface="Nirmala UI"/>
                          <a:cs typeface="Nirmala UI"/>
                        </a:rPr>
                        <a:t>नियम 25(1) · </a:t>
                      </a:r>
                      <a:r>
                        <a:rPr sz="120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80</a:t>
                      </a:r>
                    </a:p>
                  </a:txBody>
                  <a:tcPr marL="91440" marR="91440" marT="54864" marB="54864" anchor="ctr">
                    <a:solidFill>
                      <a:srgbClr val="FFFFFF"/>
                    </a:solidFill>
                  </a:tcPr>
                </a:tc>
              </a:tr>
              <a:tr h="957833">
                <a:tc>
                  <a:txBody>
                    <a:bodyPr wrap="square"/>
                    <a:lstStyle/>
                    <a:p>
                      <a:pPr algn="l">
                        <a:lnSpc>
                          <a:spcPct val="100000"/>
                        </a:lnSpc>
                        <a:spcAft>
                          <a:spcPts val="0"/>
                        </a:spcAft>
                      </a:pPr>
                      <a:r>
                        <a:rPr sz="1500" b="0">
                          <a:solidFill>
                            <a:srgbClr val="1F2937"/>
                          </a:solidFill>
                          <a:latin typeface="Nirmala UI"/>
                          <a:ea typeface="Nirmala UI"/>
                          <a:cs typeface="Nirmala UI"/>
                        </a:rPr>
                        <a:t>प्ररूप 4घ</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आपराधिक मामले (विचाराधीन और दोषसिद्धि) और संपत्ति की जानकारी; संतान वाला बिन्दु 3 अब नहीं</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हर उम्मीदवार, हर पेज पर हस्ताक्षर</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200" b="0">
                          <a:solidFill>
                            <a:srgbClr val="2B5C8A"/>
                          </a:solidFill>
                          <a:latin typeface="Nirmala UI"/>
                          <a:ea typeface="Nirmala UI"/>
                          <a:cs typeface="Nirmala UI"/>
                        </a:rPr>
                        <a:t>; </a:t>
                      </a:r>
                      <a:r>
                        <a:rPr sz="120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10055, दि. 06.10.2026, पृ. 1</a:t>
                      </a:r>
                    </a:p>
                  </a:txBody>
                  <a:tcPr marL="91440" marR="91440" marT="54864" marB="54864" anchor="ctr">
                    <a:solidFill>
                      <a:srgbClr val="F1F4F8"/>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शौचालय की घोषणा</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घर में कार्यशील स्वच्छ शौचालय है, और परिवार में कोई खुले में शौच नहीं जाता</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हर उम्मीदवार</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1">
                          <a:solidFill>
                            <a:srgbClr val="2B5C8A"/>
                          </a:solidFill>
                          <a:latin typeface="Nirmala UI"/>
                          <a:ea typeface="Nirmala UI"/>
                          <a:cs typeface="Nirmala UI"/>
                        </a:rPr>
                        <a:t>धारा 19(थ) · </a:t>
                      </a:r>
                      <a:r>
                        <a:rPr sz="12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83</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उपाबन्ध-I B (शपथ पत्र)</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सरपंच के नामांकन पत्र के साथ दिया जाने वाला शपथ पत्र, ₹50 के नॉन ज्यूडिशियल स्टाम्प पेपर पर</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सिर्फ़ सरपंच का उम्मीदवार</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84</a:t>
                      </a:r>
                      <a:r>
                        <a:rPr sz="1200" b="0">
                          <a:solidFill>
                            <a:srgbClr val="2B5C8A"/>
                          </a:solidFill>
                          <a:latin typeface="Nirmala UI"/>
                          <a:ea typeface="Nirmala UI"/>
                          <a:cs typeface="Nirmala UI"/>
                        </a:rPr>
                        <a:t>; </a:t>
                      </a:r>
                      <a:r>
                        <a:rPr sz="120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34</a:t>
                      </a:r>
                    </a:p>
                  </a:txBody>
                  <a:tcPr marL="91440" marR="91440" marT="54864" marB="54864" anchor="ctr">
                    <a:solidFill>
                      <a:srgbClr val="F1F4F8"/>
                    </a:solidFill>
                  </a:tcPr>
                </a:tc>
              </a:tr>
              <a:tr h="957833">
                <a:tc>
                  <a:txBody>
                    <a:bodyPr wrap="square"/>
                    <a:lstStyle/>
                    <a:p>
                      <a:pPr algn="l">
                        <a:lnSpc>
                          <a:spcPct val="100000"/>
                        </a:lnSpc>
                        <a:spcAft>
                          <a:spcPts val="0"/>
                        </a:spcAft>
                      </a:pPr>
                      <a:r>
                        <a:rPr sz="1500" b="0">
                          <a:solidFill>
                            <a:srgbClr val="1F2937"/>
                          </a:solidFill>
                          <a:latin typeface="Nirmala UI"/>
                          <a:ea typeface="Nirmala UI"/>
                          <a:cs typeface="Nirmala UI"/>
                        </a:rPr>
                        <a:t>नाम वापसी की सूचना (मॉडल फ़ॉर्म)</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चुनाव से हटने का लिखित नोटिस, दो प्रतियों में; नियमों में फ़ॉर्म तय नहीं, यह सुविधा के लिए है</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उम्मीदवार खुद</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मतपेटी मार्गदर्शिका, पृ. 130</a:t>
                      </a:r>
                      <a:r>
                        <a:rPr sz="1200" b="0">
                          <a:solidFill>
                            <a:srgbClr val="2B5C8A"/>
                          </a:solidFill>
                          <a:latin typeface="Nirmala UI"/>
                          <a:ea typeface="Nirmala UI"/>
                          <a:cs typeface="Nirmala UI"/>
                        </a:rPr>
                        <a:t>; </a:t>
                      </a:r>
                      <a:r>
                        <a:rPr sz="1200"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मतपेटी मार्गदर्शिका, पृ. 35</a:t>
                      </a:r>
                      <a:r>
                        <a:rPr sz="1200" b="0">
                          <a:solidFill>
                            <a:srgbClr val="2B5C8A"/>
                          </a:solidFill>
                          <a:latin typeface="Nirmala UI"/>
                          <a:ea typeface="Nirmala UI"/>
                          <a:cs typeface="Nirmala UI"/>
                        </a:rPr>
                        <a:t>; </a:t>
                      </a:r>
                      <a:r>
                        <a:rPr sz="1200" b="0">
                          <a:solidFill>
                            <a:srgbClr val="2B5C8A"/>
                          </a:solidFill>
                          <a:latin typeface="Nirmala UI"/>
                          <a:ea typeface="Nirmala UI"/>
                          <a:cs typeface="Nirmala UI"/>
                          <a:hlinkClick r:id="rId11">
                            <a:extLst>
                              <a:ext uri="{A12FA001-AC4F-418D-AE19-62706E023703}">
                                <ahyp:hlinkClr xmlns:ahyp="http://schemas.microsoft.com/office/drawing/2018/hyperlinkcolor" val="tx"/>
                              </a:ext>
                            </a:extLst>
                          </a:hlinkClick>
                        </a:rPr>
                        <a:t>मतपेटी मार्गदर्शिका, पृ. 36</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प्ररूप 5</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नाम वापसी के बाद लड़ने वाले उम्मीदवारों की सूची; इसकी प्रति हर उम्मीदवार को</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रिटर्निंग अधिकारी</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11">
                            <a:extLst>
                              <a:ext uri="{A12FA001-AC4F-418D-AE19-62706E023703}">
                                <ahyp:hlinkClr xmlns:ahyp="http://schemas.microsoft.com/office/drawing/2018/hyperlinkcolor" val="tx"/>
                              </a:ext>
                            </a:extLst>
                          </a:hlinkClick>
                        </a:rPr>
                        <a:t>मतपेटी मार्गदर्शिका, पृ. 36</a:t>
                      </a:r>
                      <a:r>
                        <a:rPr sz="1200" b="0">
                          <a:solidFill>
                            <a:srgbClr val="2B5C8A"/>
                          </a:solidFill>
                          <a:latin typeface="Nirmala UI"/>
                          <a:ea typeface="Nirmala UI"/>
                          <a:cs typeface="Nirmala UI"/>
                        </a:rPr>
                        <a:t>; </a:t>
                      </a:r>
                      <a:r>
                        <a:rPr sz="1200" b="0">
                          <a:solidFill>
                            <a:srgbClr val="2B5C8A"/>
                          </a:solidFill>
                          <a:latin typeface="Nirmala UI"/>
                          <a:ea typeface="Nirmala UI"/>
                          <a:cs typeface="Nirmala UI"/>
                          <a:hlinkClick r:id="rId12">
                            <a:extLst>
                              <a:ext uri="{A12FA001-AC4F-418D-AE19-62706E023703}">
                                <ahyp:hlinkClr xmlns:ahyp="http://schemas.microsoft.com/office/drawing/2018/hyperlinkcolor" val="tx"/>
                              </a:ext>
                            </a:extLst>
                          </a:hlinkClick>
                        </a:rPr>
                        <a:t>मतपेटी मार्गदर्शिका, पृ. 37</a:t>
                      </a:r>
                    </a:p>
                  </a:txBody>
                  <a:tcPr marL="91440" marR="91440" marT="54864" marB="54864" anchor="ctr">
                    <a:solidFill>
                      <a:srgbClr val="F1F4F8"/>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कौन-सा फ़ॉर्म किस काम का: नतीजा और प्रचार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51 व 52 और 56(3), निर्वाचन नियम, 1994; आदेश 5052, दि. 23.12.2025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 / 60</a:t>
            </a:r>
          </a:p>
        </p:txBody>
      </p:sp>
      <p:graphicFrame>
        <p:nvGraphicFramePr>
          <p:cNvPr id="8" name="Table 7"/>
          <p:cNvGraphicFramePr>
            <a:graphicFrameLocks noGrp="1"/>
          </p:cNvGraphicFramePr>
          <p:nvPr/>
        </p:nvGraphicFramePr>
        <p:xfrm>
          <a:off x="411480" y="1024128"/>
          <a:ext cx="11365990" cy="5228075"/>
        </p:xfrm>
        <a:graphic>
          <a:graphicData uri="http://schemas.openxmlformats.org/drawingml/2006/table">
            <a:tbl>
              <a:tblPr firstRow="1" bandRow="1">
                <a:tableStyleId>{5C22544A-7EE6-4342-B048-85BDC9FD1C3A}</a:tableStyleId>
              </a:tblPr>
              <a:tblGrid>
                <a:gridCol w="1338094"/>
                <a:gridCol w="3181040"/>
                <a:gridCol w="2459095"/>
                <a:gridCol w="4387761"/>
              </a:tblGrid>
              <a:tr h="416814">
                <a:tc>
                  <a:txBody>
                    <a:bodyPr wrap="square"/>
                    <a:lstStyle/>
                    <a:p>
                      <a:pPr algn="l">
                        <a:lnSpc>
                          <a:spcPct val="100000"/>
                        </a:lnSpc>
                        <a:spcAft>
                          <a:spcPts val="0"/>
                        </a:spcAft>
                      </a:pPr>
                      <a:r>
                        <a:rPr sz="1500" b="1">
                          <a:solidFill>
                            <a:srgbClr val="FFFFFF"/>
                          </a:solidFill>
                          <a:latin typeface="Nirmala UI"/>
                          <a:ea typeface="Nirmala UI"/>
                          <a:cs typeface="Nirmala UI"/>
                        </a:rPr>
                        <a:t>फ़ॉर्म</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किस काम का</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कौन देगा</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स्रोत</a:t>
                      </a:r>
                    </a:p>
                  </a:txBody>
                  <a:tcPr marL="91440" marR="91440" marT="54864" marB="54864" anchor="ctr">
                    <a:solidFill>
                      <a:srgbClr val="1E3A5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प्ररूप 7</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गिनती में मिले वोटों का ब्योरा; इसी से नतीजा घोषित होता है</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रिटर्निंग अधिकारी</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1">
                          <a:solidFill>
                            <a:srgbClr val="2B5C8A"/>
                          </a:solidFill>
                          <a:latin typeface="Nirmala UI"/>
                          <a:ea typeface="Nirmala UI"/>
                          <a:cs typeface="Nirmala UI"/>
                        </a:rPr>
                        <a:t>नियम 51 व 52 · </a:t>
                      </a:r>
                      <a:r>
                        <a:rPr sz="120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प्ररूप 11</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चुने गए पंच और सरपंच की शपथ, ताकि वे उपसरपंच वाली बैठक में आ सकें</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चुने गए पंच-सरपंच</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p>
                  </a:txBody>
                  <a:tcPr marL="91440" marR="91440" marT="54864" marB="54864" anchor="ctr">
                    <a:solidFill>
                      <a:srgbClr val="F1F4F8"/>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प्रपत्र 1</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जमानत वापस लेने का आवेदन</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सरपंच का वह उम्मीदवार, जिसकी जमानत लौटनी है</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r>
                        <a:rPr sz="1200" b="0">
                          <a:solidFill>
                            <a:srgbClr val="2B5C8A"/>
                          </a:solidFill>
                          <a:latin typeface="Nirmala UI"/>
                          <a:ea typeface="Nirmala UI"/>
                          <a:cs typeface="Nirmala UI"/>
                        </a:rPr>
                        <a:t>; </a:t>
                      </a:r>
                      <a:r>
                        <a:rPr sz="120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7</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प्रपत्र 2</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जिनकी जमानत जब्त हुई, उनके लिए जब्ती का आदेश</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रिटर्निंग अधिकारी</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परिपत्र 2178, दि. 20.06.2019 (पत्र 594 के साथ), संकलन पृ. 401</a:t>
                      </a:r>
                      <a:r>
                        <a:rPr sz="1200" b="0">
                          <a:solidFill>
                            <a:srgbClr val="2B5C8A"/>
                          </a:solidFill>
                          <a:latin typeface="Nirmala UI"/>
                          <a:ea typeface="Nirmala UI"/>
                          <a:cs typeface="Nirmala UI"/>
                        </a:rPr>
                        <a:t>; </a:t>
                      </a:r>
                      <a:r>
                        <a:rPr sz="120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p>
                  </a:txBody>
                  <a:tcPr marL="91440" marR="91440" marT="54864" marB="54864" anchor="ctr">
                    <a:solidFill>
                      <a:srgbClr val="F1F4F8"/>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प्ररूप 'ख' (आदेश 5052)</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प्रचार के वाहन की लिखित अनुमति; उसी वाहन पर लगाकर रखनी है</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रिटर्निंग अधिकारी (सरपंच के मामले में उपखण्ड अधिकारी)</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5052, दि. 23.12.2025, संकलन पृ. 99</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प्ररूप 'ग' (आदेश 5052)</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लाउडस्पीकर की लिखित अनुमति</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ज़िला मजिस्ट्रेट, उपखण्ड मजिस्ट्रेट या सक्षम अधिकारी</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5052, दि. 23.12.2025, संकलन पृ. 100</a:t>
                      </a:r>
                    </a:p>
                  </a:txBody>
                  <a:tcPr marL="91440" marR="91440" marT="54864" marB="54864" anchor="ctr">
                    <a:solidFill>
                      <a:srgbClr val="F1F4F8"/>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प्ररूप 'क' (आदेश 5052)</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चुनाव खर्च का हिसाब, नतीजे के 15 दिन के अंदर</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उम्मीदवार</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5052, दि. 23.12.2025, संकलन पृ. 100</a:t>
                      </a:r>
                    </a:p>
                  </a:txBody>
                  <a:tcPr marL="91440" marR="91440" marT="54864" marB="54864" anchor="ctr">
                    <a:solidFill>
                      <a:srgbClr val="FFFFFF"/>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वाले दिन कब क्या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9836, दि. 03.10.2026 और आदेश 9809, दि. 02.10.2026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 / 60</a:t>
            </a:r>
          </a:p>
        </p:txBody>
      </p:sp>
      <p:graphicFrame>
        <p:nvGraphicFramePr>
          <p:cNvPr id="8" name="Table 7"/>
          <p:cNvGraphicFramePr>
            <a:graphicFrameLocks noGrp="1"/>
          </p:cNvGraphicFramePr>
          <p:nvPr/>
        </p:nvGraphicFramePr>
        <p:xfrm>
          <a:off x="411480" y="1024128"/>
          <a:ext cx="11365991" cy="2534915"/>
        </p:xfrm>
        <a:graphic>
          <a:graphicData uri="http://schemas.openxmlformats.org/drawingml/2006/table">
            <a:tbl>
              <a:tblPr firstRow="1" bandRow="1">
                <a:tableStyleId>{5C22544A-7EE6-4342-B048-85BDC9FD1C3A}</a:tableStyleId>
              </a:tblPr>
              <a:tblGrid>
                <a:gridCol w="4972977"/>
                <a:gridCol w="6393014"/>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समय</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क्या होगा</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सुबह 8 से 11 बजे तक</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नामांकन लिए जाएँगे</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11:30 बजे से</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संवीक्षा (नामांकन पत्रों की जाँच)</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दोपहर 2 बजे तक</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नाम वापसी</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नाम वापसी के तुरंत बाद</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चुनाव चिह्न दिए जाएँगे</a:t>
                      </a:r>
                    </a:p>
                  </a:txBody>
                  <a:tcPr marL="91440" marR="91440" marT="54864" marB="54864" anchor="ctr">
                    <a:solidFill>
                      <a:srgbClr val="F1F4F8"/>
                    </a:solidFill>
                  </a:tcPr>
                </a:tc>
              </a:tr>
            </a:tbl>
          </a:graphicData>
        </a:graphic>
      </p:graphicFrame>
      <p:sp>
        <p:nvSpPr>
          <p:cNvPr id="9" name="TextBox 8"/>
          <p:cNvSpPr txBox="1"/>
          <p:nvPr/>
        </p:nvSpPr>
        <p:spPr>
          <a:xfrm>
            <a:off x="411480" y="3613912"/>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8</a:t>
            </a:r>
          </a:p>
        </p:txBody>
      </p:sp>
      <p:sp>
        <p:nvSpPr>
          <p:cNvPr id="10" name="TextBox 9"/>
          <p:cNvSpPr txBox="1"/>
          <p:nvPr/>
        </p:nvSpPr>
        <p:spPr>
          <a:xfrm>
            <a:off x="411480" y="4007104"/>
            <a:ext cx="11365992" cy="2329687"/>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तीनों काम एक ही दिन ग्राम पंचायत मुख्यालय पर होंगे: पंचायत भवन में, या उस जगह जो ज़िला निर्वाचन अधिकारी तय करें।</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1</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रिटर्निंग अधिकारी नामांकन पत्र सिर्फ़ उसी जगह, तारीख और समय पर लेंगे, जो ज़िला निर्वाचन अधिकारी (पंचायत) की लोक सूचना में तय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26</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समय निकल जाने के बाद पहुँचे, तो काम नहीं बनेगा; इसलिए सारे काग़ज़ एक दिन पहले ही तैयार रखिए।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33–34</a:t>
            </a:r>
            <a:r>
              <a:rPr sz="1296" b="0">
                <a:solidFill>
                  <a:srgbClr val="2B5C8A"/>
                </a:solidFill>
                <a:latin typeface="Nirmala UI"/>
                <a:ea typeface="Nirmala UI"/>
                <a:cs typeface="Nirmala UI"/>
              </a:rP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आयोग का आदेश: नामांकन वाले दिन का समय</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9836, दि. 03.10.2026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9 / 60</a:t>
            </a:r>
          </a:p>
        </p:txBody>
      </p:sp>
      <p:pic>
        <p:nvPicPr>
          <p:cNvPr id="8" name="Picture 7" descr="a_timetable_o9836.png"/>
          <p:cNvPicPr>
            <a:picLocks noChangeAspect="1"/>
          </p:cNvPicPr>
          <p:nvPr/>
        </p:nvPicPr>
        <p:blipFill>
          <a:blip r:embed="rId3"/>
          <a:stretch>
            <a:fillRect/>
          </a:stretch>
        </p:blipFill>
        <p:spPr>
          <a:xfrm>
            <a:off x="1482282" y="1042416"/>
            <a:ext cx="9224386" cy="2743200"/>
          </a:xfrm>
          <a:prstGeom prst="rect">
            <a:avLst/>
          </a:prstGeom>
        </p:spPr>
      </p:pic>
      <p:sp>
        <p:nvSpPr>
          <p:cNvPr id="9" name="TextBox 8"/>
          <p:cNvSpPr txBox="1"/>
          <p:nvPr/>
        </p:nvSpPr>
        <p:spPr>
          <a:xfrm>
            <a:off x="1482282" y="3803904"/>
            <a:ext cx="9224386"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8</a:t>
            </a:r>
            <a:r>
              <a:rPr sz="1050" b="0">
                <a:solidFill>
                  <a:srgbClr val="5B6370"/>
                </a:solidFill>
                <a:latin typeface="Nirmala UI"/>
                <a:ea typeface="Nirmala UI"/>
                <a:cs typeface="Nirmala UI"/>
              </a:rPr>
              <a:t> · राज्य निर्वाचन आयोग, राजस्थान</a:t>
            </a:r>
          </a:p>
        </p:txBody>
      </p:sp>
      <p:sp>
        <p:nvSpPr>
          <p:cNvPr id="10" name="Rectangle 9"/>
          <p:cNvSpPr/>
          <p:nvPr/>
        </p:nvSpPr>
        <p:spPr>
          <a:xfrm>
            <a:off x="411480" y="4222369"/>
            <a:ext cx="274320" cy="201168"/>
          </a:xfrm>
          <a:prstGeom prst="rect">
            <a:avLst/>
          </a:prstGeom>
          <a:solidFill>
            <a:srgbClr val="F8B4B4"/>
          </a:solidFill>
          <a:ln w="12700">
            <a:solidFill>
              <a:srgbClr val="C8141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11480" y="4222369"/>
            <a:ext cx="45720" cy="201168"/>
          </a:xfrm>
          <a:prstGeom prst="rect">
            <a:avLst/>
          </a:prstGeom>
          <a:solidFill>
            <a:srgbClr val="C81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95528" y="4169664"/>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लाल: इस तालिका में तीसरे चरण के नामांकन की तारीख 05.11.2026 छपी है। बाद के आदेश 10090 में तीसरे चरण की पंच-सरपंच नामांकन प्रक्रिया 04.11.2026 (बुधवार)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8</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224" b="0">
                <a:solidFill>
                  <a:srgbClr val="2B5C8A"/>
                </a:solidFill>
                <a:latin typeface="Nirmala UI"/>
                <a:ea typeface="Nirmala UI"/>
                <a:cs typeface="Nirmala UI"/>
              </a:rPr>
              <a:t>]</a:t>
            </a:r>
          </a:p>
        </p:txBody>
      </p:sp>
      <p:sp>
        <p:nvSpPr>
          <p:cNvPr id="13" name="Oval 12"/>
          <p:cNvSpPr/>
          <p:nvPr/>
        </p:nvSpPr>
        <p:spPr>
          <a:xfrm>
            <a:off x="502920" y="4991988"/>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95528" y="4884420"/>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चौथा चरण: नामांकन 15.11.2026 (रविवार) को।</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8</a:t>
            </a:r>
            <a:r>
              <a:rPr sz="1224" b="0">
                <a:solidFill>
                  <a:srgbClr val="2B5C8A"/>
                </a:solidFill>
                <a:latin typeface="Nirmala UI"/>
                <a:ea typeface="Nirmala UI"/>
                <a:cs typeface="Nirmala UI"/>
              </a:rPr>
              <a:t>]</a:t>
            </a:r>
          </a:p>
        </p:txBody>
      </p:sp>
      <p:sp>
        <p:nvSpPr>
          <p:cNvPr id="15" name="Rectangle 14"/>
          <p:cNvSpPr/>
          <p:nvPr/>
        </p:nvSpPr>
        <p:spPr>
          <a:xfrm>
            <a:off x="411480" y="5345302"/>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11480" y="5345302"/>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95528" y="5292598"/>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पीला, पंक्ति 3-6, सब चरणों में एक जैसा: नामांकन सुबह 8 से 11 बजे तक; संवीक्षा 11:30 बजे से; नाम वापसी दोपहर 2 बजे तक; चुनाव चिह्न और उम्मीदवारों की सूची दोपहर 2 बजे के तुरंत बाद।</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8</a:t>
            </a:r>
            <a:r>
              <a:rPr sz="1224" b="0">
                <a:solidFill>
                  <a:srgbClr val="2B5C8A"/>
                </a:solidFill>
                <a:latin typeface="Nirmala UI"/>
                <a:ea typeface="Nirmala UI"/>
                <a:cs typeface="Nirmala U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इस बार पहले से क्या बदला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10055, दि. 06.10.2026 और आदेश 9809, दि. 02.10.2026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10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संतान वाली शर्त अब नहीं: प्ररूप 4घ के बिन्दु 3 (संतान संबंधी योग्यता) की सूचना देना अब ज़रूरी नहीं, क्योंकि यह प्रावधान हटा दिया गया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10055, दि. 06.10.2026, पृ. 1</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मतपेटी मार्गदर्शिका में 4घ के चार बिन्दुओं में संतान वाला बिन्दु अब भी छपा है; उसे लागू न मानिए।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32</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पढ़ाई की कोई शर्त नहीं: पंचायती राज विभाग की 22.02.2019 की अधिसूचना से शैक्षणिक योग्यता वाले प्रावधान खत्म हो गए, अब किसी भी पद के लिए इसकी ज़रूरत नहीं।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27</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मतपत्र पर सिर्फ़ चुनाव चिह्न छपे होंगे; उम्मीदवारों के नाम नामांकन की प्रक्रिया पूरी होते ही मतदान दल के कार्मिक हाथ से लिखेंगे।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9809, दि. 02.10.2026, पृ. 2</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पंच के लिए 40 और सरपंच के लिए 40 चुनाव चिह्न अलग-अलग हैं; यह आयोग के आदेश 4191 (17.10.2025) से तय हुआ।</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9809, दि. 02.10.2026, पृ. 2</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नोटा भी रहेगा: इसका स्टीकर आयोग छपवाता है, और यह आख़िरी उम्मीदवार के ठीक बाद वाली जगह पर लगेगा।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9809, दि. 02.10.2026, पृ. 2</a:t>
            </a:r>
            <a:r>
              <a:rPr sz="1296"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पुरानी बात, अब लागू नहीं: मार्गदर्शिका में पंच के 10 और सरपंच के 20 छपे चिह्नों वाली व्यवस्था लिखी है; आदेश 9809 से अलग पड़ने वाली पुरानी बातें लागू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36</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9809, दि. 02.10.2026, पृ. 3</a:t>
            </a:r>
            <a:r>
              <a:rPr sz="1224" b="0">
                <a:solidFill>
                  <a:srgbClr val="2B5C8A"/>
                </a:solidFill>
                <a:latin typeface="Nirmala UI"/>
                <a:ea typeface="Nirmala UI"/>
                <a:cs typeface="Nirmala UI"/>
              </a:rPr>
              <a: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आयोग का आदेश 10055: संतान वाली शर्त हटी</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10055, दि. 06.10.2026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11 / 60</a:t>
            </a:r>
          </a:p>
        </p:txBody>
      </p:sp>
      <p:pic>
        <p:nvPicPr>
          <p:cNvPr id="8" name="Picture 7" descr="a_santan_o10055.png"/>
          <p:cNvPicPr>
            <a:picLocks noChangeAspect="1"/>
          </p:cNvPicPr>
          <p:nvPr/>
        </p:nvPicPr>
        <p:blipFill>
          <a:blip r:embed="rId3"/>
          <a:stretch>
            <a:fillRect/>
          </a:stretch>
        </p:blipFill>
        <p:spPr>
          <a:xfrm>
            <a:off x="411480" y="1042416"/>
            <a:ext cx="6675120" cy="4039303"/>
          </a:xfrm>
          <a:prstGeom prst="rect">
            <a:avLst/>
          </a:prstGeom>
        </p:spPr>
      </p:pic>
      <p:sp>
        <p:nvSpPr>
          <p:cNvPr id="9" name="TextBox 8"/>
          <p:cNvSpPr txBox="1"/>
          <p:nvPr/>
        </p:nvSpPr>
        <p:spPr>
          <a:xfrm>
            <a:off x="411480" y="5100007"/>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1</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7360920"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1" name="TextBox 10"/>
          <p:cNvSpPr txBox="1"/>
          <p:nvPr/>
        </p:nvSpPr>
        <p:spPr>
          <a:xfrm>
            <a:off x="7744968" y="1069848"/>
            <a:ext cx="4032503"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प्ररूप 4 (नामांकन पत्र): सारी प्रविष्टियाँ भरनी हैं, कोई कॉलम खाली नहीं; बस संतान संबंधी योग्यता वाला छोड़ना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1</a:t>
            </a:r>
            <a:r>
              <a:rPr sz="1224" b="0">
                <a:solidFill>
                  <a:srgbClr val="2B5C8A"/>
                </a:solidFill>
                <a:latin typeface="Nirmala UI"/>
                <a:ea typeface="Nirmala UI"/>
                <a:cs typeface="Nirmala UI"/>
              </a:rPr>
              <a:t>]</a:t>
            </a:r>
          </a:p>
        </p:txBody>
      </p:sp>
      <p:sp>
        <p:nvSpPr>
          <p:cNvPr id="12" name="Oval 11"/>
          <p:cNvSpPr/>
          <p:nvPr/>
        </p:nvSpPr>
        <p:spPr>
          <a:xfrm>
            <a:off x="7360920" y="24138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3" name="TextBox 12"/>
          <p:cNvSpPr txBox="1"/>
          <p:nvPr/>
        </p:nvSpPr>
        <p:spPr>
          <a:xfrm>
            <a:off x="7744968" y="2397760"/>
            <a:ext cx="403250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प्ररूप 4घ का बिन्दु 3: संतान संबंधी योग्यता के प्रावधान हटा दिए गए हैं, इसलिए यह सूचना देना ज़रूरी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1</a:t>
            </a:r>
            <a:r>
              <a:rPr sz="1224" b="0">
                <a:solidFill>
                  <a:srgbClr val="2B5C8A"/>
                </a:solidFill>
                <a:latin typeface="Nirmala UI"/>
                <a:ea typeface="Nirmala UI"/>
                <a:cs typeface="Nirmala UI"/>
              </a:rPr>
              <a:t>]</a:t>
            </a:r>
          </a:p>
        </p:txBody>
      </p:sp>
      <p:sp>
        <p:nvSpPr>
          <p:cNvPr id="14" name="Oval 13"/>
          <p:cNvSpPr/>
          <p:nvPr/>
        </p:nvSpPr>
        <p:spPr>
          <a:xfrm>
            <a:off x="7452360" y="3526663"/>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44968" y="3419094"/>
            <a:ext cx="4032503"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प्ररूप 4घ का बाकी हिस्सा पूरा भरना है, कोई कॉलम खाली नहीं: बिन्दु 1 विचाराधीन आपराधिक मामले, बिन्दु 2 दोषसिद्धि, बिन्दु 4 संपत्ति।</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1</a:t>
            </a:r>
            <a:r>
              <a:rPr sz="1224" b="0">
                <a:solidFill>
                  <a:srgbClr val="2B5C8A"/>
                </a:solidFill>
                <a:latin typeface="Nirmala UI"/>
                <a:ea typeface="Nirmala UI"/>
                <a:cs typeface="Nirmala UI"/>
              </a:rPr>
              <a: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पंच या सरपंच का चुनाव कौन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 राजस्थान पंचायतीराज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12 / 60</a:t>
            </a:r>
          </a:p>
        </p:txBody>
      </p:sp>
      <p:sp>
        <p:nvSpPr>
          <p:cNvPr id="8" name="TextBox 7"/>
          <p:cNvSpPr txBox="1"/>
          <p:nvPr/>
        </p:nvSpPr>
        <p:spPr>
          <a:xfrm>
            <a:off x="411480" y="1069848"/>
            <a:ext cx="11365992" cy="4072890"/>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पंच या सरपंच का चुनाव वही लड़ सकता है, जो उसी पंचायत क्षेत्र के किसी भी वार्ड का मतदाता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26</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जिस वार्ड से पंच का चुनाव लड़ रहे हैं, उसी वार्ड का मतदाता होना ज़रूरी नहीं। जैसे, वार्ड 5 का मतदाता उसी पंचायत के वार्ड 8 से पंच का भी लड़ सकता है और सरपंच का भी।</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26</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नामांकन पत्रों की संवीक्षा के दिन जिसकी उम्र 21 साल हो गई है, वह पंच या सरपंच का चुनाव लड़ सकता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मतदाता सूची में लिखी उम्र सिर्फ़ अंदाज़न होती है, इसलिए उसे प्रमाण नहीं माना जाता; संवीक्षा के समय आपकी उम्र पर आपत्ति की जा सकती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मार्गदर्शिका का उदाहरण: सूची में उम्र 21 लिखी थी, पर स्कूल के प्रमाण पत्र से संवीक्षा की तारीख को उम्र 20 साल 10 महीने निकली, तो वह व्यक्ति योग्य नहीं।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368" b="0">
                <a:solidFill>
                  <a:srgbClr val="2B5C8A"/>
                </a:solidFill>
                <a:latin typeface="Nirmala UI"/>
                <a:ea typeface="Nirmala UI"/>
                <a:cs typeface="Nirmala UI"/>
              </a:rPr>
              <a:t>]</a:t>
            </a:r>
          </a:p>
        </p:txBody>
      </p:sp>
      <p:sp>
        <p:nvSpPr>
          <p:cNvPr id="9" name="Rectangle 8"/>
          <p:cNvSpPr/>
          <p:nvPr/>
        </p:nvSpPr>
        <p:spPr>
          <a:xfrm>
            <a:off x="411480" y="5234178"/>
            <a:ext cx="11365992" cy="1102614"/>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234178"/>
            <a:ext cx="73152" cy="110261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307330"/>
            <a:ext cx="11137392" cy="99288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उलझन: इसी पैरा में आगे नामांकन भरने की तारीख वाली उम्र भी लिखी है। इस बार नामांकन और संवीक्षा एक ही दिन हैं, तो आम तौर पर फ़र्क नहीं पड़ेगा; उम्र 21 के आसपास हो, तो जन्म का प्रमाण साथ रखें और रिटर्निंग अधिकारी से पूछ लें।</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1</a:t>
            </a:r>
            <a:r>
              <a:rPr sz="1224" b="0">
                <a:solidFill>
                  <a:srgbClr val="2B5C8A"/>
                </a:solidFill>
                <a:latin typeface="Nirmala UI"/>
                <a:ea typeface="Nirmala UI"/>
                <a:cs typeface="Nirmala UI"/>
              </a:rPr>
              <a: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आरक्षित और सामान्य सीट से कौन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 राजस्थान पंचायतीराज अधिनियम, 1994; नियम 16(1) और नियम 27, निर्वाचन नियम</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13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 वार्ड या सरपंच पद अनुसूचित जाति, अनुसूचित जनजाति, अन्य पिछड़ा वर्ग या महिला के लिए आरक्षित है, उस पर उसी वर्ग का व्यक्ति लड़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अन्य पिछड़े वर्ग की सीट पर विशेष पिछड़ा वर्ग (SBC) के प्रमाण पत्र वाले भी पात्र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महिला के लिए आरक्षित सीट से कोई पुरुष चुनाव नहीं लड़ सकता।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 वार्ड या सरपंच पद आरक्षित नहीं है, उस पर किसी भी जाति या वर्ग का व्यक्ति, महिला या पुरुष, लड़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अनुसूचित जाति, जनजाति या अन्य पिछड़े वर्ग का व्यक्ति सामान्य वार्ड से लड़ने के अयोग्य नहीं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16(1) ·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10055, दि. 06.10.2026,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आरक्षित पद पर उस वर्ग का प्रमाण पत्र नहीं दिया, तो संवीक्षा में नामांकन खारिज किया जा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क्या एक ही पंचायत में दो सीटों से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19-ख “किसी पंचायतीराज संस्था में एक से अधिक स्थानों के लिए निर्वाचन लड़ने पर प्रतिबंध”, राजस्थान पंचायतीराज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14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धारा 19-ख के हिसाब से एक ही पंचायती राज संस्था, जैसे एक ग्राम पंचायत, के चुनाव में आप एक ही सीट से लड़ सकते हैं। अलग-अलग संस्थाओं की बात धारा 20 में है: अगली स्लाइड।</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धारा 19-ख(1)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पंच के चुनाव में आप एक से ज़्यादा वार्डों से नहीं लड़ सकते, जैसे दो अलग वार्डों से पंच का नामांकन भरना।</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धारा 19-ख(1)(क)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57</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सरपंच का चुनाव लड़ रहे हैं, तो उसी पंचायत में पंच का चुनाव नहीं लड़ सकते; और पंच का लड़ रहे हैं, तो सरपंच का नहीं।</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धारा 19-ख(1)(ख)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ऐसा नामांकन भर दिया, तो संवीक्षा में सिर्फ़ इस वजह से खारिज नहीं होगा; पर नाम वापसी के समय तक आपको एक सीट चुननी होगी।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36</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धारा 19-ख(2): जो सीट रखनी है, उसे छोड़कर बाकी सभी सीटों से अपनी उम्मीदवारी लिखित सूचना देकर वापस लीजिए; यह सूचना नाम वापसी के लिए तय समय और तारीख से पहले देनी है।</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धारा 19-ख(2)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57</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धारा 19-ख(2) का परन्तुक: ऐसा नहीं किया, तो माना जाएगा कि आपने उन सभी सीटों से उम्मीदवारी वापस ले ली, जिनके लिए नामांकन भरा था; यानी आप किसी भी सीट से उम्मीदवार नहीं रहेंगे।</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धारा 19-ख(2) का परन्तुक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57</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बालोतरा में नाम वापसी नामांकन वाले दिन ही दोपहर 2 बजे तक है, इसलिए एक सीट का फ़ैसला उसी दिन 2 बजे से पहले करना होगा।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9836, दि. 03.10.2026, पृ. 8</a:t>
            </a:r>
            <a:r>
              <a:rPr sz="1224" b="0">
                <a:solidFill>
                  <a:srgbClr val="2B5C8A"/>
                </a:solidFill>
                <a:latin typeface="Nirmala UI"/>
                <a:ea typeface="Nirmala UI"/>
                <a:cs typeface="Nirmala UI"/>
              </a:rPr>
              <a: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क्या एक साथ दो पंचायती राज संस्थाओं से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20, राजस्थान पंचायतीराज अधिनियम, 1994 (पाठ: आयोग की अंग्रेज़ी क़ानून पुस्तिका)</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15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 का पाठ मार्गदर्शिका के परिशिष्ट में नहीं छपा; यह आयोग की अंग्रेज़ी क़ानून पुस्तिका में है। उसमें शीर्षक है: “Restriction on simultaneous or double membership of a Panchayati Raj Institution”।</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20(1): क़ानून में जहाँ साफ़ छूट दी है, उसे छोड़कर कोई भी व्यक्ति एक साथ दो या ज़्यादा पंचायती राज संस्थाओं का सदस्य नहीं रह सकता।</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20(1)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20(2): एक संस्था का सदस्य दूसरी संस्था की सदस्यता का चुनाव लड़ सकता है। मार्गदर्शिका भी यही कहती है: एक साथ सदस्य रहने पर रोक है, चुनाव लड़ने पर नहीं।</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20(2)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पर वह दूसरी संस्था में चुन लिया गया, तो जिस दिन चुना गया, उसी दिन उसकी पहली सीट खाली हो जाएगी; बस तब नहीं, जब पहली संस्था का कार्यकाल उस तारीख से चार महीने के अंदर पूरा हो रहा हो।</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20(2) का परन्तुक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20(3): कोई एक साथ दो या ज़्यादा संस्थाओं में चुना गया, तो चुने जाने की तारीख से (तारीखें अलग हों, तो बाद वाली से) 14 दिन के अंदर सक्षम प्राधिकारी को बताए कि वह किस संस्था में रहेगा; दूसरी सीट खाली हो जाएगी।</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20(3)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20(4) और (5): यह सूचना अंतिम है, बाद में बदली नहीं जा सकती। 14 दिन में सूचना न दी, तो सक्षम प्राधिकारी तय करेगा कि कौन-सी सीट रहेगी; बाकी सीट खाली होगी।</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20(4), (5)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सक्षम प्राधिकारी कौन है, और आपके मामले में धारा 20 कैसे लागू होगी, यह इन किताबों से तय करके नहीं बताया जा सकता; ऐसा मामला हो, तो रिटर्निंग अधिकारी से पूछिए।</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क्या सरकारी कर्मचारी चुनाव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 का संशोधित खण्ड (ख), राजस्थान पंचायतीराज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16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जो संवीक्षा के दिन केन्द्र सरकार, राज्य सरकार या किसी स्थानीय प्राधिकारी (लोकल अथॉरिटी) का पूरे समय का या पार्ट-टाइम वैतनिक कर्मचारी है, वह पंच या सरपंच का चुनाव नहीं लड़ सकता।</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राज्य सरकार के नियंत्रण वाले, या उससे पूरा या कुछ पैसा पाने वाले विश्वविद्यालय, निगम, संस्था, उपक्रम या सहकारी समिति में वेतन वाली नौकरी करने वाला भी नहीं लड़ सकता।</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ऐसे कर्मचारी नामांकन भरें, तो संवीक्षा के समय सक्षम अधिकारी की दी हुई त्यागपत्र की स्वीकृति की प्रमाणित प्रति देनी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स्वीकृति का आदेश संवीक्षा की तारीख से पहले वाले दिन तक का होना चाहिए, उसी दिन का नहीं; स्वीकृति न दी, तो नामांकन पत्र अस्वीकार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इस बार संवीक्षा नामांकन वाले दिन ही है, इसलिए स्वीकृति का आदेश तीसरे चरण में 03.11.2026 (मंगलवार) तक का, और चौथे चरण में 14.11.2026 (शनिवार) तक का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9</a:t>
            </a:r>
            <a:r>
              <a:rPr sz="1512" b="0">
                <a:solidFill>
                  <a:srgbClr val="2B5C8A"/>
                </a:solidFill>
                <a:latin typeface="Nirmala UI"/>
                <a:ea typeface="Nirmala UI"/>
                <a:cs typeface="Nirmala UI"/>
              </a:rPr>
              <a: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कौन-सी बातें चुनाव लड़ने से रोकती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 और धारा 26(1), राजस्थान पंचायतीराज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17 / 60</a:t>
            </a:r>
          </a:p>
        </p:txBody>
      </p:sp>
      <p:graphicFrame>
        <p:nvGraphicFramePr>
          <p:cNvPr id="8" name="Table 7"/>
          <p:cNvGraphicFramePr>
            <a:graphicFrameLocks noGrp="1"/>
          </p:cNvGraphicFramePr>
          <p:nvPr/>
        </p:nvGraphicFramePr>
        <p:xfrm>
          <a:off x="411480" y="1024128"/>
          <a:ext cx="11365990" cy="3983736"/>
        </p:xfrm>
        <a:graphic>
          <a:graphicData uri="http://schemas.openxmlformats.org/drawingml/2006/table">
            <a:tbl>
              <a:tblPr firstRow="1" bandRow="1">
                <a:tableStyleId>{5C22544A-7EE6-4342-B048-85BDC9FD1C3A}</a:tableStyleId>
              </a:tblPr>
              <a:tblGrid>
                <a:gridCol w="5643747"/>
                <a:gridCol w="1266764"/>
                <a:gridCol w="4455479"/>
              </a:tblGrid>
              <a:tr h="380746">
                <a:tc>
                  <a:txBody>
                    <a:bodyPr wrap="square"/>
                    <a:lstStyle/>
                    <a:p>
                      <a:pPr algn="l">
                        <a:lnSpc>
                          <a:spcPct val="100000"/>
                        </a:lnSpc>
                        <a:spcAft>
                          <a:spcPts val="0"/>
                        </a:spcAft>
                      </a:pPr>
                      <a:r>
                        <a:rPr sz="1300" b="1">
                          <a:solidFill>
                            <a:srgbClr val="FFFFFF"/>
                          </a:solidFill>
                          <a:latin typeface="Nirmala UI"/>
                          <a:ea typeface="Nirmala UI"/>
                          <a:cs typeface="Nirmala UI"/>
                        </a:rPr>
                        <a:t>अयोग्यता</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धारा</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स्रोत</a:t>
                      </a:r>
                    </a:p>
                  </a:txBody>
                  <a:tcPr marL="91440" marR="91440" marT="54864" marB="54864" anchor="ctr">
                    <a:solidFill>
                      <a:srgbClr val="1E3A5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विधानसभा सदस्य का चुनाव लड़ने के लिए जो अयोग्य है, वह पंच-सरपंच के लिए भी अयोग्य है; बस उम्र 25 की जगह 21 साल काफ़ी है</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19 (क)</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28</a:t>
                      </a:r>
                    </a:p>
                  </a:txBody>
                  <a:tcPr marL="91440" marR="91440" marT="54864" marB="54864" anchor="ctr">
                    <a:solidFill>
                      <a:srgbClr val="FFFFFF"/>
                    </a:solidFill>
                  </a:tcPr>
                </a:tc>
              </a:tr>
              <a:tr h="380746">
                <a:tc>
                  <a:txBody>
                    <a:bodyPr wrap="square"/>
                    <a:lstStyle/>
                    <a:p>
                      <a:pPr algn="l">
                        <a:lnSpc>
                          <a:spcPct val="100000"/>
                        </a:lnSpc>
                        <a:spcAft>
                          <a:spcPts val="0"/>
                        </a:spcAft>
                      </a:pPr>
                      <a:r>
                        <a:rPr sz="1300" b="0">
                          <a:solidFill>
                            <a:srgbClr val="1F2937"/>
                          </a:solidFill>
                          <a:latin typeface="Nirmala UI"/>
                          <a:ea typeface="Nirmala UI"/>
                          <a:cs typeface="Nirmala UI"/>
                        </a:rPr>
                        <a:t>किसी भी पंचायती राज संस्था के अधीन कोई वैतनिक पद या लाभ का पद</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19 (घ)</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29</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संबंधित पंचायती राज संस्था के किसी ठेके में खुद, भागीदार, नियोजक या कर्मचारी के ज़रिये अंश या हित</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19 (ङ)</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29</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पाँच साल या ज़्यादा की सज़ा वाले अपराध में न्यायालय ने संज्ञान ले लिया हो और आरोप तय कर दिए हों</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19 (छछ)</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30</a:t>
                      </a:r>
                    </a:p>
                  </a:txBody>
                  <a:tcPr marL="91440" marR="91440" marT="54864" marB="54864" anchor="ctr">
                    <a:solidFill>
                      <a:srgbClr val="F1F4F8"/>
                    </a:solidFill>
                  </a:tcPr>
                </a:tc>
              </a:tr>
              <a:tr h="380746">
                <a:tc>
                  <a:txBody>
                    <a:bodyPr wrap="square"/>
                    <a:lstStyle/>
                    <a:p>
                      <a:pPr algn="l">
                        <a:lnSpc>
                          <a:spcPct val="100000"/>
                        </a:lnSpc>
                        <a:spcAft>
                          <a:spcPts val="0"/>
                        </a:spcAft>
                      </a:pPr>
                      <a:r>
                        <a:rPr sz="1300" b="0">
                          <a:solidFill>
                            <a:srgbClr val="1F2937"/>
                          </a:solidFill>
                          <a:latin typeface="Nirmala UI"/>
                          <a:ea typeface="Nirmala UI"/>
                          <a:cs typeface="Nirmala UI"/>
                        </a:rPr>
                        <a:t>संबंधित पंचायत की ओर से या उसके विरुद्ध वकील के रूप में नियुक्त</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19 (ञ)</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30</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पंचायत का कर या फीस माँग नोटिस से दो महीने तक नहीं चुकाया (नामांकन से पहले जमा करके रसीद ले ली, तो अयोग्य नहीं)</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19 (झ)</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30</a:t>
                      </a:r>
                    </a:p>
                  </a:txBody>
                  <a:tcPr marL="91440" marR="91440" marT="54864" marB="54864" anchor="ctr">
                    <a:solidFill>
                      <a:srgbClr val="F1F4F8"/>
                    </a:solidFill>
                  </a:tcPr>
                </a:tc>
              </a:tr>
              <a:tr h="380746">
                <a:tc>
                  <a:txBody>
                    <a:bodyPr wrap="square"/>
                    <a:lstStyle/>
                    <a:p>
                      <a:pPr algn="l">
                        <a:lnSpc>
                          <a:spcPct val="100000"/>
                        </a:lnSpc>
                        <a:spcAft>
                          <a:spcPts val="0"/>
                        </a:spcAft>
                      </a:pPr>
                      <a:r>
                        <a:rPr sz="1300" b="0">
                          <a:solidFill>
                            <a:srgbClr val="1F2937"/>
                          </a:solidFill>
                          <a:latin typeface="Nirmala UI"/>
                          <a:ea typeface="Nirmala UI"/>
                          <a:cs typeface="Nirmala UI"/>
                        </a:rPr>
                        <a:t>घर में कार्यशील स्वच्छ शौचालय नहीं, या परिवार का कोई सदस्य खुले में शौच जाता है</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19 (थ)</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10055, दि. 06.10.2026, पृ. 2</a:t>
                      </a:r>
                    </a:p>
                  </a:txBody>
                  <a:tcPr marL="91440" marR="91440" marT="54864" marB="54864" anchor="ctr">
                    <a:solidFill>
                      <a:srgbClr val="FFFFFF"/>
                    </a:solidFill>
                  </a:tcPr>
                </a:tc>
              </a:tr>
            </a:tbl>
          </a:graphicData>
        </a:graphic>
      </p:graphicFrame>
      <p:sp>
        <p:nvSpPr>
          <p:cNvPr id="9" name="TextBox 8"/>
          <p:cNvSpPr txBox="1"/>
          <p:nvPr/>
        </p:nvSpPr>
        <p:spPr>
          <a:xfrm>
            <a:off x="411480" y="5108448"/>
            <a:ext cx="11365992" cy="1228343"/>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ये अयोग्यताएँ पंच के लिए लिखी हैं, और धारा 26(1) से सरपंच पर भी यही लागू हैं।</a:t>
            </a:r>
            <a:r>
              <a:rPr sz="1296" b="0">
                <a:solidFill>
                  <a:srgbClr val="2B5C8A"/>
                </a:solidFill>
                <a:latin typeface="Nirmala UI"/>
                <a:ea typeface="Nirmala UI"/>
                <a:cs typeface="Nirmala UI"/>
              </a:rPr>
              <a:t>  [</a:t>
            </a:r>
            <a:r>
              <a:rPr sz="1296" b="1">
                <a:solidFill>
                  <a:srgbClr val="2B5C8A"/>
                </a:solidFill>
                <a:latin typeface="Nirmala UI"/>
                <a:ea typeface="Nirmala UI"/>
                <a:cs typeface="Nirmala UI"/>
              </a:rPr>
              <a:t>धारा 26(1) ·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31</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स्वच्छ शौचालय यानी तीन दीवारों, दरवाज़े और छत से घिरा जलबंद शौचालय; परिवार में पति या पत्नी, बच्चे और साथ रहने वाले माता-पिता गिने जाते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31</a:t>
            </a:r>
            <a:r>
              <a:rPr sz="1296" b="0">
                <a:solidFill>
                  <a:srgbClr val="2B5C8A"/>
                </a:solidFill>
                <a:latin typeface="Nirmala UI"/>
                <a:ea typeface="Nirmala UI"/>
                <a:cs typeface="Nirmala UI"/>
              </a:rPr>
              <a: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पत्र कैसे और किसे देना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25,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18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पत्र प्ररूप 4 है। इसके साथ प्ररूप 4घ, शौचालय की घोषणा, और सिर्फ़ सरपंच के लिए उपाबन्ध-I B (शपथ पत्र) भी लगेगा।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 सब काग़ज़ उम्मीदवार खुद, अपने हस्ताक्षर या अंगूठा निशानी के साथ, तय तारीख, तय समय और तय जगह पर रिटर्निंग अधिकारी को देगा।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33–34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और के हाथ भेजा नामांकन संवीक्षा में खारिज हो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पंच-सरपंच के चुनाव में प्रस्तावक का प्रावधान नहीं है, यानी नामांकन के लिए किसी प्रस्तावक की ज़रूरत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लेते समय रिटर्निंग अधिकारी हस्ताक्षर या अंगूठा निशानी, मतदाता क्रम संख्या और वार्ड संख्या मिलाते हैं, और गलती हो तो उसी समय ठीक करवा देते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34–35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 यह भी पूछते हैं कि आप पंच के लिए लड़ रहे हैं या सरपंच के लिए। उस समय साथ रहिए, और जो पूछा जाए, साफ़ बताइए।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34–35</a:t>
            </a:r>
            <a:r>
              <a:rPr sz="1584" b="0">
                <a:solidFill>
                  <a:srgbClr val="2B5C8A"/>
                </a:solidFill>
                <a:latin typeface="Nirmala UI"/>
                <a:ea typeface="Nirmala UI"/>
                <a:cs typeface="Nirmala UI"/>
              </a:rPr>
              <a: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साथ के काग़ज़ों में किस चूक से नामांकन जाता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25 और नियम 27,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19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प्ररूप 4घ नामांकन के साथ देना कानूनन ज़रूरी है; इसे पूरा भरकर हर पेज पर हस्ताक्षर या अंगूठा निशानी लगाइए, नहीं तो नामांकन पत्र खारिज हो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उपाबन्ध-I B सिर्फ़ सरपंच के लिए है; सरपंच का उम्मीदवार इसे न दे, तो नामांकन अस्वीकार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32–33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उपाबन्ध-I B का कोई कॉलम खाली रह गया और रिटर्निंग अधिकारी के याद दिलाने पर भी नहीं भरा, तो संवीक्षा में नामांकन अस्वीकार करने योग्य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32–33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उपाबन्ध-I B की बातें सही हैं या नहीं, यह रिटर्निंग अधिकारी नहीं जाँचते, क्योंकि इससे पात्रता तय नहीं होती; यह आम लोगों की जानकारी के लिए है, इसलिए इसकी एक प्रति नोटिस बोर्ड पर लगेगी।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शौचालय की घोषणा साथ नहीं दी, तो रिटर्निंग अधिकारी मीमो देंगे कि संवीक्षा से पहले अपने हस्ताक्षर वाली घोषणा दे दें; न दी, तो संवीक्षा में नामांकन खारिज हो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नामांकन के साथ कौन-से कागज़ लगेंगे, और कौन-से नहीं?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20 / 60</a:t>
            </a:r>
          </a:p>
        </p:txBody>
      </p:sp>
      <p:graphicFrame>
        <p:nvGraphicFramePr>
          <p:cNvPr id="7" name="Table 6"/>
          <p:cNvGraphicFramePr>
            <a:graphicFrameLocks noGrp="1"/>
          </p:cNvGraphicFramePr>
          <p:nvPr/>
        </p:nvGraphicFramePr>
        <p:xfrm>
          <a:off x="411480" y="1024128"/>
          <a:ext cx="11365991" cy="2971800"/>
        </p:xfrm>
        <a:graphic>
          <a:graphicData uri="http://schemas.openxmlformats.org/drawingml/2006/table">
            <a:tbl>
              <a:tblPr firstRow="1" bandRow="1">
                <a:tableStyleId>{5C22544A-7EE6-4342-B048-85BDC9FD1C3A}</a:tableStyleId>
              </a:tblPr>
              <a:tblGrid>
                <a:gridCol w="1580760"/>
                <a:gridCol w="9785231"/>
              </a:tblGrid>
              <a:tr h="362712">
                <a:tc>
                  <a:txBody>
                    <a:bodyPr wrap="square"/>
                    <a:lstStyle/>
                    <a:p>
                      <a:pPr algn="l">
                        <a:lnSpc>
                          <a:spcPct val="100000"/>
                        </a:lnSpc>
                        <a:spcAft>
                          <a:spcPts val="0"/>
                        </a:spcAft>
                      </a:pPr>
                      <a:r>
                        <a:rPr sz="1200" b="1">
                          <a:solidFill>
                            <a:srgbClr val="FFFFFF"/>
                          </a:solidFill>
                          <a:latin typeface="Nirmala UI"/>
                          <a:ea typeface="Nirmala UI"/>
                          <a:cs typeface="Nirmala UI"/>
                        </a:rPr>
                        <a:t>कागज़</a:t>
                      </a:r>
                    </a:p>
                  </a:txBody>
                  <a:tcPr marL="91440" marR="91440" marT="54864" marB="54864" anchor="ctr">
                    <a:solidFill>
                      <a:srgbClr val="1E3A5F"/>
                    </a:solidFill>
                  </a:tcPr>
                </a:tc>
                <a:tc>
                  <a:txBody>
                    <a:bodyPr wrap="square"/>
                    <a:lstStyle/>
                    <a:p>
                      <a:pPr algn="l">
                        <a:lnSpc>
                          <a:spcPct val="100000"/>
                        </a:lnSpc>
                        <a:spcAft>
                          <a:spcPts val="0"/>
                        </a:spcAft>
                      </a:pPr>
                      <a:r>
                        <a:rPr sz="1200" b="1">
                          <a:solidFill>
                            <a:srgbClr val="FFFFFF"/>
                          </a:solidFill>
                          <a:latin typeface="Nirmala UI"/>
                          <a:ea typeface="Nirmala UI"/>
                          <a:cs typeface="Nirmala UI"/>
                        </a:rPr>
                        <a:t>आदेश 10055 क्या कहता है</a:t>
                      </a:r>
                    </a:p>
                  </a:txBody>
                  <a:tcPr marL="91440" marR="91440" marT="54864" marB="54864" anchor="ctr">
                    <a:solidFill>
                      <a:srgbClr val="1E3A5F"/>
                    </a:solidFill>
                  </a:tcPr>
                </a:tc>
              </a:tr>
              <a:tr h="362712">
                <a:tc>
                  <a:txBody>
                    <a:bodyPr wrap="square"/>
                    <a:lstStyle/>
                    <a:p>
                      <a:pPr algn="l">
                        <a:lnSpc>
                          <a:spcPct val="100000"/>
                        </a:lnSpc>
                        <a:spcAft>
                          <a:spcPts val="0"/>
                        </a:spcAft>
                      </a:pPr>
                      <a:r>
                        <a:rPr sz="1200" b="0">
                          <a:solidFill>
                            <a:srgbClr val="1F2937"/>
                          </a:solidFill>
                          <a:latin typeface="Nirmala UI"/>
                          <a:ea typeface="Nirmala UI"/>
                          <a:cs typeface="Nirmala UI"/>
                        </a:rPr>
                        <a:t>शौचालय की घोषणा</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ज़रूरी: घर में कार्यशील स्वच्छ शौचालय है, यह आयोग के प्ररूप में (धारा 19(थ)); इसे प्रमाणित करवाने की ज़रूरत नहीं</a:t>
                      </a:r>
                    </a:p>
                  </a:txBody>
                  <a:tcPr marL="91440" marR="91440" marT="54864" marB="54864" anchor="ctr">
                    <a:solidFill>
                      <a:srgbClr val="FFFFFF"/>
                    </a:solidFill>
                  </a:tcPr>
                </a:tc>
              </a:tr>
              <a:tr h="362712">
                <a:tc>
                  <a:txBody>
                    <a:bodyPr wrap="square"/>
                    <a:lstStyle/>
                    <a:p>
                      <a:pPr algn="l">
                        <a:lnSpc>
                          <a:spcPct val="100000"/>
                        </a:lnSpc>
                        <a:spcAft>
                          <a:spcPts val="0"/>
                        </a:spcAft>
                      </a:pPr>
                      <a:r>
                        <a:rPr sz="1200" b="0">
                          <a:solidFill>
                            <a:srgbClr val="1F2937"/>
                          </a:solidFill>
                          <a:latin typeface="Nirmala UI"/>
                          <a:ea typeface="Nirmala UI"/>
                          <a:cs typeface="Nirmala UI"/>
                        </a:rPr>
                        <a:t>नो-ड्यूज़</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पंचायती राज संस्था का कोई बकाया नहीं (धारा 19(झ), 19(ड)), तो कोई नो-ड्यूज़ नहीं चाहिए; बकाया हो, तो नामांकन से पहले जमा कराकर रसीद या नो-ड्यूज़ लगाइए</a:t>
                      </a:r>
                    </a:p>
                  </a:txBody>
                  <a:tcPr marL="91440" marR="91440" marT="54864" marB="54864" anchor="ctr">
                    <a:solidFill>
                      <a:srgbClr val="F1F4F8"/>
                    </a:solidFill>
                  </a:tcPr>
                </a:tc>
              </a:tr>
              <a:tr h="362712">
                <a:tc>
                  <a:txBody>
                    <a:bodyPr wrap="square"/>
                    <a:lstStyle/>
                    <a:p>
                      <a:pPr algn="l">
                        <a:lnSpc>
                          <a:spcPct val="100000"/>
                        </a:lnSpc>
                        <a:spcAft>
                          <a:spcPts val="0"/>
                        </a:spcAft>
                      </a:pPr>
                      <a:r>
                        <a:rPr sz="1200" b="0">
                          <a:solidFill>
                            <a:srgbClr val="1F2937"/>
                          </a:solidFill>
                          <a:latin typeface="Nirmala UI"/>
                          <a:ea typeface="Nirmala UI"/>
                          <a:cs typeface="Nirmala UI"/>
                        </a:rPr>
                        <a:t>चरित्र प्रमाण पत्र</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लगाने की ज़रूरत नहीं</a:t>
                      </a:r>
                    </a:p>
                  </a:txBody>
                  <a:tcPr marL="91440" marR="91440" marT="54864" marB="54864" anchor="ctr">
                    <a:solidFill>
                      <a:srgbClr val="FFFFFF"/>
                    </a:solidFill>
                  </a:tcPr>
                </a:tc>
              </a:tr>
              <a:tr h="362712">
                <a:tc>
                  <a:txBody>
                    <a:bodyPr wrap="square"/>
                    <a:lstStyle/>
                    <a:p>
                      <a:pPr algn="l">
                        <a:lnSpc>
                          <a:spcPct val="100000"/>
                        </a:lnSpc>
                        <a:spcAft>
                          <a:spcPts val="0"/>
                        </a:spcAft>
                      </a:pPr>
                      <a:r>
                        <a:rPr sz="1200" b="0">
                          <a:solidFill>
                            <a:srgbClr val="1F2937"/>
                          </a:solidFill>
                          <a:latin typeface="Nirmala UI"/>
                          <a:ea typeface="Nirmala UI"/>
                          <a:cs typeface="Nirmala UI"/>
                        </a:rPr>
                        <a:t>जाति प्रमाण पत्र</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आरक्षित पद से लड़ रहे अनुसूचित जाति, जनजाति, अन्य पिछड़ा वर्ग के उम्मीदवार के लिए ज़रूरी; सामान्य वार्ड से लड़कर जमानत में रियायत चाहिए, तब भी</a:t>
                      </a:r>
                    </a:p>
                  </a:txBody>
                  <a:tcPr marL="91440" marR="91440" marT="54864" marB="54864" anchor="ctr">
                    <a:solidFill>
                      <a:srgbClr val="F1F4F8"/>
                    </a:solidFill>
                  </a:tcPr>
                </a:tc>
              </a:tr>
              <a:tr h="579120">
                <a:tc>
                  <a:txBody>
                    <a:bodyPr wrap="square"/>
                    <a:lstStyle/>
                    <a:p>
                      <a:pPr algn="l">
                        <a:lnSpc>
                          <a:spcPct val="100000"/>
                        </a:lnSpc>
                        <a:spcAft>
                          <a:spcPts val="0"/>
                        </a:spcAft>
                      </a:pPr>
                      <a:r>
                        <a:rPr sz="1200" b="0">
                          <a:solidFill>
                            <a:srgbClr val="1F2937"/>
                          </a:solidFill>
                          <a:latin typeface="Nirmala UI"/>
                          <a:ea typeface="Nirmala UI"/>
                          <a:cs typeface="Nirmala UI"/>
                        </a:rPr>
                        <a:t>जमानत की रसीद (सरपंच)</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नियम 56(3): सामान्य वर्ग ₹500; महिला, अनुसूचित जाति, जनजाति, अन्य पिछड़ा वर्ग ₹250</a:t>
                      </a:r>
                    </a:p>
                  </a:txBody>
                  <a:tcPr marL="91440" marR="91440" marT="54864" marB="54864" anchor="ctr">
                    <a:solidFill>
                      <a:srgbClr val="FFFFFF"/>
                    </a:solidFill>
                  </a:tcPr>
                </a:tc>
              </a:tr>
              <a:tr h="579120">
                <a:tc>
                  <a:txBody>
                    <a:bodyPr wrap="square"/>
                    <a:lstStyle/>
                    <a:p>
                      <a:pPr algn="l">
                        <a:lnSpc>
                          <a:spcPct val="100000"/>
                        </a:lnSpc>
                        <a:spcAft>
                          <a:spcPts val="0"/>
                        </a:spcAft>
                      </a:pPr>
                      <a:r>
                        <a:rPr sz="1200" b="0">
                          <a:solidFill>
                            <a:srgbClr val="1F2937"/>
                          </a:solidFill>
                          <a:latin typeface="Nirmala UI"/>
                          <a:ea typeface="Nirmala UI"/>
                          <a:cs typeface="Nirmala UI"/>
                        </a:rPr>
                        <a:t>सांख्यिकी सूचना का फ़ॉर्म</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भरवाया जाएगा; न देने पर नामांकन खारिज नहीं होगा</a:t>
                      </a:r>
                    </a:p>
                  </a:txBody>
                  <a:tcPr marL="91440" marR="91440" marT="54864" marB="54864" anchor="ctr">
                    <a:solidFill>
                      <a:srgbClr val="F1F4F8"/>
                    </a:solidFill>
                  </a:tcPr>
                </a:tc>
              </a:tr>
            </a:tbl>
          </a:graphicData>
        </a:graphic>
      </p:graphicFrame>
      <p:sp>
        <p:nvSpPr>
          <p:cNvPr id="8" name="TextBox 7"/>
          <p:cNvSpPr txBox="1"/>
          <p:nvPr/>
        </p:nvSpPr>
        <p:spPr>
          <a:xfrm>
            <a:off x="411480" y="4050791"/>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10055, दि. 06.10.2026, पृ. 2–3</a:t>
            </a:r>
          </a:p>
        </p:txBody>
      </p:sp>
      <p:sp>
        <p:nvSpPr>
          <p:cNvPr id="9" name="TextBox 8"/>
          <p:cNvSpPr txBox="1"/>
          <p:nvPr/>
        </p:nvSpPr>
        <p:spPr>
          <a:xfrm>
            <a:off x="411480" y="4443983"/>
            <a:ext cx="11365992" cy="189280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पहले आयोग के दिए प्ररूप; न मिलें, तो उनकी फ़ोटोकॉपी; टाइप किया हुआ भी, अगर सारी प्रविष्टियाँ ज्यों की त्यों हों; हाथ से लिखा नामांकन पत्र और हाथ से लिखे साथ वाले प्ररूप स्वीकार्य नहीं।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3</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घोषणा या शपथ पत्र का कोई कॉलम खाली न छोड़िए (संतान वाली योग्यता छोड़कर)। खाली रहा, तो मीमो मिलेगा; पहले दिए शपथ पत्र में सुधार मान्य नहीं, अलग से नया शपथ पत्र देना होगा।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3</a:t>
            </a:r>
            <a:r>
              <a:rPr sz="1296" b="0">
                <a:solidFill>
                  <a:srgbClr val="2B5C8A"/>
                </a:solidFill>
                <a:latin typeface="Nirmala UI"/>
                <a:ea typeface="Nirmala UI"/>
                <a:cs typeface="Nirmala UI"/>
              </a:rPr>
              <a:t>]</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प्ररूप 4 (नामांकन पत्र) कैसे भरें?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प्ररूप 4, नियम 25(1),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21 / 60</a:t>
            </a:r>
          </a:p>
        </p:txBody>
      </p:sp>
      <p:pic>
        <p:nvPicPr>
          <p:cNvPr id="8" name="Picture 7" descr="a_form4_mgm84.png"/>
          <p:cNvPicPr>
            <a:picLocks noChangeAspect="1"/>
          </p:cNvPicPr>
          <p:nvPr/>
        </p:nvPicPr>
        <p:blipFill>
          <a:blip r:embed="rId3"/>
          <a:stretch>
            <a:fillRect/>
          </a:stretch>
        </p:blipFill>
        <p:spPr>
          <a:xfrm>
            <a:off x="411479" y="1042416"/>
            <a:ext cx="3465576" cy="4018510"/>
          </a:xfrm>
          <a:prstGeom prst="rect">
            <a:avLst/>
          </a:prstGeom>
        </p:spPr>
      </p:pic>
      <p:pic>
        <p:nvPicPr>
          <p:cNvPr id="9" name="Picture 8" descr="a_form4_slpf3.png"/>
          <p:cNvPicPr>
            <a:picLocks noChangeAspect="1"/>
          </p:cNvPicPr>
          <p:nvPr/>
        </p:nvPicPr>
        <p:blipFill>
          <a:blip r:embed="rId4"/>
          <a:stretch>
            <a:fillRect/>
          </a:stretch>
        </p:blipFill>
        <p:spPr>
          <a:xfrm>
            <a:off x="4014215" y="1042416"/>
            <a:ext cx="3465575" cy="3678203"/>
          </a:xfrm>
          <a:prstGeom prst="rect">
            <a:avLst/>
          </a:prstGeom>
        </p:spPr>
      </p:pic>
      <p:sp>
        <p:nvSpPr>
          <p:cNvPr id="10" name="TextBox 9"/>
          <p:cNvSpPr txBox="1"/>
          <p:nvPr/>
        </p:nvSpPr>
        <p:spPr>
          <a:xfrm>
            <a:off x="411479" y="5079214"/>
            <a:ext cx="3465576"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80</a:t>
            </a:r>
          </a:p>
        </p:txBody>
      </p:sp>
      <p:sp>
        <p:nvSpPr>
          <p:cNvPr id="11" name="TextBox 10"/>
          <p:cNvSpPr txBox="1"/>
          <p:nvPr/>
        </p:nvSpPr>
        <p:spPr>
          <a:xfrm>
            <a:off x="4014215" y="5079214"/>
            <a:ext cx="3465575" cy="457200"/>
          </a:xfrm>
          <a:prstGeom prst="rect">
            <a:avLst/>
          </a:prstGeom>
          <a:noFill/>
        </p:spPr>
        <p:txBody>
          <a:bodyPr wrap="square" anchor="t" lIns="45720" rIns="45720" tIns="18288" bIns="18288">
            <a:spAutoFit/>
          </a:bodyPr>
          <a:lstStyle/>
          <a:p>
            <a:pPr algn="l">
              <a:lnSpc>
                <a:spcPct val="100000"/>
              </a:lnSpc>
              <a:spcAft>
                <a:spcPts val="0"/>
              </a:spcAft>
            </a:pPr>
            <a:r>
              <a:rPr sz="1000" b="0">
                <a:solidFill>
                  <a:srgbClr val="8A3B12"/>
                </a:solidFill>
                <a:latin typeface="Nirmala UI"/>
                <a:ea typeface="Nirmala UI"/>
                <a:cs typeface="Nirmala UI"/>
              </a:rPr>
              <a:t>भरा हुआ नमूना, साभार: मनीष कुमार गोयल, राज्य स्तरीय मास्टर ट्रेनर (SLMT), जयपुर · नाम, जगह और तारीखें काल्पनिक</a:t>
            </a:r>
          </a:p>
        </p:txBody>
      </p:sp>
      <p:sp>
        <p:nvSpPr>
          <p:cNvPr id="12" name="Rectangle 11"/>
          <p:cNvSpPr/>
          <p:nvPr/>
        </p:nvSpPr>
        <p:spPr>
          <a:xfrm>
            <a:off x="7708392" y="5216144"/>
            <a:ext cx="4069080" cy="1120648"/>
          </a:xfrm>
          <a:prstGeom prst="rect">
            <a:avLst/>
          </a:prstGeom>
          <a:solidFill>
            <a:srgbClr val="FBEBE9"/>
          </a:solidFill>
          <a:ln w="15875">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7708392" y="5216144"/>
            <a:ext cx="73152" cy="1120648"/>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872983" y="5289296"/>
            <a:ext cx="3840480" cy="1010920"/>
          </a:xfrm>
          <a:prstGeom prst="rect">
            <a:avLst/>
          </a:prstGeom>
          <a:noFill/>
        </p:spPr>
        <p:txBody>
          <a:bodyPr wrap="square" anchor="t" lIns="45720" rIns="45720" tIns="18288" bIns="18288">
            <a:spAutoFit/>
          </a:bodyPr>
          <a:lstStyle/>
          <a:p>
            <a:pPr algn="l">
              <a:lnSpc>
                <a:spcPct val="100000"/>
              </a:lnSpc>
              <a:spcAft>
                <a:spcPts val="0"/>
              </a:spcAft>
            </a:pPr>
            <a:r>
              <a:rPr sz="1300" b="0">
                <a:solidFill>
                  <a:srgbClr val="1F2937"/>
                </a:solidFill>
                <a:latin typeface="Nirmala UI"/>
                <a:ea typeface="Nirmala UI"/>
                <a:cs typeface="Nirmala UI"/>
              </a:rPr>
              <a:t>इस बार पंच-सरपंच के नामांकन, संवीक्षा और नाम वापसी एक ही दिन: तीसरा चरण 04.11.2026, चौथा चरण 15.11.2026</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10090, दि. 06.10.2026, पृ. 1</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9836, दि. 03.10.2026, पृ. 8</a:t>
            </a:r>
            <a:r>
              <a:rPr sz="936" b="0">
                <a:solidFill>
                  <a:srgbClr val="2B5C8A"/>
                </a:solidFill>
                <a:latin typeface="Nirmala UI"/>
                <a:ea typeface="Nirmala UI"/>
                <a:cs typeface="Nirmala UI"/>
              </a:rPr>
              <a:t>]</a:t>
            </a:r>
          </a:p>
        </p:txBody>
      </p:sp>
      <p:sp>
        <p:nvSpPr>
          <p:cNvPr id="15" name="Oval 14"/>
          <p:cNvSpPr/>
          <p:nvPr/>
        </p:nvSpPr>
        <p:spPr>
          <a:xfrm>
            <a:off x="7708392" y="106984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6" name="TextBox 15"/>
          <p:cNvSpPr txBox="1"/>
          <p:nvPr/>
        </p:nvSpPr>
        <p:spPr>
          <a:xfrm>
            <a:off x="8092440" y="1069848"/>
            <a:ext cx="3685032" cy="1183639"/>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उम्मीदवार का पूरा नाम, लिंग, जाति (सिर्फ़ SC, ST, OBC भरें), पंचायत का नाम, और वार्ड संख्या के साथ मतदाता क्रम संख्या, पिता या पति का नाम।</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80</a:t>
            </a:r>
            <a:r>
              <a:rPr sz="1080" b="0">
                <a:solidFill>
                  <a:srgbClr val="2B5C8A"/>
                </a:solidFill>
                <a:latin typeface="Nirmala UI"/>
                <a:ea typeface="Nirmala UI"/>
                <a:cs typeface="Nirmala UI"/>
              </a:rPr>
              <a:t>]</a:t>
            </a:r>
          </a:p>
        </p:txBody>
      </p:sp>
      <p:sp>
        <p:nvSpPr>
          <p:cNvPr id="17" name="Oval 16"/>
          <p:cNvSpPr/>
          <p:nvPr/>
        </p:nvSpPr>
        <p:spPr>
          <a:xfrm>
            <a:off x="7708392" y="225348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8" name="TextBox 17"/>
          <p:cNvSpPr txBox="1"/>
          <p:nvPr/>
        </p:nvSpPr>
        <p:spPr>
          <a:xfrm>
            <a:off x="8092440" y="2253488"/>
            <a:ext cx="3685032" cy="913130"/>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घोषणा (4): नियम 56(3) वाली जमानत जमा कराई है। यह सिर्फ़ सरपंच पर लागू है।</a:t>
            </a:r>
            <a:r>
              <a:rPr sz="1080" b="0">
                <a:solidFill>
                  <a:srgbClr val="2B5C8A"/>
                </a:solidFill>
                <a:latin typeface="Nirmala UI"/>
                <a:ea typeface="Nirmala UI"/>
                <a:cs typeface="Nirmala UI"/>
              </a:rPr>
              <a:t>  [</a:t>
            </a:r>
            <a:r>
              <a:rPr sz="1080" b="1">
                <a:solidFill>
                  <a:srgbClr val="2B5C8A"/>
                </a:solidFill>
                <a:latin typeface="Nirmala UI"/>
                <a:ea typeface="Nirmala UI"/>
                <a:cs typeface="Nirmala UI"/>
              </a:rPr>
              <a:t>नियम 56(3) ·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80</a:t>
            </a:r>
            <a:r>
              <a:rPr sz="1080" b="0">
                <a:solidFill>
                  <a:srgbClr val="2B5C8A"/>
                </a:solidFill>
                <a:latin typeface="Nirmala UI"/>
                <a:ea typeface="Nirmala UI"/>
                <a:cs typeface="Nirmala UI"/>
              </a:rPr>
              <a:t>]</a:t>
            </a:r>
          </a:p>
        </p:txBody>
      </p:sp>
      <p:sp>
        <p:nvSpPr>
          <p:cNvPr id="19" name="Oval 18"/>
          <p:cNvSpPr/>
          <p:nvPr/>
        </p:nvSpPr>
        <p:spPr>
          <a:xfrm>
            <a:off x="7708392" y="316661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20" name="TextBox 19"/>
          <p:cNvSpPr txBox="1"/>
          <p:nvPr/>
        </p:nvSpPr>
        <p:spPr>
          <a:xfrm>
            <a:off x="8092440" y="3166617"/>
            <a:ext cx="3685032" cy="642620"/>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उम्मीदवार के हस्ताक्षर (या अंगूठा निशानी)।</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80</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34</a:t>
            </a:r>
            <a:r>
              <a:rPr sz="1080" b="0">
                <a:solidFill>
                  <a:srgbClr val="2B5C8A"/>
                </a:solidFill>
                <a:latin typeface="Nirmala UI"/>
                <a:ea typeface="Nirmala UI"/>
                <a:cs typeface="Nirmala UI"/>
              </a:rPr>
              <a:t>]</a:t>
            </a:r>
          </a:p>
        </p:txBody>
      </p:sp>
      <p:sp>
        <p:nvSpPr>
          <p:cNvPr id="21" name="Oval 20"/>
          <p:cNvSpPr/>
          <p:nvPr/>
        </p:nvSpPr>
        <p:spPr>
          <a:xfrm>
            <a:off x="7708392" y="380923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22" name="TextBox 21"/>
          <p:cNvSpPr txBox="1"/>
          <p:nvPr/>
        </p:nvSpPr>
        <p:spPr>
          <a:xfrm>
            <a:off x="8092440" y="3809237"/>
            <a:ext cx="3685032" cy="1183639"/>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नीचे की रसीद रिटर्निंग अधिकारी भरकर देंगे; इसमें संवीक्षा की तारीख, समय और जगह लिखी जाती है। रसीद सँभालकर रखिए।</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80</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34</a:t>
            </a:r>
            <a:r>
              <a:rPr sz="1080" b="0">
                <a:solidFill>
                  <a:srgbClr val="2B5C8A"/>
                </a:solidFill>
                <a:latin typeface="Nirmala UI"/>
                <a:ea typeface="Nirmala UI"/>
                <a:cs typeface="Nirmala UI"/>
              </a:rPr>
              <a: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प्ररूप 4घ: हर पेज पर हस्ताक्षर कीजिए</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प्ररूप 4घ, नियम 25 और 58, निर्वाचन नियम, 1994; आदेश 10055, दि. 06.10.2026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22 / 60</a:t>
            </a:r>
          </a:p>
        </p:txBody>
      </p:sp>
      <p:pic>
        <p:nvPicPr>
          <p:cNvPr id="8" name="Picture 7" descr="a_4gh_mgm85.png"/>
          <p:cNvPicPr>
            <a:picLocks noChangeAspect="1"/>
          </p:cNvPicPr>
          <p:nvPr/>
        </p:nvPicPr>
        <p:blipFill>
          <a:blip r:embed="rId3"/>
          <a:stretch>
            <a:fillRect/>
          </a:stretch>
        </p:blipFill>
        <p:spPr>
          <a:xfrm>
            <a:off x="411480" y="1042416"/>
            <a:ext cx="4278089" cy="4928616"/>
          </a:xfrm>
          <a:prstGeom prst="rect">
            <a:avLst/>
          </a:prstGeom>
        </p:spPr>
      </p:pic>
      <p:sp>
        <p:nvSpPr>
          <p:cNvPr id="9" name="TextBox 8"/>
          <p:cNvSpPr txBox="1"/>
          <p:nvPr/>
        </p:nvSpPr>
        <p:spPr>
          <a:xfrm>
            <a:off x="411480" y="5989319"/>
            <a:ext cx="4278089"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5055329" y="1177417"/>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347937" y="1069848"/>
            <a:ext cx="642953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प्ररूप 4घ सभी पदों के लिए एक ही है (ऊपर लिखा है: नियम 25 और 58)।</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नियम 25 और 58 ·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224" b="0">
                <a:solidFill>
                  <a:srgbClr val="2B5C8A"/>
                </a:solidFill>
                <a:latin typeface="Nirmala UI"/>
                <a:ea typeface="Nirmala UI"/>
                <a:cs typeface="Nirmala UI"/>
              </a:rPr>
              <a:t>]</a:t>
            </a:r>
          </a:p>
        </p:txBody>
      </p:sp>
      <p:sp>
        <p:nvSpPr>
          <p:cNvPr id="12" name="Oval 11"/>
          <p:cNvSpPr/>
          <p:nvPr/>
        </p:nvSpPr>
        <p:spPr>
          <a:xfrm>
            <a:off x="4963889" y="180073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3" name="TextBox 12"/>
          <p:cNvSpPr txBox="1"/>
          <p:nvPr/>
        </p:nvSpPr>
        <p:spPr>
          <a:xfrm>
            <a:off x="5347937" y="1784604"/>
            <a:ext cx="642953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बिन्दु 1: विचाराधीन आपराधिक मामले।</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224" b="0">
                <a:solidFill>
                  <a:srgbClr val="2B5C8A"/>
                </a:solidFill>
                <a:latin typeface="Nirmala UI"/>
                <a:ea typeface="Nirmala UI"/>
                <a:cs typeface="Nirmala UI"/>
              </a:rPr>
              <a:t>]</a:t>
            </a:r>
          </a:p>
        </p:txBody>
      </p:sp>
      <p:sp>
        <p:nvSpPr>
          <p:cNvPr id="14" name="Oval 13"/>
          <p:cNvSpPr/>
          <p:nvPr/>
        </p:nvSpPr>
        <p:spPr>
          <a:xfrm>
            <a:off x="4963889" y="220891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5" name="TextBox 14"/>
          <p:cNvSpPr txBox="1"/>
          <p:nvPr/>
        </p:nvSpPr>
        <p:spPr>
          <a:xfrm>
            <a:off x="5347937" y="2192782"/>
            <a:ext cx="642953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बिन्दु 2: आपराधिक मामलों में दोषसिद्धि।</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224" b="0">
                <a:solidFill>
                  <a:srgbClr val="2B5C8A"/>
                </a:solidFill>
                <a:latin typeface="Nirmala UI"/>
                <a:ea typeface="Nirmala UI"/>
                <a:cs typeface="Nirmala UI"/>
              </a:rPr>
              <a:t>]</a:t>
            </a:r>
          </a:p>
        </p:txBody>
      </p:sp>
      <p:sp>
        <p:nvSpPr>
          <p:cNvPr id="16" name="Oval 15"/>
          <p:cNvSpPr/>
          <p:nvPr/>
        </p:nvSpPr>
        <p:spPr>
          <a:xfrm>
            <a:off x="4963889" y="26170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7" name="TextBox 16"/>
          <p:cNvSpPr txBox="1"/>
          <p:nvPr/>
        </p:nvSpPr>
        <p:spPr>
          <a:xfrm>
            <a:off x="5347937" y="2600960"/>
            <a:ext cx="642953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लाल, बिन्दु 3 (संतान): यह प्रावधान हटा दिया गया है; सूचना देना ज़रूरी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10055, दि. 06.10.2026, पृ. 1</a:t>
            </a:r>
            <a:r>
              <a:rPr sz="1224" b="0">
                <a:solidFill>
                  <a:srgbClr val="2B5C8A"/>
                </a:solidFill>
                <a:latin typeface="Nirmala UI"/>
                <a:ea typeface="Nirmala UI"/>
                <a:cs typeface="Nirmala UI"/>
              </a:rPr>
              <a:t>]</a:t>
            </a:r>
          </a:p>
        </p:txBody>
      </p:sp>
      <p:sp>
        <p:nvSpPr>
          <p:cNvPr id="18" name="Oval 17"/>
          <p:cNvSpPr/>
          <p:nvPr/>
        </p:nvSpPr>
        <p:spPr>
          <a:xfrm>
            <a:off x="5055329" y="3423285"/>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347937" y="3315716"/>
            <a:ext cx="642953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बाकी पूरा भरें, और हर पेज पर हस्ताक्षर या अंगूठा निशानी लगाएँ; नहीं तो नामांकन खारिज।</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32</a:t>
            </a:r>
            <a:r>
              <a:rPr sz="1224" b="0">
                <a:solidFill>
                  <a:srgbClr val="2B5C8A"/>
                </a:solidFill>
                <a:latin typeface="Nirmala UI"/>
                <a:ea typeface="Nirmala UI"/>
                <a:cs typeface="Nirmala UI"/>
              </a:rPr>
              <a: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शौचालय की घोषणा और सरपंच का शपथ पत्र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शौचालय की घोषणा: धारा 19(थ), राजस्थान पंचायतीराज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23 / 60</a:t>
            </a:r>
          </a:p>
        </p:txBody>
      </p:sp>
      <p:pic>
        <p:nvPicPr>
          <p:cNvPr id="8" name="Picture 7" descr="a_toilet_mgm87.png"/>
          <p:cNvPicPr>
            <a:picLocks noChangeAspect="1"/>
          </p:cNvPicPr>
          <p:nvPr/>
        </p:nvPicPr>
        <p:blipFill>
          <a:blip r:embed="rId3"/>
          <a:stretch>
            <a:fillRect/>
          </a:stretch>
        </p:blipFill>
        <p:spPr>
          <a:xfrm>
            <a:off x="411479" y="1042416"/>
            <a:ext cx="3465576" cy="3966591"/>
          </a:xfrm>
          <a:prstGeom prst="rect">
            <a:avLst/>
          </a:prstGeom>
        </p:spPr>
      </p:pic>
      <p:pic>
        <p:nvPicPr>
          <p:cNvPr id="9" name="Picture 8" descr="a_ib_mgm88.png"/>
          <p:cNvPicPr>
            <a:picLocks noChangeAspect="1"/>
          </p:cNvPicPr>
          <p:nvPr/>
        </p:nvPicPr>
        <p:blipFill>
          <a:blip r:embed="rId4"/>
          <a:stretch>
            <a:fillRect/>
          </a:stretch>
        </p:blipFill>
        <p:spPr>
          <a:xfrm>
            <a:off x="4014215" y="1042416"/>
            <a:ext cx="3465576" cy="2409029"/>
          </a:xfrm>
          <a:prstGeom prst="rect">
            <a:avLst/>
          </a:prstGeom>
        </p:spPr>
      </p:pic>
      <p:sp>
        <p:nvSpPr>
          <p:cNvPr id="10" name="TextBox 9"/>
          <p:cNvSpPr txBox="1"/>
          <p:nvPr/>
        </p:nvSpPr>
        <p:spPr>
          <a:xfrm>
            <a:off x="411479" y="5027295"/>
            <a:ext cx="3465576"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83</a:t>
            </a:r>
          </a:p>
        </p:txBody>
      </p:sp>
      <p:sp>
        <p:nvSpPr>
          <p:cNvPr id="11" name="TextBox 10"/>
          <p:cNvSpPr txBox="1"/>
          <p:nvPr/>
        </p:nvSpPr>
        <p:spPr>
          <a:xfrm>
            <a:off x="4014215" y="5027295"/>
            <a:ext cx="3465576"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84</a:t>
            </a:r>
          </a:p>
        </p:txBody>
      </p:sp>
      <p:sp>
        <p:nvSpPr>
          <p:cNvPr id="12" name="Oval 11"/>
          <p:cNvSpPr/>
          <p:nvPr/>
        </p:nvSpPr>
        <p:spPr>
          <a:xfrm>
            <a:off x="7708392" y="106984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3" name="TextBox 12"/>
          <p:cNvSpPr txBox="1"/>
          <p:nvPr/>
        </p:nvSpPr>
        <p:spPr>
          <a:xfrm>
            <a:off x="8092440" y="1069848"/>
            <a:ext cx="3685032" cy="1454150"/>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शौचालय की घोषणा: घर में स्वच्छ, कार्यशील शौचालय (तीन दीवारें, दरवाज़ा, छत, जलबंद) है; परिवार का कोई सदस्य (पति या पत्नी, बच्चे, साथ रहने वाले माता-पिता) खुले में शौच नहीं जाता।</a:t>
            </a:r>
            <a:r>
              <a:rPr sz="1080" b="0">
                <a:solidFill>
                  <a:srgbClr val="2B5C8A"/>
                </a:solidFill>
                <a:latin typeface="Nirmala UI"/>
                <a:ea typeface="Nirmala UI"/>
                <a:cs typeface="Nirmala UI"/>
              </a:rPr>
              <a:t>  [</a:t>
            </a:r>
            <a:r>
              <a:rPr sz="1080" b="1">
                <a:solidFill>
                  <a:srgbClr val="2B5C8A"/>
                </a:solidFill>
                <a:latin typeface="Nirmala UI"/>
                <a:ea typeface="Nirmala UI"/>
                <a:cs typeface="Nirmala UI"/>
              </a:rPr>
              <a:t>धारा 19(थ) ·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83</a:t>
            </a:r>
            <a:r>
              <a:rPr sz="1080" b="0">
                <a:solidFill>
                  <a:srgbClr val="2B5C8A"/>
                </a:solidFill>
                <a:latin typeface="Nirmala UI"/>
                <a:ea typeface="Nirmala UI"/>
                <a:cs typeface="Nirmala UI"/>
              </a:rPr>
              <a:t>]</a:t>
            </a:r>
          </a:p>
        </p:txBody>
      </p:sp>
      <p:sp>
        <p:nvSpPr>
          <p:cNvPr id="14" name="Oval 13"/>
          <p:cNvSpPr/>
          <p:nvPr/>
        </p:nvSpPr>
        <p:spPr>
          <a:xfrm>
            <a:off x="7708392" y="252399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5" name="TextBox 14"/>
          <p:cNvSpPr txBox="1"/>
          <p:nvPr/>
        </p:nvSpPr>
        <p:spPr>
          <a:xfrm>
            <a:off x="8092440" y="2523998"/>
            <a:ext cx="3685032" cy="372109"/>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उम्मीदवार के हस्ताक्षर।</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83</a:t>
            </a:r>
            <a:r>
              <a:rPr sz="1080" b="0">
                <a:solidFill>
                  <a:srgbClr val="2B5C8A"/>
                </a:solidFill>
                <a:latin typeface="Nirmala UI"/>
                <a:ea typeface="Nirmala UI"/>
                <a:cs typeface="Nirmala UI"/>
              </a:rPr>
              <a:t>]</a:t>
            </a:r>
          </a:p>
        </p:txBody>
      </p:sp>
      <p:sp>
        <p:nvSpPr>
          <p:cNvPr id="16" name="Oval 15"/>
          <p:cNvSpPr/>
          <p:nvPr/>
        </p:nvSpPr>
        <p:spPr>
          <a:xfrm>
            <a:off x="7708392" y="289610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7" name="TextBox 16"/>
          <p:cNvSpPr txBox="1"/>
          <p:nvPr/>
        </p:nvSpPr>
        <p:spPr>
          <a:xfrm>
            <a:off x="8092440" y="2896108"/>
            <a:ext cx="3685032" cy="913130"/>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सत्यापन; फिर साक्षी के हस्ताक्षर (नाम-पते सहित), उम्मीदवार के हस्ताक्षर, तारीख और जगह।</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83</a:t>
            </a:r>
            <a:r>
              <a:rPr sz="1080" b="0">
                <a:solidFill>
                  <a:srgbClr val="2B5C8A"/>
                </a:solidFill>
                <a:latin typeface="Nirmala UI"/>
                <a:ea typeface="Nirmala UI"/>
                <a:cs typeface="Nirmala UI"/>
              </a:rPr>
              <a:t>]</a:t>
            </a:r>
          </a:p>
        </p:txBody>
      </p:sp>
      <p:sp>
        <p:nvSpPr>
          <p:cNvPr id="18" name="Oval 17"/>
          <p:cNvSpPr/>
          <p:nvPr/>
        </p:nvSpPr>
        <p:spPr>
          <a:xfrm>
            <a:off x="7708392" y="380923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19" name="TextBox 18"/>
          <p:cNvSpPr txBox="1"/>
          <p:nvPr/>
        </p:nvSpPr>
        <p:spPr>
          <a:xfrm>
            <a:off x="8092440" y="3809238"/>
            <a:ext cx="3685032" cy="913130"/>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उपाबन्ध-I B: सरपंच के नामांकन पत्र के साथ दिया जाने वाला शपथ पत्र। यह सिर्फ़ सरपंच के लिए है।</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84</a:t>
            </a:r>
            <a:r>
              <a:rPr sz="1080" b="0">
                <a:solidFill>
                  <a:srgbClr val="2B5C8A"/>
                </a:solidFill>
                <a:latin typeface="Nirmala UI"/>
                <a:ea typeface="Nirmala UI"/>
                <a:cs typeface="Nirmala UI"/>
              </a:rPr>
              <a:t>]</a:t>
            </a:r>
          </a:p>
        </p:txBody>
      </p:sp>
      <p:sp>
        <p:nvSpPr>
          <p:cNvPr id="20" name="Oval 19"/>
          <p:cNvSpPr/>
          <p:nvPr/>
        </p:nvSpPr>
        <p:spPr>
          <a:xfrm>
            <a:off x="7799831" y="4813808"/>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092440" y="4722368"/>
            <a:ext cx="3685032" cy="1454150"/>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उपाबन्ध-I B ₹50 के नॉन ज्यूडिशियल स्टाम्प पेपर पर हो; कोई कॉलम खाली रहा और याद दिलाने पर भी नहीं भरा, तो नामांकन खारिज हो सकता है। शौचालय की घोषणा याद दिलाने पर भी न दी, तो भी।</a:t>
            </a:r>
            <a:r>
              <a:rPr sz="1080" b="0">
                <a:solidFill>
                  <a:srgbClr val="2B5C8A"/>
                </a:solidFill>
                <a:latin typeface="Nirmala UI"/>
                <a:ea typeface="Nirmala UI"/>
                <a:cs typeface="Nirmala UI"/>
              </a:rPr>
              <a:t>  [</a:t>
            </a:r>
            <a:r>
              <a:rPr sz="1080" b="1">
                <a:solidFill>
                  <a:srgbClr val="2B5C8A"/>
                </a:solidFill>
                <a:latin typeface="Nirmala UI"/>
                <a:ea typeface="Nirmala UI"/>
                <a:cs typeface="Nirmala UI"/>
              </a:rPr>
              <a:t>नियम 27 · </a:t>
            </a:r>
            <a:r>
              <a:rPr sz="108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34</a:t>
            </a:r>
            <a:r>
              <a:rPr sz="1080" b="0">
                <a:solidFill>
                  <a:srgbClr val="2B5C8A"/>
                </a:solidFill>
                <a:latin typeface="Nirmala UI"/>
                <a:ea typeface="Nirmala UI"/>
                <a:cs typeface="Nirmala UI"/>
              </a:rPr>
              <a: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सरपंच को कितनी जमानत राशि देनी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56(3),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24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वार्ड पंच के लिए कोई जमानत राशि नहीं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लिए नियम 56(3): सामान्य उम्मीदवार ₹500; अनुसूचित जाति, अनुसूचित जनजाति, अन्य पिछड़ा वर्ग और महिला उम्मीदवार ₹250।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राशि रसीद के ज़रिये जमा होगी, और रसीद नामांकन के साथ लगेगी।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10055, दि. 06.10.2026,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अनुसूचित जाति, जनजाति या अन्य पिछड़े वर्ग का उम्मीदवार ₹250 जमा करे, तो कलक्टर या राज्य सरकार के सक्षम किए अधिकारी का जाति प्रमाण पत्र भी लगाए, चाहे पद आरक्षित न भी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एक से ज़्यादा नामांकन पत्र भरें, तो जमानत राशि एक ही बार जमा करनी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उम्मीदवार ने जमानत राशि जमा नहीं करवाई, तो संवीक्षा में नामांकन खारिज किया जा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मार्गदर्शिका में सरपंच की जमानत</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56(3),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25 / 60</a:t>
            </a:r>
          </a:p>
        </p:txBody>
      </p:sp>
      <p:pic>
        <p:nvPicPr>
          <p:cNvPr id="8" name="Picture 7" descr="a_deposit_mgm37.png"/>
          <p:cNvPicPr>
            <a:picLocks noChangeAspect="1"/>
          </p:cNvPicPr>
          <p:nvPr/>
        </p:nvPicPr>
        <p:blipFill>
          <a:blip r:embed="rId3"/>
          <a:stretch>
            <a:fillRect/>
          </a:stretch>
        </p:blipFill>
        <p:spPr>
          <a:xfrm>
            <a:off x="411480" y="1042416"/>
            <a:ext cx="6675119" cy="3675066"/>
          </a:xfrm>
          <a:prstGeom prst="rect">
            <a:avLst/>
          </a:prstGeom>
        </p:spPr>
      </p:pic>
      <p:sp>
        <p:nvSpPr>
          <p:cNvPr id="9" name="TextBox 8"/>
          <p:cNvSpPr txBox="1"/>
          <p:nvPr/>
        </p:nvSpPr>
        <p:spPr>
          <a:xfrm>
            <a:off x="411480" y="4735770"/>
            <a:ext cx="6675119"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33</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7360919"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1" name="TextBox 10"/>
          <p:cNvSpPr txBox="1"/>
          <p:nvPr/>
        </p:nvSpPr>
        <p:spPr>
          <a:xfrm>
            <a:off x="7744967" y="1069848"/>
            <a:ext cx="4032504" cy="163448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(i) वार्ड पंच के लिए जमानत राशि का कोई प्रावधान नहीं। सरपंच, नियम 56(3): सामान्य ₹500; SC, ST, OBC और महिला ₹250। रसीद नामांकन पत्र के साथ।</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नियम 56(3) ·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33</a:t>
            </a:r>
            <a:r>
              <a:rPr sz="1224" b="0">
                <a:solidFill>
                  <a:srgbClr val="2B5C8A"/>
                </a:solidFill>
                <a:latin typeface="Nirmala UI"/>
                <a:ea typeface="Nirmala UI"/>
                <a:cs typeface="Nirmala UI"/>
              </a:rPr>
              <a:t>]</a:t>
            </a:r>
          </a:p>
        </p:txBody>
      </p:sp>
      <p:sp>
        <p:nvSpPr>
          <p:cNvPr id="12" name="Oval 11"/>
          <p:cNvSpPr/>
          <p:nvPr/>
        </p:nvSpPr>
        <p:spPr>
          <a:xfrm>
            <a:off x="7360919" y="272046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3" name="TextBox 12"/>
          <p:cNvSpPr txBox="1"/>
          <p:nvPr/>
        </p:nvSpPr>
        <p:spPr>
          <a:xfrm>
            <a:off x="7744967" y="2704338"/>
            <a:ext cx="4032504" cy="163448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(ii) SC, ST, OBC उम्मीदवार ₹250 जमा करे, तो कलक्टर या राज्य सरकार के सक्षम किए अधिकारी का जाति/वर्ग प्रमाण पत्र भी साथ लगाए; सरपंच का पद आरक्षित न हो, तब भी।</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33</a:t>
            </a:r>
            <a:r>
              <a:rPr sz="1224" b="0">
                <a:solidFill>
                  <a:srgbClr val="2B5C8A"/>
                </a:solidFill>
                <a:latin typeface="Nirmala UI"/>
                <a:ea typeface="Nirmala UI"/>
                <a:cs typeface="Nirmala UI"/>
              </a:rPr>
              <a:t>]</a:t>
            </a:r>
          </a:p>
        </p:txBody>
      </p:sp>
      <p:sp>
        <p:nvSpPr>
          <p:cNvPr id="14" name="Oval 13"/>
          <p:cNvSpPr/>
          <p:nvPr/>
        </p:nvSpPr>
        <p:spPr>
          <a:xfrm>
            <a:off x="7360919" y="435495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5" name="TextBox 14"/>
          <p:cNvSpPr txBox="1"/>
          <p:nvPr/>
        </p:nvSpPr>
        <p:spPr>
          <a:xfrm>
            <a:off x="7744967" y="4338828"/>
            <a:ext cx="4032504"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(iii) एक से ज़्यादा नामांकन पत्र भरे, तो एक से ज़्यादा जमानत जमा करने की ज़रूरत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33</a:t>
            </a:r>
            <a:r>
              <a:rPr sz="1224" b="0">
                <a:solidFill>
                  <a:srgbClr val="2B5C8A"/>
                </a:solidFill>
                <a:latin typeface="Nirmala UI"/>
                <a:ea typeface="Nirmala UI"/>
                <a:cs typeface="Nirmala UI"/>
              </a:rPr>
              <a:t>]</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देने पर रसीद में क्या मिलेगा?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प्ररूप 4 की रसीद, नियम 25(1),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26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पत्र देते समय रिटर्निंग अधिकारी आपको संवीक्षा का समय, तारीख और जगह बताएँगे।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 नामांकन पत्र पर वार्ड का क्रम संख्यांक और नामांकन पत्र का क्रम संख्यांक अपने हाथ से लिखेंगे।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पहचान करने वाला कोई साथ आया हो, तो उसका उल्लेख करेंगे, और नामांकन मिलने का समय लिखेंगे।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फिर प्ररूप 4 के नीचे छपी रसीद भरकर उम्मीदवार को देंगे; इसमें संवीक्षा की तारीख, समय और जगह लिखी जाती है। रसीद सँभालकर रखिए।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80</a:t>
            </a:r>
            <a:r>
              <a:rPr sz="1584" b="0">
                <a:solidFill>
                  <a:srgbClr val="2B5C8A"/>
                </a:solidFill>
                <a:latin typeface="Nirmala UI"/>
                <a:ea typeface="Nirmala UI"/>
                <a:cs typeface="Nirmala UI"/>
              </a:rPr>
              <a:t>]</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पत्रों की जाँच (संवीक्षा) कैसे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27 “नाम निर्देशन-पत्रों की संवीक्षा” (यानी नामांकन पत्रों की जाँच),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27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पत्र देते समय ही रिटर्निंग अधिकारी आपको बता देंगे कि जाँच किस दिन, किस समय और कहाँ होगी।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26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उस तय दिन और समय पर रिटर्निंग अधिकारी हर नामांकन पत्र की जाँच करेंगे।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27(1)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जाँच के समय उम्मीदवार ख़ुद मौजूद रह सकते हैं; कोई दूसरा व्यक्ति नहीं।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रिटर्निंग अधिकारी आपको जमा हुए नामांकन पत्र देखने की पूरी सुविधा देंगे, और किसी भी पत्र पर आपत्ति करने का पूरा मौका देंगे।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पत्र पर रिटर्निंग अधिकारी लिखेंगे कि वह मंज़ूर है या नामंज़ूर। नामंज़ूर किया, तो उसका कारण भी थोड़े में वहीं लिखेंगे।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27(4) ·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63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जाँच उसी दिन पूरी होगी; इसे अगले दिन के लिए टाला नहीं जा सकता।</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27(5) ·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63</a:t>
            </a:r>
            <a:r>
              <a:rPr sz="1584" b="0">
                <a:solidFill>
                  <a:srgbClr val="2B5C8A"/>
                </a:solidFill>
                <a:latin typeface="Nirmala UI"/>
                <a:ea typeface="Nirmala UI"/>
                <a:cs typeface="Nirmala UI"/>
              </a:rPr>
              <a:t>]</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किन कारणों से खारिज हो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27,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28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उम्मीदवार चुनाव के लिए पात्र नहीं है, या उस पर धारा 19 की कोई अयोग्यता है, तो संवीक्षा में नामांकन पत्र खारिज किया जा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उम्मीदवार वह व्यक्ति नहीं निकला, जिसका नाम और मतदाता सूची की क्रम संख्या नामांकन पत्र में लिखी है, तो भी।</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पत्र उम्मीदवार ने खुद रिटर्निंग अधिकारी को नहीं दिया, तो संवीक्षा में यह खारिज किया जा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पत्र तय प्ररूप 4 में नहीं है, तो खारिज हो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पत्र के साथ प्ररूप 4घ नहीं लगाया, तो खारिज हो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उम्मीदवार उस पंचायत का मतदाता ही नहीं है, तो खारिज हो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खारिज होने के और कारण: काग़ज़ और जमानत</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27,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29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उपाबन्ध-I B ₹50 के नॉन ज्यूडिशियल स्टाम्प पेपर पर नहीं है, या उसके कॉलम खाली हैं और याद दिलाने पर भी नहीं भरे, तो नामांकन खारिज हो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भी उम्मीदवार ने शौचालय की घोषणा नहीं दी, और याद दिलाने पर भी नहीं दी, तो भी।</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प्ररूप 4, प्ररूप 4घ, उपाबन्ध-I B (सरपंच) या शौचालय की घोषणा पर उम्मीदवार के हस्ताक्षर या अंगूठा निशानी नहीं है, तो भी।</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चुनाव में जमानत राशि जमा नहीं करवाई, तो भी।</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पद अनुसूचित जाति, जनजाति या अन्य पिछड़े वर्ग के लिए आरक्षित है, और उस वर्ग का प्रमाण पत्र नहीं दिया, तो भी।</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पद महिला के लिए आरक्षित है, और उम्मीदवार महिला नहीं है, तो भी।</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27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मार्गदर्शिका में खारिज होने के कारण</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27,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30 / 60</a:t>
            </a:r>
          </a:p>
        </p:txBody>
      </p:sp>
      <p:pic>
        <p:nvPicPr>
          <p:cNvPr id="8" name="Picture 7" descr="a_scrutiny_mgm38.png"/>
          <p:cNvPicPr>
            <a:picLocks noChangeAspect="1"/>
          </p:cNvPicPr>
          <p:nvPr/>
        </p:nvPicPr>
        <p:blipFill>
          <a:blip r:embed="rId3"/>
          <a:stretch>
            <a:fillRect/>
          </a:stretch>
        </p:blipFill>
        <p:spPr>
          <a:xfrm>
            <a:off x="411480" y="1042416"/>
            <a:ext cx="6675119" cy="4415079"/>
          </a:xfrm>
          <a:prstGeom prst="rect">
            <a:avLst/>
          </a:prstGeom>
        </p:spPr>
      </p:pic>
      <p:sp>
        <p:nvSpPr>
          <p:cNvPr id="9" name="TextBox 8"/>
          <p:cNvSpPr txBox="1"/>
          <p:nvPr/>
        </p:nvSpPr>
        <p:spPr>
          <a:xfrm>
            <a:off x="411480" y="5475783"/>
            <a:ext cx="6675119"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34</a:t>
            </a:r>
            <a:r>
              <a:rPr sz="1050" b="0">
                <a:solidFill>
                  <a:srgbClr val="5B6370"/>
                </a:solidFill>
                <a:latin typeface="Nirmala UI"/>
                <a:ea typeface="Nirmala UI"/>
                <a:cs typeface="Nirmala UI"/>
              </a:rPr>
              <a:t> · राज्य निर्वाचन आयोग, राजस्थान</a:t>
            </a:r>
          </a:p>
        </p:txBody>
      </p:sp>
      <p:sp>
        <p:nvSpPr>
          <p:cNvPr id="10" name="Rectangle 9"/>
          <p:cNvSpPr/>
          <p:nvPr/>
        </p:nvSpPr>
        <p:spPr>
          <a:xfrm>
            <a:off x="7360919" y="1122553"/>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7360919" y="1122553"/>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44967" y="1069848"/>
            <a:ext cx="4032504" cy="224764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पीले कारण: नामांकन पत्र खुद नहीं दिया; प्ररूप 4घ नहीं दिया; उपाबन्ध-I B (सरपंच) ₹50 के स्टाम्प पर नहीं या कॉलम खाली, और शौचालय की घोषणा याद दिलाने पर भी नहीं दी; प्ररूप 4, 4घ, I B या शौचालय घोषणा पर हस्ताक्षर या अंगूठा नहीं; सरपंच ने जमानत जमा नहीं की।</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नियम 27 ·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34</a:t>
            </a:r>
            <a:r>
              <a:rPr sz="1224" b="0">
                <a:solidFill>
                  <a:srgbClr val="2B5C8A"/>
                </a:solidFill>
                <a:latin typeface="Nirmala UI"/>
                <a:ea typeface="Nirmala UI"/>
                <a:cs typeface="Nirmala UI"/>
              </a:rPr>
              <a: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 बातों से नामांकन खारिज नहीं होता?</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27 (संवीक्षा),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31 / 60</a:t>
            </a:r>
          </a:p>
        </p:txBody>
      </p:sp>
      <p:sp>
        <p:nvSpPr>
          <p:cNvPr id="8" name="TextBox 7"/>
          <p:cNvSpPr txBox="1"/>
          <p:nvPr/>
        </p:nvSpPr>
        <p:spPr>
          <a:xfrm>
            <a:off x="411480" y="1069848"/>
            <a:ext cx="11365992" cy="4686046"/>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संवीक्षा में कोई आपत्ति करे कि उम्मीदवार का नाम किसी दूसरी पंचायत की मतदाता सूची में भी है, और वहाँ की प्रमाणित सूची भी दिखा दे, तब भी सिर्फ़ नाम दो जगह होने से नामांकन खारिज नहीं होगा।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रिटर्निंग अधिकारी सिर्फ़ यह देखेंगे कि नामांकन पत्र में मतदाता सूची की जिस प्रविष्टि का हवाला है, वह व्यक्ति यही उम्मीदवार है, चाहे उसका नाम कहीं और भी लिखा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उम्मीदवार उसी पंचायत का मतदाता है, इसलिए मतदाता सूची की प्रमाणित नकल की ज़रूरत नहीं।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दो-तीन नामांकन पत्र भरे और उनमें से एक भी स्वीकार हो गया, तो उम्मीदवार बना रहेगा।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एक से ज़्यादा नामांकन पत्र स्वीकार हुए, तब भी उम्मीदवारों की सूची में नाम एक ही बार लिखा जाएगा।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एक से ज़्यादा सीटों के लिए नामांकन भरा, तो भी संवीक्षा में खारिज नहीं होगा; पर नाम वापसी के समय तक एक को छोड़ बाकी से नाम वापस लेना होगा।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36</a:t>
            </a:r>
            <a:r>
              <a:rPr sz="1368" b="0">
                <a:solidFill>
                  <a:srgbClr val="2B5C8A"/>
                </a:solidFill>
                <a:latin typeface="Nirmala UI"/>
                <a:ea typeface="Nirmala UI"/>
                <a:cs typeface="Nirmala UI"/>
              </a:rPr>
              <a:t>]</a:t>
            </a:r>
          </a:p>
        </p:txBody>
      </p:sp>
      <p:sp>
        <p:nvSpPr>
          <p:cNvPr id="9" name="Rectangle 8"/>
          <p:cNvSpPr/>
          <p:nvPr/>
        </p:nvSpPr>
        <p:spPr>
          <a:xfrm>
            <a:off x="411480" y="5847334"/>
            <a:ext cx="11365992" cy="489457"/>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847334"/>
            <a:ext cx="73152" cy="489457"/>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920486"/>
            <a:ext cx="11137392" cy="37972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एक ही सीट के कई नामांकन पत्र और अलग-अलग सीटों के नामांकन में क्या फ़र्क है, यह अगली दो स्लाइडों की तालिका में है।</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एक सीट के कई नामांकन पत्र, या अलग-अलग सीटें? (1/2: संवीक्षा तक)</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050" b="1">
                <a:solidFill>
                  <a:srgbClr val="F3D9A4"/>
                </a:solidFill>
                <a:latin typeface="Nirmala UI"/>
                <a:ea typeface="Nirmala UI"/>
                <a:cs typeface="Nirmala UI"/>
              </a:rPr>
              <a:t>आधार: </a:t>
            </a:r>
            <a:r>
              <a:rPr sz="1050" b="0">
                <a:solidFill>
                  <a:srgbClr val="F3D9A4"/>
                </a:solidFill>
                <a:latin typeface="Nirmala UI"/>
                <a:ea typeface="Nirmala UI"/>
                <a:cs typeface="Nirmala UI"/>
              </a:rPr>
              <a:t>धारा 19-ख “किसी पंचायतीराज संस्था में एक से अधिक स्थानों के लिए निर्वाचन लड़ने पर प्रतिबंध”, राजस्थान पंचायतीराज अधिनियम, 1994; नियम 27 और 56(3),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32 / 60</a:t>
            </a:r>
          </a:p>
        </p:txBody>
      </p:sp>
      <p:graphicFrame>
        <p:nvGraphicFramePr>
          <p:cNvPr id="8" name="Table 7"/>
          <p:cNvGraphicFramePr>
            <a:graphicFrameLocks noGrp="1"/>
          </p:cNvGraphicFramePr>
          <p:nvPr/>
        </p:nvGraphicFramePr>
        <p:xfrm>
          <a:off x="411480" y="1024128"/>
          <a:ext cx="11365990" cy="4771136"/>
        </p:xfrm>
        <a:graphic>
          <a:graphicData uri="http://schemas.openxmlformats.org/drawingml/2006/table">
            <a:tbl>
              <a:tblPr firstRow="1" bandRow="1">
                <a:tableStyleId>{5C22544A-7EE6-4342-B048-85BDC9FD1C3A}</a:tableStyleId>
              </a:tblPr>
              <a:tblGrid>
                <a:gridCol w="1299370"/>
                <a:gridCol w="3407719"/>
                <a:gridCol w="3457141"/>
                <a:gridCol w="3201760"/>
              </a:tblGrid>
              <a:tr h="723392">
                <a:tc>
                  <a:txBody>
                    <a:bodyPr wrap="square"/>
                    <a:lstStyle/>
                    <a:p>
                      <a:pPr algn="l">
                        <a:lnSpc>
                          <a:spcPct val="100000"/>
                        </a:lnSpc>
                        <a:spcAft>
                          <a:spcPts val="0"/>
                        </a:spcAft>
                      </a:pPr>
                      <a:r>
                        <a:rPr sz="1600" b="1">
                          <a:solidFill>
                            <a:srgbClr val="FFFFFF"/>
                          </a:solidFill>
                          <a:latin typeface="Nirmala UI"/>
                          <a:ea typeface="Nirmala UI"/>
                          <a:cs typeface="Nirmala UI"/>
                        </a:rPr>
                        <a:t>बात</a:t>
                      </a:r>
                    </a:p>
                  </a:txBody>
                  <a:tcPr marL="91440" marR="91440" marT="54864" marB="54864" anchor="ctr">
                    <a:solidFill>
                      <a:srgbClr val="1E3A5F"/>
                    </a:solidFill>
                  </a:tcPr>
                </a:tc>
                <a:tc>
                  <a:txBody>
                    <a:bodyPr wrap="square"/>
                    <a:lstStyle/>
                    <a:p>
                      <a:pPr algn="l">
                        <a:lnSpc>
                          <a:spcPct val="100000"/>
                        </a:lnSpc>
                        <a:spcAft>
                          <a:spcPts val="0"/>
                        </a:spcAft>
                      </a:pPr>
                      <a:r>
                        <a:rPr sz="1600" b="1">
                          <a:solidFill>
                            <a:srgbClr val="FFFFFF"/>
                          </a:solidFill>
                          <a:latin typeface="Nirmala UI"/>
                          <a:ea typeface="Nirmala UI"/>
                          <a:cs typeface="Nirmala UI"/>
                        </a:rPr>
                        <a:t>एक ही वार्ड या सरपंच पद के लिए कई नामांकन पत्र</a:t>
                      </a:r>
                    </a:p>
                  </a:txBody>
                  <a:tcPr marL="91440" marR="91440" marT="54864" marB="54864" anchor="ctr">
                    <a:solidFill>
                      <a:srgbClr val="1E3A5F"/>
                    </a:solidFill>
                  </a:tcPr>
                </a:tc>
                <a:tc>
                  <a:txBody>
                    <a:bodyPr wrap="square"/>
                    <a:lstStyle/>
                    <a:p>
                      <a:pPr algn="l">
                        <a:lnSpc>
                          <a:spcPct val="100000"/>
                        </a:lnSpc>
                        <a:spcAft>
                          <a:spcPts val="0"/>
                        </a:spcAft>
                      </a:pPr>
                      <a:r>
                        <a:rPr sz="1600" b="1">
                          <a:solidFill>
                            <a:srgbClr val="FFFFFF"/>
                          </a:solidFill>
                          <a:latin typeface="Nirmala UI"/>
                          <a:ea typeface="Nirmala UI"/>
                          <a:cs typeface="Nirmala UI"/>
                        </a:rPr>
                        <a:t>अलग-अलग वार्डों से, या सरपंच और पंच दोनों के लिए</a:t>
                      </a:r>
                    </a:p>
                  </a:txBody>
                  <a:tcPr marL="91440" marR="91440" marT="54864" marB="54864" anchor="ctr">
                    <a:solidFill>
                      <a:srgbClr val="1E3A5F"/>
                    </a:solidFill>
                  </a:tcPr>
                </a:tc>
                <a:tc>
                  <a:txBody>
                    <a:bodyPr wrap="square"/>
                    <a:lstStyle/>
                    <a:p>
                      <a:pPr algn="l">
                        <a:lnSpc>
                          <a:spcPct val="100000"/>
                        </a:lnSpc>
                        <a:spcAft>
                          <a:spcPts val="0"/>
                        </a:spcAft>
                      </a:pPr>
                      <a:r>
                        <a:rPr sz="1600" b="1">
                          <a:solidFill>
                            <a:srgbClr val="FFFFFF"/>
                          </a:solidFill>
                          <a:latin typeface="Nirmala UI"/>
                          <a:ea typeface="Nirmala UI"/>
                          <a:cs typeface="Nirmala UI"/>
                        </a:rPr>
                        <a:t>स्रोत</a:t>
                      </a:r>
                    </a:p>
                  </a:txBody>
                  <a:tcPr marL="91440" marR="91440" marT="54864" marB="54864" anchor="ctr">
                    <a:solidFill>
                      <a:srgbClr val="1E3A5F"/>
                    </a:solidFill>
                  </a:tcPr>
                </a:tc>
              </a:tr>
              <a:tr h="1011936">
                <a:tc>
                  <a:txBody>
                    <a:bodyPr wrap="square"/>
                    <a:lstStyle/>
                    <a:p>
                      <a:pPr algn="l">
                        <a:lnSpc>
                          <a:spcPct val="100000"/>
                        </a:lnSpc>
                        <a:spcAft>
                          <a:spcPts val="0"/>
                        </a:spcAft>
                      </a:pPr>
                      <a:r>
                        <a:rPr sz="1600" b="0">
                          <a:solidFill>
                            <a:srgbClr val="1F2937"/>
                          </a:solidFill>
                          <a:latin typeface="Nirmala UI"/>
                          <a:ea typeface="Nirmala UI"/>
                          <a:cs typeface="Nirmala UI"/>
                        </a:rPr>
                        <a:t>क्या ऐसा कर सकते हैं?</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हाँ। एक ही सीट के लिए दो-तीन नामांकन पत्र भर सकते हैं।</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नहीं। धारा 19-ख के तहत एक पंचायत में एक से ज़्यादा वार्डों से, या सरपंच के साथ पंच का, चुनाव नहीं लड़ सकते।</a:t>
                      </a:r>
                    </a:p>
                  </a:txBody>
                  <a:tcPr marL="91440" marR="91440" marT="54864" marB="54864" anchor="ctr">
                    <a:solidFill>
                      <a:srgbClr val="FFFFFF"/>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280" b="0">
                          <a:solidFill>
                            <a:srgbClr val="2B5C8A"/>
                          </a:solidFill>
                          <a:latin typeface="Nirmala UI"/>
                          <a:ea typeface="Nirmala UI"/>
                          <a:cs typeface="Nirmala UI"/>
                        </a:rPr>
                        <a:t>; </a:t>
                      </a:r>
                      <a:r>
                        <a:rPr sz="12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57</a:t>
                      </a:r>
                    </a:p>
                  </a:txBody>
                  <a:tcPr marL="91440" marR="91440" marT="54864" marB="54864" anchor="ctr">
                    <a:solidFill>
                      <a:srgbClr val="FFFFFF"/>
                    </a:solidFill>
                  </a:tcPr>
                </a:tc>
              </a:tr>
              <a:tr h="1011936">
                <a:tc>
                  <a:txBody>
                    <a:bodyPr wrap="square"/>
                    <a:lstStyle/>
                    <a:p>
                      <a:pPr algn="l">
                        <a:lnSpc>
                          <a:spcPct val="100000"/>
                        </a:lnSpc>
                        <a:spcAft>
                          <a:spcPts val="0"/>
                        </a:spcAft>
                      </a:pPr>
                      <a:r>
                        <a:rPr sz="1600" b="0">
                          <a:solidFill>
                            <a:srgbClr val="1F2937"/>
                          </a:solidFill>
                          <a:latin typeface="Nirmala UI"/>
                          <a:ea typeface="Nirmala UI"/>
                          <a:cs typeface="Nirmala UI"/>
                        </a:rPr>
                        <a:t>जमानत</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सरपंच की जमानत एक ही बार जमा होगी, चाहे कितने भी पत्र भरें। वार्ड पंच के लिए कोई जमानत नहीं।</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वार्ड पंच के लिए कोई जमानत नहीं; सरपंच के नामांकन के साथ सरपंच की जमानत लगेगी।</a:t>
                      </a:r>
                    </a:p>
                  </a:txBody>
                  <a:tcPr marL="91440" marR="91440" marT="54864" marB="54864" anchor="ctr">
                    <a:solidFill>
                      <a:srgbClr val="F1F4F8"/>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33</a:t>
                      </a:r>
                      <a:r>
                        <a:rPr sz="1280" b="0">
                          <a:solidFill>
                            <a:srgbClr val="2B5C8A"/>
                          </a:solidFill>
                          <a:latin typeface="Nirmala UI"/>
                          <a:ea typeface="Nirmala UI"/>
                          <a:cs typeface="Nirmala UI"/>
                        </a:rPr>
                        <a:t>; </a:t>
                      </a:r>
                      <a:r>
                        <a:rPr sz="128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73</a:t>
                      </a:r>
                    </a:p>
                  </a:txBody>
                  <a:tcPr marL="91440" marR="91440" marT="54864" marB="54864" anchor="ctr">
                    <a:solidFill>
                      <a:srgbClr val="F1F4F8"/>
                    </a:solidFill>
                  </a:tcPr>
                </a:tc>
              </a:tr>
              <a:tr h="1011936">
                <a:tc>
                  <a:txBody>
                    <a:bodyPr wrap="square"/>
                    <a:lstStyle/>
                    <a:p>
                      <a:pPr algn="l">
                        <a:lnSpc>
                          <a:spcPct val="100000"/>
                        </a:lnSpc>
                        <a:spcAft>
                          <a:spcPts val="0"/>
                        </a:spcAft>
                      </a:pPr>
                      <a:r>
                        <a:rPr sz="1600" b="0">
                          <a:solidFill>
                            <a:srgbClr val="1F2937"/>
                          </a:solidFill>
                          <a:latin typeface="Nirmala UI"/>
                          <a:ea typeface="Nirmala UI"/>
                          <a:cs typeface="Nirmala UI"/>
                        </a:rPr>
                        <a:t>संवीक्षा</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किसी पत्र में कमी हो, तो वह पत्र खारिज हो सकता है; पर एक भी पत्र स्वीकार हुआ, तो आप उम्मीदवार बने रहेंगे।</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सिर्फ़ कई सीटों से नामांकन भरने की वजह से नामांकन खारिज नहीं होगा।</a:t>
                      </a:r>
                    </a:p>
                  </a:txBody>
                  <a:tcPr marL="91440" marR="91440" marT="54864" marB="54864" anchor="ctr">
                    <a:solidFill>
                      <a:srgbClr val="FFFFFF"/>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280" b="0">
                          <a:solidFill>
                            <a:srgbClr val="2B5C8A"/>
                          </a:solidFill>
                          <a:latin typeface="Nirmala UI"/>
                          <a:ea typeface="Nirmala UI"/>
                          <a:cs typeface="Nirmala UI"/>
                        </a:rPr>
                        <a:t>; </a:t>
                      </a:r>
                      <a:r>
                        <a:rPr sz="128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27</a:t>
                      </a:r>
                    </a:p>
                  </a:txBody>
                  <a:tcPr marL="91440" marR="91440" marT="54864" marB="54864" anchor="ctr">
                    <a:solidFill>
                      <a:srgbClr val="FFFFFF"/>
                    </a:solidFill>
                  </a:tcPr>
                </a:tc>
              </a:tr>
              <a:tr h="1011936">
                <a:tc>
                  <a:txBody>
                    <a:bodyPr wrap="square"/>
                    <a:lstStyle/>
                    <a:p>
                      <a:pPr algn="l">
                        <a:lnSpc>
                          <a:spcPct val="100000"/>
                        </a:lnSpc>
                        <a:spcAft>
                          <a:spcPts val="0"/>
                        </a:spcAft>
                      </a:pPr>
                      <a:r>
                        <a:rPr sz="1600" b="0">
                          <a:solidFill>
                            <a:srgbClr val="1F2937"/>
                          </a:solidFill>
                          <a:latin typeface="Nirmala UI"/>
                          <a:ea typeface="Nirmala UI"/>
                          <a:cs typeface="Nirmala UI"/>
                        </a:rPr>
                        <a:t>उम्मीदवारों की सूची</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एक से ज़्यादा पत्र स्वीकार हुए, तब भी नाम एक ही बार लिखा जाएगा।</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नाम वापसी के समय तक बाकी सीटों से नाम वापस नहीं लिया, तो किसी भी सीट से उम्मीदवार नहीं माने जाएँगे।</a:t>
                      </a:r>
                    </a:p>
                  </a:txBody>
                  <a:tcPr marL="91440" marR="91440" marT="54864" marB="54864" anchor="ctr">
                    <a:solidFill>
                      <a:srgbClr val="F1F4F8"/>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280" b="0">
                          <a:solidFill>
                            <a:srgbClr val="2B5C8A"/>
                          </a:solidFill>
                          <a:latin typeface="Nirmala UI"/>
                          <a:ea typeface="Nirmala UI"/>
                          <a:cs typeface="Nirmala UI"/>
                        </a:rPr>
                        <a:t>; </a:t>
                      </a:r>
                      <a:r>
                        <a:rPr sz="128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27</a:t>
                      </a:r>
                    </a:p>
                  </a:txBody>
                  <a:tcPr marL="91440" marR="91440" marT="54864" marB="54864" anchor="ctr">
                    <a:solidFill>
                      <a:srgbClr val="F1F4F8"/>
                    </a:solidFill>
                  </a:tcPr>
                </a:tc>
              </a:tr>
            </a:tbl>
          </a:graphicData>
        </a:graphic>
      </p:graphicFrame>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एक सीट के कई नामांकन पत्र, या अलग-अलग सीटें? (2/2: नाम वापसी)</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19-ख(2), राजस्थान पंचायतीराज अधिनियम, 1994; नियम 28,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33 / 60</a:t>
            </a:r>
          </a:p>
        </p:txBody>
      </p:sp>
      <p:graphicFrame>
        <p:nvGraphicFramePr>
          <p:cNvPr id="8" name="Table 7"/>
          <p:cNvGraphicFramePr>
            <a:graphicFrameLocks noGrp="1"/>
          </p:cNvGraphicFramePr>
          <p:nvPr/>
        </p:nvGraphicFramePr>
        <p:xfrm>
          <a:off x="411480" y="1024128"/>
          <a:ext cx="11365990" cy="3761232"/>
        </p:xfrm>
        <a:graphic>
          <a:graphicData uri="http://schemas.openxmlformats.org/drawingml/2006/table">
            <a:tbl>
              <a:tblPr firstRow="1" bandRow="1">
                <a:tableStyleId>{5C22544A-7EE6-4342-B048-85BDC9FD1C3A}</a:tableStyleId>
              </a:tblPr>
              <a:tblGrid>
                <a:gridCol w="1273265"/>
                <a:gridCol w="3663151"/>
                <a:gridCol w="3827390"/>
                <a:gridCol w="2602184"/>
              </a:tblGrid>
              <a:tr h="651256">
                <a:tc>
                  <a:txBody>
                    <a:bodyPr wrap="square"/>
                    <a:lstStyle/>
                    <a:p>
                      <a:pPr algn="l">
                        <a:lnSpc>
                          <a:spcPct val="100000"/>
                        </a:lnSpc>
                        <a:spcAft>
                          <a:spcPts val="0"/>
                        </a:spcAft>
                      </a:pPr>
                      <a:r>
                        <a:rPr sz="1400" b="1">
                          <a:solidFill>
                            <a:srgbClr val="FFFFFF"/>
                          </a:solidFill>
                          <a:latin typeface="Nirmala UI"/>
                          <a:ea typeface="Nirmala UI"/>
                          <a:cs typeface="Nirmala UI"/>
                        </a:rPr>
                        <a:t>बात</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एक ही वार्ड या सरपंच पद के लिए कई नामांकन पत्र</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अलग-अलग वार्डों से, या सरपंच और पंच दोनों के लिए</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स्रोत</a:t>
                      </a:r>
                    </a:p>
                  </a:txBody>
                  <a:tcPr marL="91440" marR="91440" marT="54864" marB="54864" anchor="ctr">
                    <a:solidFill>
                      <a:srgbClr val="1E3A5F"/>
                    </a:solidFill>
                  </a:tcPr>
                </a:tc>
              </a:tr>
              <a:tr h="903732">
                <a:tc>
                  <a:txBody>
                    <a:bodyPr wrap="square"/>
                    <a:lstStyle/>
                    <a:p>
                      <a:pPr algn="l">
                        <a:lnSpc>
                          <a:spcPct val="100000"/>
                        </a:lnSpc>
                        <a:spcAft>
                          <a:spcPts val="0"/>
                        </a:spcAft>
                      </a:pPr>
                      <a:r>
                        <a:rPr sz="1400" b="0">
                          <a:solidFill>
                            <a:srgbClr val="1F2937"/>
                          </a:solidFill>
                          <a:latin typeface="Nirmala UI"/>
                          <a:ea typeface="Nirmala UI"/>
                          <a:cs typeface="Nirmala UI"/>
                        </a:rPr>
                        <a:t>नाम वापस लेना हो</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एक ही नोटिस से आप चुनाव से हट जाते हैं और आपके सारे पत्र वापस माने जाते हैं; दो में से सिर्फ़ एक पत्र वापस लेने का नोटिस नहीं दिया जा सकता।</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जो सीट रखनी है, उसे छोड़कर बाकी सभी सीटों से लिखित सूचना देकर नाम वापस लीजिए; यह सूचना नाम वापसी के तय समय और तारीख से पहले देनी है।</a:t>
                      </a:r>
                    </a:p>
                  </a:txBody>
                  <a:tcPr marL="91440" marR="91440" marT="54864" marB="54864" anchor="ctr">
                    <a:solidFill>
                      <a:srgbClr val="FFFFFF"/>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57</a:t>
                      </a:r>
                    </a:p>
                  </a:txBody>
                  <a:tcPr marL="91440" marR="91440" marT="54864" marB="54864" anchor="ctr">
                    <a:solidFill>
                      <a:srgbClr val="FFFFFF"/>
                    </a:solidFill>
                  </a:tcPr>
                </a:tc>
              </a:tr>
              <a:tr h="651256">
                <a:tc>
                  <a:txBody>
                    <a:bodyPr wrap="square"/>
                    <a:lstStyle/>
                    <a:p>
                      <a:pPr algn="l">
                        <a:lnSpc>
                          <a:spcPct val="100000"/>
                        </a:lnSpc>
                        <a:spcAft>
                          <a:spcPts val="0"/>
                        </a:spcAft>
                      </a:pPr>
                      <a:r>
                        <a:rPr sz="1400" b="0">
                          <a:solidFill>
                            <a:srgbClr val="1F2937"/>
                          </a:solidFill>
                          <a:latin typeface="Nirmala UI"/>
                          <a:ea typeface="Nirmala UI"/>
                          <a:cs typeface="Nirmala UI"/>
                        </a:rPr>
                        <a:t>समय निकल गया</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समय निकलने के बाद दिया नोटिस अमान्य होगा, यानी आप उम्मीदवार बने रहेंगे।</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माना जाएगा कि आपने सभी सीटों से नाम वापस ले लिया; आप किसी भी सीट से नहीं लड़ पाएँगे।</a:t>
                      </a:r>
                    </a:p>
                  </a:txBody>
                  <a:tcPr marL="91440" marR="91440" marT="54864" marB="54864" anchor="ctr">
                    <a:solidFill>
                      <a:srgbClr val="F1F4F8"/>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36</a:t>
                      </a:r>
                    </a:p>
                  </a:txBody>
                  <a:tcPr marL="91440" marR="91440" marT="54864" marB="54864" anchor="ctr">
                    <a:solidFill>
                      <a:srgbClr val="F1F4F8"/>
                    </a:solidFill>
                  </a:tcPr>
                </a:tc>
              </a:tr>
              <a:tr h="903732">
                <a:tc>
                  <a:txBody>
                    <a:bodyPr wrap="square"/>
                    <a:lstStyle/>
                    <a:p>
                      <a:pPr algn="l">
                        <a:lnSpc>
                          <a:spcPct val="100000"/>
                        </a:lnSpc>
                        <a:spcAft>
                          <a:spcPts val="0"/>
                        </a:spcAft>
                      </a:pPr>
                      <a:r>
                        <a:rPr sz="1400" b="0">
                          <a:solidFill>
                            <a:srgbClr val="1F2937"/>
                          </a:solidFill>
                          <a:latin typeface="Nirmala UI"/>
                          <a:ea typeface="Nirmala UI"/>
                          <a:cs typeface="Nirmala UI"/>
                        </a:rPr>
                        <a:t>गलती हो जाए</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नोटिस एक बार दे दिया, तो वापस नहीं ले सकते; इसलिए सोच-समझकर दीजिए।</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उम्मीदवारी जाने के बाद उसे लौटाने का कोई रास्ता मार्गदर्शिका में हमें नहीं मिला; इसलिए समय रहते एक सीट चुन लीजिए।</a:t>
                      </a:r>
                    </a:p>
                  </a:txBody>
                  <a:tcPr marL="91440" marR="91440" marT="54864" marB="54864" anchor="ctr">
                    <a:solidFill>
                      <a:srgbClr val="FFFFFF"/>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36</a:t>
                      </a:r>
                    </a:p>
                  </a:txBody>
                  <a:tcPr marL="91440" marR="91440" marT="54864" marB="54864" anchor="ctr">
                    <a:solidFill>
                      <a:srgbClr val="FFFFFF"/>
                    </a:solidFill>
                  </a:tcPr>
                </a:tc>
              </a:tr>
              <a:tr h="651256">
                <a:tc>
                  <a:txBody>
                    <a:bodyPr wrap="square"/>
                    <a:lstStyle/>
                    <a:p>
                      <a:pPr algn="l">
                        <a:lnSpc>
                          <a:spcPct val="100000"/>
                        </a:lnSpc>
                        <a:spcAft>
                          <a:spcPts val="0"/>
                        </a:spcAft>
                      </a:pPr>
                      <a:r>
                        <a:rPr sz="1400" b="0">
                          <a:solidFill>
                            <a:srgbClr val="1F2937"/>
                          </a:solidFill>
                          <a:latin typeface="Nirmala UI"/>
                          <a:ea typeface="Nirmala UI"/>
                          <a:cs typeface="Nirmala UI"/>
                        </a:rPr>
                        <a:t>बालोतरा में समय</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नाम वापसी नामांकन वाले दिन ही दोपहर 2 बजे तक।</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वही: नामांकन वाले दिन ही दोपहर 2 बजे तक।</a:t>
                      </a:r>
                    </a:p>
                  </a:txBody>
                  <a:tcPr marL="91440" marR="91440" marT="54864" marB="54864" anchor="ctr">
                    <a:solidFill>
                      <a:srgbClr val="F1F4F8"/>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9836, दि. 03.10.2026, पृ. 8</a:t>
                      </a:r>
                    </a:p>
                  </a:txBody>
                  <a:tcPr marL="91440" marR="91440" marT="54864" marB="54864" anchor="ctr">
                    <a:solidFill>
                      <a:srgbClr val="F1F4F8"/>
                    </a:solidFill>
                  </a:tcPr>
                </a:tc>
              </a:tr>
            </a:tbl>
          </a:graphicData>
        </a:graphic>
      </p:graphicFrame>
      <p:sp>
        <p:nvSpPr>
          <p:cNvPr id="9" name="Rectangle 8"/>
          <p:cNvSpPr/>
          <p:nvPr/>
        </p:nvSpPr>
        <p:spPr>
          <a:xfrm>
            <a:off x="411480" y="5234178"/>
            <a:ext cx="11365992" cy="1102614"/>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234178"/>
            <a:ext cx="73152" cy="110261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307330"/>
            <a:ext cx="11137392" cy="99288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संवीक्षा या नाम वापसी पर रिटर्निंग अधिकारी के फ़ैसले के ख़िलाफ़ अपील का रास्ता मार्गदर्शिका में हमें नहीं मिला। आयोग के संकलन के मुताबिक़ चुनाव से पहले की अयोग्यता के मामले धारा 43 और नियम 80 के तहत चुनाव याचिका से ज़िला अदालत में तय होते हैं; याचिका की मियाद नतीजे की घोषणा से 30 दिन है।</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धारा 43, नियम 80 · </a:t>
            </a:r>
            <a:r>
              <a:rPr sz="1224" b="0">
                <a:solidFill>
                  <a:srgbClr val="2B5C8A"/>
                </a:solidFill>
                <a:latin typeface="Nirmala UI"/>
                <a:ea typeface="Nirmala UI"/>
                <a:cs typeface="Nirmala UI"/>
              </a:rPr>
              <a:t>आदेश 793, दि. 20.01.2026, संकलन पृ. 432</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rPr>
              <a:t>आदेश 4805, दि. 25.06.2015, संकलन पृ. 444</a:t>
            </a:r>
            <a:r>
              <a:rPr sz="1224" b="0">
                <a:solidFill>
                  <a:srgbClr val="2B5C8A"/>
                </a:solidFill>
                <a:latin typeface="Nirmala UI"/>
                <a:ea typeface="Nirmala UI"/>
                <a:cs typeface="Nirmala UI"/>
              </a:rPr>
              <a:t>]</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 वापस कैसे लेते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28,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34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नाम वापसी का नोटिस उम्मीदवार खुद आकर, दो प्रतियों में, अपने हस्ताक्षर करके रिटर्निंग अधिकारी को देगा; किसी और का दिया नोटिस अमान्य होगा।</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नियम 28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नोटिस तय जगह पर, तय समय के भीतर देना है; समय निकलने के बाद दिया नोटिस अमान्य होगा।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एक बार नोटिस दे दिया, तो उसे वापस नहीं ले सकते।</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नियम 28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एक ही वार्ड या सरपंच पद के लिए कई नामांकन पत्र भरे हों: एक ही नोटिस से आप चुनाव से हट जाएँगे और सारे पत्र वापस माने जाएँगे; दो में से सिर्फ़ एक पत्र वापस लेने के लिए यह नोटिस नहीं दिया जा सकता।</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35</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अलग-अलग वार्डों से, या सरपंच और पंच दोनों के लिए नामांकन भरा हो: जो सीट रखनी है, उसे छोड़ बाकी सभी सीटों से समय के अंदर लिखित सूचना देकर नाम वापस लीजिए; नहीं तो सभी सीटों से उम्मीदवारी जाएगी।</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धारा 19-ख(2) ·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57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36</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रिटर्निंग अधिकारी नोटिस की एक प्रति पंचायत कार्यालय के नोटिस बोर्ड पर लगाएँगे; पंचायत कार्यालय न हो, तो पंचायत मुख्यालय पर किसी प्रमुख जगह पर।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36</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बालोतरा में नाम वापसी नामांकन वाले दिन ही दोपहर 2 बजे तक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9836, दि. 03.10.2026, पृ. 8</a:t>
            </a:r>
            <a:r>
              <a:rPr sz="1224"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नियमों में नाम वापसी का कोई फ़ॉर्म तय नहीं है; सुविधा के लिए एक मॉडल फ़ॉर्म बनाया गया है, जो रिटर्निंग अधिकारी उम्मीदवारों को देंगे।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36</a:t>
            </a:r>
            <a:r>
              <a:rPr sz="1224" b="0">
                <a:solidFill>
                  <a:srgbClr val="2B5C8A"/>
                </a:solidFill>
                <a:latin typeface="Nirmala UI"/>
                <a:ea typeface="Nirmala UI"/>
                <a:cs typeface="Nirmala UI"/>
              </a:rPr>
              <a:t>]</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 वापसी का मॉडल फ़ॉर्म (सरपंच)</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28,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35 / 60</a:t>
            </a:r>
          </a:p>
        </p:txBody>
      </p:sp>
      <p:pic>
        <p:nvPicPr>
          <p:cNvPr id="8" name="Picture 7" descr="a_withdraw_mgm134.png"/>
          <p:cNvPicPr>
            <a:picLocks noChangeAspect="1"/>
          </p:cNvPicPr>
          <p:nvPr/>
        </p:nvPicPr>
        <p:blipFill>
          <a:blip r:embed="rId3"/>
          <a:stretch>
            <a:fillRect/>
          </a:stretch>
        </p:blipFill>
        <p:spPr>
          <a:xfrm>
            <a:off x="411479" y="1042416"/>
            <a:ext cx="3465576" cy="2175395"/>
          </a:xfrm>
          <a:prstGeom prst="rect">
            <a:avLst/>
          </a:prstGeom>
        </p:spPr>
      </p:pic>
      <p:pic>
        <p:nvPicPr>
          <p:cNvPr id="9" name="Picture 8" descr="a_withdraw_slpf31.png"/>
          <p:cNvPicPr>
            <a:picLocks noChangeAspect="1"/>
          </p:cNvPicPr>
          <p:nvPr/>
        </p:nvPicPr>
        <p:blipFill>
          <a:blip r:embed="rId4"/>
          <a:stretch>
            <a:fillRect/>
          </a:stretch>
        </p:blipFill>
        <p:spPr>
          <a:xfrm>
            <a:off x="4014215" y="1042416"/>
            <a:ext cx="3465575" cy="2072379"/>
          </a:xfrm>
          <a:prstGeom prst="rect">
            <a:avLst/>
          </a:prstGeom>
        </p:spPr>
      </p:pic>
      <p:sp>
        <p:nvSpPr>
          <p:cNvPr id="10" name="TextBox 9"/>
          <p:cNvSpPr txBox="1"/>
          <p:nvPr/>
        </p:nvSpPr>
        <p:spPr>
          <a:xfrm>
            <a:off x="411479" y="3236099"/>
            <a:ext cx="3465576"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130</a:t>
            </a:r>
          </a:p>
        </p:txBody>
      </p:sp>
      <p:sp>
        <p:nvSpPr>
          <p:cNvPr id="11" name="TextBox 10"/>
          <p:cNvSpPr txBox="1"/>
          <p:nvPr/>
        </p:nvSpPr>
        <p:spPr>
          <a:xfrm>
            <a:off x="4014215" y="3236099"/>
            <a:ext cx="3465575" cy="457200"/>
          </a:xfrm>
          <a:prstGeom prst="rect">
            <a:avLst/>
          </a:prstGeom>
          <a:noFill/>
        </p:spPr>
        <p:txBody>
          <a:bodyPr wrap="square" anchor="t" lIns="45720" rIns="45720" tIns="18288" bIns="18288">
            <a:spAutoFit/>
          </a:bodyPr>
          <a:lstStyle/>
          <a:p>
            <a:pPr algn="l">
              <a:lnSpc>
                <a:spcPct val="100000"/>
              </a:lnSpc>
              <a:spcAft>
                <a:spcPts val="0"/>
              </a:spcAft>
            </a:pPr>
            <a:r>
              <a:rPr sz="1000" b="0">
                <a:solidFill>
                  <a:srgbClr val="8A3B12"/>
                </a:solidFill>
                <a:latin typeface="Nirmala UI"/>
                <a:ea typeface="Nirmala UI"/>
                <a:cs typeface="Nirmala UI"/>
              </a:rPr>
              <a:t>भरा हुआ नमूना, साभार: मनीष कुमार गोयल, राज्य स्तरीय मास्टर ट्रेनर (SLMT), जयपुर · नाम, जगह और तारीखें काल्पनिक</a:t>
            </a:r>
          </a:p>
        </p:txBody>
      </p:sp>
      <p:sp>
        <p:nvSpPr>
          <p:cNvPr id="12" name="Rectangle 11"/>
          <p:cNvSpPr/>
          <p:nvPr/>
        </p:nvSpPr>
        <p:spPr>
          <a:xfrm>
            <a:off x="7708392" y="5450586"/>
            <a:ext cx="4069080" cy="886205"/>
          </a:xfrm>
          <a:prstGeom prst="rect">
            <a:avLst/>
          </a:prstGeom>
          <a:solidFill>
            <a:srgbClr val="FBEBE9"/>
          </a:solidFill>
          <a:ln w="15875">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7708392" y="5450586"/>
            <a:ext cx="73152" cy="886205"/>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872983" y="5523738"/>
            <a:ext cx="3840480" cy="776477"/>
          </a:xfrm>
          <a:prstGeom prst="rect">
            <a:avLst/>
          </a:prstGeom>
          <a:noFill/>
        </p:spPr>
        <p:txBody>
          <a:bodyPr wrap="square" anchor="t" lIns="45720" rIns="45720" tIns="18288" bIns="18288">
            <a:spAutoFit/>
          </a:bodyPr>
          <a:lstStyle/>
          <a:p>
            <a:pPr algn="l">
              <a:lnSpc>
                <a:spcPct val="100000"/>
              </a:lnSpc>
              <a:spcAft>
                <a:spcPts val="0"/>
              </a:spcAft>
            </a:pPr>
            <a:r>
              <a:rPr sz="1300" b="0">
                <a:solidFill>
                  <a:srgbClr val="1F2937"/>
                </a:solidFill>
                <a:latin typeface="Nirmala UI"/>
                <a:ea typeface="Nirmala UI"/>
                <a:cs typeface="Nirmala UI"/>
              </a:rPr>
              <a:t>नमूने में लिखी तारीख 03.02.2026 और समय 3:00 बजे इस चुनाव के नहीं हैं। बालोतरा में नाम वापसी नामांकन वाले दिन ही दोपहर 2 बजे तक है।</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9836, दि. 03.10.2026, पृ. 8</a:t>
            </a:r>
            <a:r>
              <a:rPr sz="936" b="0">
                <a:solidFill>
                  <a:srgbClr val="2B5C8A"/>
                </a:solidFill>
                <a:latin typeface="Nirmala UI"/>
                <a:ea typeface="Nirmala UI"/>
                <a:cs typeface="Nirmala UI"/>
              </a:rPr>
              <a:t>]</a:t>
            </a:r>
          </a:p>
        </p:txBody>
      </p:sp>
      <p:sp>
        <p:nvSpPr>
          <p:cNvPr id="15" name="Oval 14"/>
          <p:cNvSpPr/>
          <p:nvPr/>
        </p:nvSpPr>
        <p:spPr>
          <a:xfrm>
            <a:off x="7708392"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6" name="TextBox 15"/>
          <p:cNvSpPr txBox="1"/>
          <p:nvPr/>
        </p:nvSpPr>
        <p:spPr>
          <a:xfrm>
            <a:off x="8092440" y="1069848"/>
            <a:ext cx="3685032"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"मैं सरपंच पद के लिए अपना नाम वापस लेता/लेती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130</a:t>
            </a:r>
            <a:r>
              <a:rPr sz="1224" b="0">
                <a:solidFill>
                  <a:srgbClr val="2B5C8A"/>
                </a:solidFill>
                <a:latin typeface="Nirmala UI"/>
                <a:ea typeface="Nirmala UI"/>
                <a:cs typeface="Nirmala UI"/>
              </a:rPr>
              <a:t>]</a:t>
            </a:r>
          </a:p>
        </p:txBody>
      </p:sp>
      <p:sp>
        <p:nvSpPr>
          <p:cNvPr id="17" name="Oval 16"/>
          <p:cNvSpPr/>
          <p:nvPr/>
        </p:nvSpPr>
        <p:spPr>
          <a:xfrm>
            <a:off x="7708392" y="180073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8" name="TextBox 17"/>
          <p:cNvSpPr txBox="1"/>
          <p:nvPr/>
        </p:nvSpPr>
        <p:spPr>
          <a:xfrm>
            <a:off x="8092440" y="1784604"/>
            <a:ext cx="3685032"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तारीख और उम्मीदवार के हस्ताक्षर।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130</a:t>
            </a:r>
            <a:r>
              <a:rPr sz="1224" b="0">
                <a:solidFill>
                  <a:srgbClr val="2B5C8A"/>
                </a:solidFill>
                <a:latin typeface="Nirmala UI"/>
                <a:ea typeface="Nirmala UI"/>
                <a:cs typeface="Nirmala UI"/>
              </a:rPr>
              <a:t>]</a:t>
            </a:r>
          </a:p>
        </p:txBody>
      </p:sp>
      <p:sp>
        <p:nvSpPr>
          <p:cNvPr id="19" name="Oval 18"/>
          <p:cNvSpPr/>
          <p:nvPr/>
        </p:nvSpPr>
        <p:spPr>
          <a:xfrm>
            <a:off x="7708392" y="25154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20" name="TextBox 19"/>
          <p:cNvSpPr txBox="1"/>
          <p:nvPr/>
        </p:nvSpPr>
        <p:spPr>
          <a:xfrm>
            <a:off x="8092440" y="2499360"/>
            <a:ext cx="3685032"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रिटर्निंग अधिकारी लिखेंगे कि उम्मीदवार ने नोटिस खुद आकर किस समय दिया।</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130</a:t>
            </a:r>
            <a:r>
              <a:rPr sz="1224" b="0">
                <a:solidFill>
                  <a:srgbClr val="2B5C8A"/>
                </a:solidFill>
                <a:latin typeface="Nirmala UI"/>
                <a:ea typeface="Nirmala UI"/>
                <a:cs typeface="Nirmala UI"/>
              </a:rPr>
              <a:t>]</a:t>
            </a:r>
          </a:p>
        </p:txBody>
      </p:sp>
      <p:sp>
        <p:nvSpPr>
          <p:cNvPr id="21" name="Oval 20"/>
          <p:cNvSpPr/>
          <p:nvPr/>
        </p:nvSpPr>
        <p:spPr>
          <a:xfrm>
            <a:off x="7799831" y="3628263"/>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092440" y="3520694"/>
            <a:ext cx="3685032"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यह मॉडल फ़ॉर्म है; नियमों में कोई फ़ॉर्म तय नहीं। मॉडल फ़ॉर्म रिटर्निंग अधिकारी देंगे।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36</a:t>
            </a:r>
            <a:r>
              <a:rPr sz="1224" b="0">
                <a:solidFill>
                  <a:srgbClr val="2B5C8A"/>
                </a:solidFill>
                <a:latin typeface="Nirmala UI"/>
                <a:ea typeface="Nirmala UI"/>
                <a:cs typeface="Nirmala UI"/>
              </a:rPr>
              <a: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उम्मीदवारों की सूची और चुनाव चिह्न कब मिलेंगे?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प्ररूप 5, राजस्थान पंचायती राज (निर्वाचन) नियम, 1994; आदेश 9836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36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 वापसी के बाद पंच और सरपंच के उम्मीदवारों की अलग-अलग सूची प्ररूप 5 में बनेगी, हिन्दी वर्णमाला के क्रम में।</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 उम्मीदवार के मुख्य नाम से लगेगा, उपनाम (सरनेम) से नहीं; जैसे, 'जयनारायण व्यास' का नाम 'ज' पर आएगा।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एक ही नाम के दो या ज़्यादा उम्मीदवार हों, तो उनके नाम के साथ पिता या पति का नाम जोड़कर, या जैसे रिटर्निंग अधिकारी ठीक समझें, उनमें फ़र्क किया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सूची की प्रति हर उम्मीदवार को दी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चुनाव चिह्न नाम वापसी खत्म होते ही दिए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8</a:t>
            </a:r>
            <a:r>
              <a:rPr sz="1584" b="0">
                <a:solidFill>
                  <a:srgbClr val="2B5C8A"/>
                </a:solidFill>
                <a:latin typeface="Nirmala UI"/>
                <a:ea typeface="Nirmala UI"/>
                <a:cs typeface="Nirmala UI"/>
              </a:rPr>
              <a: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पंच और सरपंच का मतपत्र कैसा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9809, दि. 02.10.2026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37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मतपत्र सफ़ेद रंग का होगा, और पंच का गुलाबी।</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चिह्न एक कॉलम में दस-दस करके छपेंगे: 1 से 10 मतपत्र पर, 11 से 20 पहली अतिरिक्त पर्ची पर, 21 से 30 दूसरी पर, और 31 से 40 तीसरी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सात अंकों की क्रम संख्या सिर्फ़ मतपत्र पर होगी; अतिरिक्त पर्चियों पर कोई क्रम संख्या नहीं, और मतपत्र में प्रतिपर्ण (काउंटरफ़ॉइल) नहीं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उम्मीदवारों के नाम मतदान दल के कार्मिक हाथ से लिखेंगे, और जो चिह्न काम में नहीं आए, वे कैंची से काट दिए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नोटा आख़िरी उम्मीदवार के बाद वाली जगह पर होगा: 6 उम्मीदवार हों तो मतपत्र पर सातवीं जगह; 12 हों तो पहली अतिरिक्त पर्ची की तीसरी जगह।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2–3</a:t>
            </a:r>
            <a:r>
              <a:rPr sz="1584" b="0">
                <a:solidFill>
                  <a:srgbClr val="2B5C8A"/>
                </a:solidFill>
                <a:latin typeface="Nirmala UI"/>
                <a:ea typeface="Nirmala UI"/>
                <a:cs typeface="Nirmala UI"/>
              </a:rPr>
              <a: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आयोग का आदेश 9809: मतपत्र कैसा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9809, दि. 02.10.2026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38 / 60</a:t>
            </a:r>
          </a:p>
        </p:txBody>
      </p:sp>
      <p:pic>
        <p:nvPicPr>
          <p:cNvPr id="8" name="Picture 7" descr="a_ballot_o9809.png"/>
          <p:cNvPicPr>
            <a:picLocks noChangeAspect="1"/>
          </p:cNvPicPr>
          <p:nvPr/>
        </p:nvPicPr>
        <p:blipFill>
          <a:blip r:embed="rId3"/>
          <a:stretch>
            <a:fillRect/>
          </a:stretch>
        </p:blipFill>
        <p:spPr>
          <a:xfrm>
            <a:off x="411480" y="1042416"/>
            <a:ext cx="5669280" cy="4924829"/>
          </a:xfrm>
          <a:prstGeom prst="rect">
            <a:avLst/>
          </a:prstGeom>
        </p:spPr>
      </p:pic>
      <p:sp>
        <p:nvSpPr>
          <p:cNvPr id="9" name="TextBox 8"/>
          <p:cNvSpPr txBox="1"/>
          <p:nvPr/>
        </p:nvSpPr>
        <p:spPr>
          <a:xfrm>
            <a:off x="411480" y="5985533"/>
            <a:ext cx="566928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050" b="0">
                <a:solidFill>
                  <a:srgbClr val="5B6370"/>
                </a:solidFill>
                <a:latin typeface="Nirmala UI"/>
                <a:ea typeface="Nirmala UI"/>
                <a:cs typeface="Nirmala UI"/>
              </a:rPr>
              <a:t> · राज्य निर्वाचन आयोग, राजस्थान</a:t>
            </a:r>
          </a:p>
        </p:txBody>
      </p:sp>
      <p:sp>
        <p:nvSpPr>
          <p:cNvPr id="10" name="Rectangle 9"/>
          <p:cNvSpPr/>
          <p:nvPr/>
        </p:nvSpPr>
        <p:spPr>
          <a:xfrm>
            <a:off x="6355080" y="1122553"/>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55080" y="1122553"/>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39128" y="1069848"/>
            <a:ext cx="503834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पहली पीली पट्टी: आदेश 4191 (17.10.2025) से पंच और सरपंच के लिए अलग-अलग 40-40 चुनाव चिह्न।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224" b="0">
                <a:solidFill>
                  <a:srgbClr val="2B5C8A"/>
                </a:solidFill>
                <a:latin typeface="Nirmala UI"/>
                <a:ea typeface="Nirmala UI"/>
                <a:cs typeface="Nirmala UI"/>
              </a:rPr>
              <a:t>]</a:t>
            </a:r>
          </a:p>
        </p:txBody>
      </p:sp>
      <p:sp>
        <p:nvSpPr>
          <p:cNvPr id="13" name="Rectangle 12"/>
          <p:cNvSpPr/>
          <p:nvPr/>
        </p:nvSpPr>
        <p:spPr>
          <a:xfrm>
            <a:off x="6355080" y="2143887"/>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55080" y="2143887"/>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739128" y="2091182"/>
            <a:ext cx="5038343"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दूसरी: सरपंच का मतपत्र एक कॉलम में 10-10-10-10 चिह्नों वाला: क्रम 1-10 मतपत्र पर; 11-20 पहली, 21-30 दूसरी, 31-40 तीसरी अतिरिक्त मतपत्र स्लिप पर।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224" b="0">
                <a:solidFill>
                  <a:srgbClr val="2B5C8A"/>
                </a:solidFill>
                <a:latin typeface="Nirmala UI"/>
                <a:ea typeface="Nirmala UI"/>
                <a:cs typeface="Nirmala UI"/>
              </a:rPr>
              <a:t>]</a:t>
            </a:r>
          </a:p>
        </p:txBody>
      </p:sp>
      <p:sp>
        <p:nvSpPr>
          <p:cNvPr id="16" name="Rectangle 15"/>
          <p:cNvSpPr/>
          <p:nvPr/>
        </p:nvSpPr>
        <p:spPr>
          <a:xfrm>
            <a:off x="6355080" y="3471799"/>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355080" y="3471799"/>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739128" y="3419094"/>
            <a:ext cx="503834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तीसरी: पंच का मतपत्र भी इसी तरह 10-10-10-10।</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224" b="0">
                <a:solidFill>
                  <a:srgbClr val="2B5C8A"/>
                </a:solidFill>
                <a:latin typeface="Nirmala UI"/>
                <a:ea typeface="Nirmala UI"/>
                <a:cs typeface="Nirmala UI"/>
              </a:rPr>
              <a:t>]</a:t>
            </a:r>
          </a:p>
        </p:txBody>
      </p:sp>
      <p:sp>
        <p:nvSpPr>
          <p:cNvPr id="19" name="Rectangle 18"/>
          <p:cNvSpPr/>
          <p:nvPr/>
        </p:nvSpPr>
        <p:spPr>
          <a:xfrm>
            <a:off x="6355080" y="4186555"/>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355080" y="4186555"/>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39128" y="4133850"/>
            <a:ext cx="503834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चौथी: नामांकन प्रक्रिया के तुरंत बाद उम्मीदवारों के नाम मतदान दल के कार्मिक मतपत्र पर हाथ से लिखेंगे।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224" b="0">
                <a:solidFill>
                  <a:srgbClr val="2B5C8A"/>
                </a:solidFill>
                <a:latin typeface="Nirmala UI"/>
                <a:ea typeface="Nirmala UI"/>
                <a:cs typeface="Nirmala UI"/>
              </a:rPr>
              <a:t>]</a:t>
            </a:r>
          </a:p>
        </p:txBody>
      </p:sp>
      <p:sp>
        <p:nvSpPr>
          <p:cNvPr id="22" name="Oval 21"/>
          <p:cNvSpPr/>
          <p:nvPr/>
        </p:nvSpPr>
        <p:spPr>
          <a:xfrm>
            <a:off x="6446520" y="5262753"/>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739128" y="5155184"/>
            <a:ext cx="503834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बीच के पाठ में: सरपंच का मतपत्र सफ़ेद, पंच का गुलाबी; सात अंकों की संख्या सिर्फ़ मतपत्र पर, प्रतिपर्ण (काउंटरफ़ॉइल)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224" b="0">
                <a:solidFill>
                  <a:srgbClr val="2B5C8A"/>
                </a:solidFill>
                <a:latin typeface="Nirmala UI"/>
                <a:ea typeface="Nirmala UI"/>
                <a:cs typeface="Nirmala UI"/>
              </a:rPr>
              <a:t>]</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मतदान और गिनती कब और कहाँ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49 व 50, राजस्थान पंचायती राज (निर्वाचन) नियम, 1994; आदेश 9809</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39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पंच और सरपंच का मतदान सुबह 7 से शाम 6 बजे तक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खत्म होते ही वोट ग्राम पंचायत मुख्यालय वाले मतदान केन्द्र पर गिने जाएँगे, और नतीजा उसी दिन घोषित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9809, दि. 02.10.2026, पृ. 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गिनती नियम 49 और 50 के तहत रिटर्निंग अधिकारी ग्राम पंचायत स्तर पर करवाएँगे।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49 व 50 · </a:t>
            </a:r>
            <a:r>
              <a:rPr sz="1512"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37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गिनती की जगह और शुरू होने का समय सब उम्मीदवारों को पहले ही बता दिया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गिनती में पंच और सरपंच के उम्मीदवार बैठ सकते हैं, और सरपंच के गणन अभिकर्ता भी।</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मतपेटी खोलकर सरपंच और पंच के मतपत्र काग़ज़ के रंग के हिसाब से अलग किए जाते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कौन-से अभिकर्ता (एजेंट) रख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गणन अभिकर्ता: नियम 70(1),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40 / 60</a:t>
            </a:r>
          </a:p>
        </p:txBody>
      </p:sp>
      <p:graphicFrame>
        <p:nvGraphicFramePr>
          <p:cNvPr id="8" name="Table 7"/>
          <p:cNvGraphicFramePr>
            <a:graphicFrameLocks noGrp="1"/>
          </p:cNvGraphicFramePr>
          <p:nvPr/>
        </p:nvGraphicFramePr>
        <p:xfrm>
          <a:off x="411480" y="1024128"/>
          <a:ext cx="11365990" cy="2242311"/>
        </p:xfrm>
        <a:graphic>
          <a:graphicData uri="http://schemas.openxmlformats.org/drawingml/2006/table">
            <a:tbl>
              <a:tblPr firstRow="1" bandRow="1">
                <a:tableStyleId>{5C22544A-7EE6-4342-B048-85BDC9FD1C3A}</a:tableStyleId>
              </a:tblPr>
              <a:tblGrid>
                <a:gridCol w="1292669"/>
                <a:gridCol w="1747188"/>
                <a:gridCol w="2817823"/>
                <a:gridCol w="5508310"/>
              </a:tblGrid>
              <a:tr h="867664">
                <a:tc>
                  <a:txBody>
                    <a:bodyPr wrap="square"/>
                    <a:lstStyle/>
                    <a:p>
                      <a:pPr algn="l">
                        <a:lnSpc>
                          <a:spcPct val="100000"/>
                        </a:lnSpc>
                        <a:spcAft>
                          <a:spcPts val="0"/>
                        </a:spcAft>
                      </a:pPr>
                      <a:r>
                        <a:rPr sz="2000" b="1">
                          <a:solidFill>
                            <a:srgbClr val="FFFFFF"/>
                          </a:solidFill>
                          <a:latin typeface="Nirmala UI"/>
                          <a:ea typeface="Nirmala UI"/>
                          <a:cs typeface="Nirmala UI"/>
                        </a:rPr>
                        <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निर्वाचन अभिकर्ता</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मतदान अभिकर्ता</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गणन अभिकर्ता</a:t>
                      </a:r>
                    </a:p>
                  </a:txBody>
                  <a:tcPr marL="91440" marR="91440" marT="54864" marB="54864" anchor="ctr">
                    <a:solidFill>
                      <a:srgbClr val="1E3A5F"/>
                    </a:solidFill>
                  </a:tcPr>
                </a:tc>
              </a:tr>
              <a:tr h="867664">
                <a:tc>
                  <a:txBody>
                    <a:bodyPr wrap="square"/>
                    <a:lstStyle/>
                    <a:p>
                      <a:pPr algn="l">
                        <a:lnSpc>
                          <a:spcPct val="100000"/>
                        </a:lnSpc>
                        <a:spcAft>
                          <a:spcPts val="0"/>
                        </a:spcAft>
                      </a:pPr>
                      <a:r>
                        <a:rPr sz="2000" b="1">
                          <a:solidFill>
                            <a:srgbClr val="1F2937"/>
                          </a:solidFill>
                          <a:latin typeface="Nirmala UI"/>
                          <a:ea typeface="Nirmala UI"/>
                          <a:cs typeface="Nirmala UI"/>
                        </a:rPr>
                        <a:t>सरपंच</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नहीं</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जितने मतदान बूथ, उतने तक</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ज़्यादा से ज़्यादा 2 (बड़ी पंचायत में ज़्यादा भी: नीचे देखिए)</a:t>
                      </a:r>
                    </a:p>
                  </a:txBody>
                  <a:tcPr marL="91440" marR="91440" marT="54864" marB="54864" anchor="ctr">
                    <a:solidFill>
                      <a:srgbClr val="FFFFFF"/>
                    </a:solidFill>
                  </a:tcPr>
                </a:tc>
              </a:tr>
              <a:tr h="506983">
                <a:tc>
                  <a:txBody>
                    <a:bodyPr wrap="square"/>
                    <a:lstStyle/>
                    <a:p>
                      <a:pPr algn="l">
                        <a:lnSpc>
                          <a:spcPct val="100000"/>
                        </a:lnSpc>
                        <a:spcAft>
                          <a:spcPts val="0"/>
                        </a:spcAft>
                      </a:pPr>
                      <a:r>
                        <a:rPr sz="2000" b="1">
                          <a:solidFill>
                            <a:srgbClr val="1F2937"/>
                          </a:solidFill>
                          <a:latin typeface="Nirmala UI"/>
                          <a:ea typeface="Nirmala UI"/>
                          <a:cs typeface="Nirmala UI"/>
                        </a:rPr>
                        <a:t>पंच</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नहीं</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नहीं</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नहीं</a:t>
                      </a:r>
                    </a:p>
                  </a:txBody>
                  <a:tcPr marL="91440" marR="91440" marT="54864" marB="54864" anchor="ctr">
                    <a:solidFill>
                      <a:srgbClr val="F1F4F8"/>
                    </a:solidFill>
                  </a:tcPr>
                </a:tc>
              </a:tr>
            </a:tbl>
          </a:graphicData>
        </a:graphic>
      </p:graphicFrame>
      <p:sp>
        <p:nvSpPr>
          <p:cNvPr id="9" name="TextBox 8"/>
          <p:cNvSpPr txBox="1"/>
          <p:nvPr/>
        </p:nvSpPr>
        <p:spPr>
          <a:xfrm>
            <a:off x="411480" y="332130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7</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p>
        </p:txBody>
      </p:sp>
      <p:sp>
        <p:nvSpPr>
          <p:cNvPr id="10" name="TextBox 9"/>
          <p:cNvSpPr txBox="1"/>
          <p:nvPr/>
        </p:nvSpPr>
        <p:spPr>
          <a:xfrm>
            <a:off x="411480" y="3714496"/>
            <a:ext cx="11365992" cy="262229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जिस पंचायत में 20 या ज़्यादा वार्ड हैं, वहाँ ज़िला निर्वाचन अधिकारी (पंचायत) ज़रूरत के हिसाब से सरपंच के 2 से ज़्यादा गणन अभिकर्ता की अनुमति दे सकते हैं।</a:t>
            </a:r>
            <a:r>
              <a:rPr sz="1296" b="0">
                <a:solidFill>
                  <a:srgbClr val="2B5C8A"/>
                </a:solidFill>
                <a:latin typeface="Nirmala UI"/>
                <a:ea typeface="Nirmala UI"/>
                <a:cs typeface="Nirmala UI"/>
              </a:rPr>
              <a:t>  [</a:t>
            </a:r>
            <a:r>
              <a:rPr sz="1296" b="1">
                <a:solidFill>
                  <a:srgbClr val="2B5C8A"/>
                </a:solidFill>
                <a:latin typeface="Nirmala UI"/>
                <a:ea typeface="Nirmala UI"/>
                <a:cs typeface="Nirmala UI"/>
              </a:rPr>
              <a:t>नियम 70(1) ·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सरपंच के मतदान अभिकर्ता की जगह लेने के लिए कोई रिलीवर (बदली वाला) अभिकर्ता नहीं रखा जा सकता।</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7</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केन्द्र सरकार, राज्य सरकार या स्थानीय प्राधिकारी के किसी कर्मचारी को अपना निर्वाचन, मतदान या गणन अभिकर्ता न बनाइए।</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rPr>
              <a:t>संकलन, पृ. 81</a:t>
            </a:r>
            <a:r>
              <a:rPr sz="1296" b="0">
                <a:solidFill>
                  <a:srgbClr val="2B5C8A"/>
                </a:solidFill>
                <a:latin typeface="Nirmala UI"/>
                <a:ea typeface="Nirmala UI"/>
                <a:cs typeface="Nirmala UI"/>
              </a:rPr>
              <a:t>]</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नतीजा कैसे घोषित होगा, और शपथ कब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51 व 52,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41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नियम 51 और 52 के हिसाब से पंच और सरपंच के मिले वोटों का ब्योरा प्ररूप 7 में भरकर नतीजा घोषित होगा।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51 व 52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नतीजा घोषित होते ही चुने गए पंच और सरपंच को प्ररूप 11 में शपथ दिलाई जाएगी, ताकि वे उपसरपंच के चुनाव वाली बैठक में शामिल हो सकें।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उपसरपंच का चुनाव अगले दिन होगा: तीसरे चरण में 06.11.2026 और चौथे चरण में 17.11.2026।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सरपंच की जमानत कब जब्त होगी, कब लौटेगी?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56(3),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42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जिस उम्मीदवार को कुल वैध वोटों के 1/6 से कम मिले, उसकी जमानत राशि जब्त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जिसे ठीक 1/6 वोट मिले, उसकी जमानत लौटेगी: नियम 56(3) में जब्ती तभी है, जब चुना न गया उम्मीदवार कुल वैध वोटों का 'कम से कम षष्ठांश' भी न पाए।</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56(3) ·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जीतने वाले उम्मीदवार को कुल वैध वोटों के 1/6 से कम वोट मिले हों, तब भी उसकी जमानत लौटेगी।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जिसने एक से ज़्यादा नामांकन के साथ एक से ज़्यादा बार जमानत जमा करवाई, उसकी सिर्फ़ एक जमानत जब्त होगी; बाकी लौटेगी।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39</a:t>
            </a:r>
            <a:r>
              <a:rPr sz="1584"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कुछ काग़ज़ों में शब्द थोड़े अलग हैं ('1/6 से अधिक', 'डाले गये कुल मतों'); जमानत जब्त होगी या नहीं, यह नियम 56(3) से ही तय होगा।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753, दि. 20.01.2026, संकलन पृ. 447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परिपत्र 2178, दि. 20.06.2019, संकलन पृ. 249–250</a:t>
            </a:r>
            <a:r>
              <a:rPr sz="1224" b="0">
                <a:solidFill>
                  <a:srgbClr val="2B5C8A"/>
                </a:solidFill>
                <a:latin typeface="Nirmala UI"/>
                <a:ea typeface="Nirmala UI"/>
                <a:cs typeface="Nirmala UI"/>
              </a:rPr>
              <a:t>]</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जमानत वापस कैसे मिलेगी?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परिपत्र 2178, दि. 20.06.2019, और 2283, दि. 09.07.2019 (पत्र 594, दि. 19.01.2026 से लागू); नियम 56(3)</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43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नतीजा घोषित होते ही रिटर्निंग अधिकारी उन उम्मीदवारों की जमानत जब्त करने का आदेश प्रपत्र-2 में देंगे, जो चुने नहीं गए और जिन्हें वैध वोटों के 1/6 से कम मिले।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594, दि. 19.01.2026, संकलन पृ. 400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परिपत्र 2178, दि. 20.06.2019 (पत्र 594 के साथ), संकलन पृ. 401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आयोग के पत्र 594 (19.01.2026) में लिखा है कि परिपत्र 2178 (20.06.2019) और परिपत्र 2283 (09.07.2019) वाले निर्देश इस बार भी लागू रहेंगे।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594, दि. 19.01.2026, संकलन पृ. 400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जमानत वापस लेने के लिए गिनती के बाद प्रपत्र 1 में आवेदन करना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जिनकी जमानत लौटनी है पर अभी नहीं ली, वे 15 दिन के अंदर उपखण्ड कार्यालय से प्रपत्र-1 में आवेदन करके ले सकते हैं; नहीं ली, तो यह रकम सरकारी खज़ाने में जमा कर दी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परिपत्र 2178, दि. 20.06.2019 (पत्र 594 के साथ), संकलन पृ. 401</a:t>
            </a:r>
            <a:r>
              <a:rPr sz="1584" b="0">
                <a:solidFill>
                  <a:srgbClr val="2B5C8A"/>
                </a:solidFill>
                <a:latin typeface="Nirmala UI"/>
                <a:ea typeface="Nirmala UI"/>
                <a:cs typeface="Nirmala UI"/>
              </a:rPr>
              <a:t>]</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नियम का छपा पाठ: जमानत कब जब्त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56(3),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44 / 60</a:t>
            </a:r>
          </a:p>
        </p:txBody>
      </p:sp>
      <p:pic>
        <p:nvPicPr>
          <p:cNvPr id="8" name="Picture 7" descr="a_r56_mge172.png"/>
          <p:cNvPicPr>
            <a:picLocks noChangeAspect="1"/>
          </p:cNvPicPr>
          <p:nvPr/>
        </p:nvPicPr>
        <p:blipFill>
          <a:blip r:embed="rId3"/>
          <a:stretch>
            <a:fillRect/>
          </a:stretch>
        </p:blipFill>
        <p:spPr>
          <a:xfrm>
            <a:off x="511896" y="1042416"/>
            <a:ext cx="11165158" cy="2743200"/>
          </a:xfrm>
          <a:prstGeom prst="rect">
            <a:avLst/>
          </a:prstGeom>
        </p:spPr>
      </p:pic>
      <p:sp>
        <p:nvSpPr>
          <p:cNvPr id="9" name="TextBox 8"/>
          <p:cNvSpPr txBox="1"/>
          <p:nvPr/>
        </p:nvSpPr>
        <p:spPr>
          <a:xfrm>
            <a:off x="511896" y="3803904"/>
            <a:ext cx="11165158"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168</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411480" y="418579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1" name="TextBox 10"/>
          <p:cNvSpPr txBox="1"/>
          <p:nvPr/>
        </p:nvSpPr>
        <p:spPr>
          <a:xfrm>
            <a:off x="795528" y="4169664"/>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नियम 56(3): सरपंच का नामांकन पत्र तब तक विधिमान्य नहीं, जब तक साथ में जमानत न हो: साधारण उम्मीदवार ₹500; महिला, SC, ST, OBC ₹250।</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नियम 56(3) ·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168</a:t>
            </a:r>
            <a:r>
              <a:rPr sz="1224" b="0">
                <a:solidFill>
                  <a:srgbClr val="2B5C8A"/>
                </a:solidFill>
                <a:latin typeface="Nirmala UI"/>
                <a:ea typeface="Nirmala UI"/>
                <a:cs typeface="Nirmala UI"/>
              </a:rPr>
              <a:t>]</a:t>
            </a:r>
          </a:p>
        </p:txBody>
      </p:sp>
      <p:sp>
        <p:nvSpPr>
          <p:cNvPr id="12" name="Oval 11"/>
          <p:cNvSpPr/>
          <p:nvPr/>
        </p:nvSpPr>
        <p:spPr>
          <a:xfrm>
            <a:off x="411480" y="490054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3" name="TextBox 12"/>
          <p:cNvSpPr txBox="1"/>
          <p:nvPr/>
        </p:nvSpPr>
        <p:spPr>
          <a:xfrm>
            <a:off x="795528" y="4884420"/>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जमानत उसी की जब्त होगी, जो चुना नहीं गया और जिसे कुल वैध वोटों का कम से कम छठा हिस्सा (1/6) भी नहीं मिला। ठीक 1/6 मिला, तो जब्त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168</a:t>
            </a:r>
            <a:r>
              <a:rPr sz="1224" b="0">
                <a:solidFill>
                  <a:srgbClr val="2B5C8A"/>
                </a:solidFill>
                <a:latin typeface="Nirmala UI"/>
                <a:ea typeface="Nirmala UI"/>
                <a:cs typeface="Nirmala UI"/>
              </a:rPr>
              <a:t>]</a:t>
            </a:r>
          </a:p>
        </p:txBody>
      </p:sp>
      <p:sp>
        <p:nvSpPr>
          <p:cNvPr id="14" name="Oval 13"/>
          <p:cNvSpPr/>
          <p:nvPr/>
        </p:nvSpPr>
        <p:spPr>
          <a:xfrm>
            <a:off x="411480" y="5615304"/>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5" name="TextBox 14"/>
          <p:cNvSpPr txBox="1"/>
          <p:nvPr/>
        </p:nvSpPr>
        <p:spPr>
          <a:xfrm>
            <a:off x="795528" y="5599176"/>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शर्त: एक उम्मीदवार के कई नामांकन पत्र हों, तो भी एक से ज़्यादा जमानत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168</a:t>
            </a:r>
            <a:r>
              <a:rPr sz="1224" b="0">
                <a:solidFill>
                  <a:srgbClr val="2B5C8A"/>
                </a:solidFill>
                <a:latin typeface="Nirmala UI"/>
                <a:ea typeface="Nirmala UI"/>
                <a:cs typeface="Nirmala UI"/>
              </a:rPr>
              <a: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से पहले जाँच लीजिए: क्या मैं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 और 19ख, राजस्थान पंचायतीराज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45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मैं इसी पंचायत के किसी वार्ड का मतदाता हूँ; मतदाता सूची में अपनी क्रम संख्या और वार्ड देख लिए हैं।</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संवीक्षा के दिन मेरी उम्र 21 साल पूरी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27</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सीट आरक्षित है, तो मैं उसी वर्ग से हूँ और उसका प्रमाण पत्र साथ है।</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मैं सिर्फ़ एक सीट से लड़ रहा/रही हूँ: या पंच (एक वार्ड), या सरपंच।</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सरकारी या स्थानीय निकाय की नौकरी में था/थी, तो त्यागपत्र की स्वीकृति संवीक्षा से पहले वाले दिन तक की है।</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पंचायत का कोई कर या फीस बकाया था, तो नामांकन से पहले जमा कर दिया और रसीद साथ है।</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से पहले जाँच लीजिए: काग़ज़ पूरे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25, 27 और 56(3),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46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प्ररूप 4 पूरा भरा, हस्ताक्षर या अंगूठा निशानी 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10055, दि. 06.10.2026, पृ. 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34</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प्ररूप 4घ पूरा भरा, हर पेज पर हस्ताक्षर या अंगूठा निशानी।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10055, दि. 06.10.2026, पृ. 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32</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शौचालय की घोषणा, हस्ताक्षर के साथ।</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सरपंच के लिए: उपाबन्ध-I B ₹50 के नॉन ज्यूडिशियल स्टाम्प पेपर पर, प्रमाणित, कोई कॉलम खाली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10055, दि. 06.10.2026, पृ. 1</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सरपंच के लिए: जमानत राशि (₹500 या ₹250) की रसीद; ₹250 वाले अनुसूचित जाति, जनजाति और अन्य पिछड़े वर्ग के उम्मीदवार जाति प्रमाण पत्र भी लगाएँ।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10055, दि. 06.10.2026, पृ. 2</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सब काग़ज़ लेकर खुद, तय समय (सुबह 8 से 11 बजे) में पहुँचूँगा/पहुँचूँगी।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9836, दि. 03.10.2026, पृ. 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33–34</a:t>
            </a:r>
            <a:r>
              <a:rPr sz="1584" b="0">
                <a:solidFill>
                  <a:srgbClr val="2B5C8A"/>
                </a:solidFill>
                <a:latin typeface="Nirmala UI"/>
                <a:ea typeface="Nirmala UI"/>
                <a:cs typeface="Nirmala UI"/>
              </a:rPr>
              <a:t>]</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प्रचार में कौन-सा वाहन चला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5052, दि. 23.12.2025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47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चुनाव की अधिसूचना से चुनाव खत्म होने तक प्रचार में बस, ट्रक, मिनी बस, मेटाडोर, और तांगा, ऊँटगाड़ी, बैलगाड़ी जैसा कोई भी पशु से चलने वाला वाहन नहीं चला सकते।</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बाकी वाहन (जीप, कार, तिपहिया टैम्पो जैसे): सरपंच का उम्मीदवार ज़्यादा से ज़्यादा 1 वाहन काम में ले सकता है; आदेश की इस सूची में पंच का नाम नहीं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वाहन चलाने से कम से कम 24 घंटे पहले उपखण्ड अधिकारी को वाहन का नंबर, वाहन किस तरह का है, और चालक का नाम-पता लिखकर बताइए।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इस पर प्ररूप 'ख' में लिखित अनुमति मिलेगी, जो उसी वाहन पर लगाकर रखनी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3 से ज़्यादा वाहनों की रैली या काफ़िला नहीं; मतदान खत्म होने के तय समय से पहले के 48 घंटों में ऐसी रैली पूरी तरह मना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700" b="0">
                <a:solidFill>
                  <a:srgbClr val="1F2937"/>
                </a:solidFill>
                <a:latin typeface="Nirmala UI"/>
                <a:ea typeface="Nirmala UI"/>
                <a:cs typeface="Nirmala UI"/>
              </a:rPr>
              <a:t>मतदान के दिन वाहन के लिए रिटर्निंग अधिकारी की लिखित अनुमति चाहिए; लोक प्रतिनिधित्व अधिनियम, 1951 की धारा 133 के साथ धारा 123(5) टूटी, तो अनुमति बिना नोटिस रद्द होगी।</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लोक प्रतिनिधित्व अधिनियम, 1951 की धारा 133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आयोग का आदेश 5052 (23.12.2025) पंच, सरपंच, पंचायत समिति सदस्य और ज़िला परिषद सदस्य, चारों के चुनाव पर लागू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98</a:t>
            </a:r>
            <a:r>
              <a:rPr sz="1224" b="0">
                <a:solidFill>
                  <a:srgbClr val="2B5C8A"/>
                </a:solidFill>
                <a:latin typeface="Nirmala UI"/>
                <a:ea typeface="Nirmala UI"/>
                <a:cs typeface="Nirmala UI"/>
              </a:rPr>
              <a:t>]</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आयोग का आदेश 5052: वाहन की पाबंदी</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5052, दि. 23.12.2025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48 / 60</a:t>
            </a:r>
          </a:p>
        </p:txBody>
      </p:sp>
      <p:pic>
        <p:nvPicPr>
          <p:cNvPr id="8" name="Picture 7" descr="a_vehicle_cmp101.png"/>
          <p:cNvPicPr>
            <a:picLocks noChangeAspect="1"/>
          </p:cNvPicPr>
          <p:nvPr/>
        </p:nvPicPr>
        <p:blipFill>
          <a:blip r:embed="rId3"/>
          <a:stretch>
            <a:fillRect/>
          </a:stretch>
        </p:blipFill>
        <p:spPr>
          <a:xfrm>
            <a:off x="411480" y="1042416"/>
            <a:ext cx="6675120" cy="3883617"/>
          </a:xfrm>
          <a:prstGeom prst="rect">
            <a:avLst/>
          </a:prstGeom>
        </p:spPr>
      </p:pic>
      <p:sp>
        <p:nvSpPr>
          <p:cNvPr id="9" name="TextBox 8"/>
          <p:cNvSpPr txBox="1"/>
          <p:nvPr/>
        </p:nvSpPr>
        <p:spPr>
          <a:xfrm>
            <a:off x="411480" y="4944321"/>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7360920"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1" name="TextBox 10"/>
          <p:cNvSpPr txBox="1"/>
          <p:nvPr/>
        </p:nvSpPr>
        <p:spPr>
          <a:xfrm>
            <a:off x="7744968" y="1069848"/>
            <a:ext cx="403250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सरपंच का उम्मीदवार ज़्यादा से ज़्यादा 1 वाहन। इस सूची में पंच का नाम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p:txBody>
      </p:sp>
      <p:sp>
        <p:nvSpPr>
          <p:cNvPr id="12" name="Oval 11"/>
          <p:cNvSpPr/>
          <p:nvPr/>
        </p:nvSpPr>
        <p:spPr>
          <a:xfrm>
            <a:off x="7360920" y="210731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3" name="TextBox 12"/>
          <p:cNvSpPr txBox="1"/>
          <p:nvPr/>
        </p:nvSpPr>
        <p:spPr>
          <a:xfrm>
            <a:off x="7744968" y="2091182"/>
            <a:ext cx="4032503"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3 से ज़्यादा वाहनों की रैली या काफ़िला नहीं; मतदान खत्म होने के तय समय से पहले के 48 घंटों में ऐसी रैली पूरी तरह मना।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लाउडस्पीकर कब और कैसे बजा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5052, दि. 23.12.2025 (प्ररूप 'ग')</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49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उम्मीदवार के चुनाव कार्यालय पर लाउडस्पीकर बिल्कुल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खत्म होने से पहले के 48 घंटों में लाउडस्पीकर बिल्कुल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अस्पताल, स्कूल और धार्मिक स्थल के 100 मीटर के अंदर लाउडस्पीकर बिल्कुल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लाउडस्पीकर सुबह 6 से रात 10 बजे तक ही, और वह भी ज़िला मजिस्ट्रेट, उपखण्ड मजिस्ट्रेट या दूसरे सक्षम अधिकारी की प्ररूप 'ग' में लिखित अनुमति के बाद।</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आवेदन में साफ़ लिखना होगा कि लाउडस्पीकर कब, कैसे और कहाँ बजेगा।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अनुमति समय रहते लीजिए; बिना अनुमति लाउडस्पीकर नहीं, और अनुमति के बाद भी ऊँची आवाज़ में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पोस्टर, बैनर और सभा के क्या नियम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5052, दि. 23.12.2025; लोक प्रतिनिधित्व अधिनियम, 1951 की धारा 127-क</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50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पोस्टर छपवाते समय लोक प्रतिनिधित्व अधिनियम, 1951 की धारा 127-क का पालन करना होगा।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धारा 127-क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सार्वजनिक जगह पर पोस्टर लगाने हों, तो स्थानीय प्राधिकारी या कानून से अधिकृत सक्षम अधिकारी की लिखित अनुमति लीजिए।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जहाँ स्थानीय कानून में प्रावधान नहीं, वहाँ निजी संपत्ति पर सिर्फ़ आसानी से हटने वाली सामग्री, जैसे झंडियाँ और बैनर, और वह भी मालिक की लिखित अनुमति से।</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किसी भी मतदान बूथ के भवन के 200 मीटर के अंदर कट-आउट, होर्डिंग, पोस्टर या बैनर नहीं लगेंगे।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के दिन अपने चुनाव बूथ पर एक बैनर लगा सकते हैं: 2x5 फ़ुट से बड़ा नहीं, और उस पर किसी नेता या उम्मीदवार का फ़ोटो, चुनाव चिह्न या नारा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आमसभा, जुलूस या रैली के लिए उस क्षेत्र के कार्यपालक मजिस्ट्रेट की अनुमति ज़रूरी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चुनाव खर्च की सीमा और हिसाब क्या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22क, राजस्थान पंचायतीराज अधिनियम, 1994; आदेश 5052, दि. 23.12.2025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51 / 60</a:t>
            </a:r>
          </a:p>
        </p:txBody>
      </p:sp>
      <p:sp>
        <p:nvSpPr>
          <p:cNvPr id="8" name="TextBox 7"/>
          <p:cNvSpPr txBox="1"/>
          <p:nvPr/>
        </p:nvSpPr>
        <p:spPr>
          <a:xfrm>
            <a:off x="411480" y="1069848"/>
            <a:ext cx="11365992" cy="4686046"/>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लिए खर्च की अधिकतम सीमा ₹1,00,000 है। आदेश की इस तालिका में पंच का नाम नहीं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में लिखा है कि धारा 22क के तहत यह सीमा 'उपर उल्लेखित मदों' के खर्च की है, यानी आदेश में ऊपर लिखे वाहन, लाउडस्पीकर और पोस्टर-बैनर जैसी चीज़ें।</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धारा 22क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चुनाव खर्च का हिसाब प्ररूप 'क' में, नतीजा घोषित होने के 15 दिन के अंदर, ज़िला निर्वाचन अधिकारी (पंचायत) (कलक्टर) या उनके अधिकृत अधिकारी के सामने पेश करना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यह हिसाब ज़िला निर्वाचन अधिकारी के कार्यालय के नोटिस बोर्ड पर 3 दिन लगेगा, और उसके बाद के 7 दिन में कोई भी व्यक्ति उस खर्च पर आपत्ति कर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p:txBody>
      </p:sp>
      <p:sp>
        <p:nvSpPr>
          <p:cNvPr id="9" name="Rectangle 8"/>
          <p:cNvSpPr/>
          <p:nvPr/>
        </p:nvSpPr>
        <p:spPr>
          <a:xfrm>
            <a:off x="411480" y="5847334"/>
            <a:ext cx="11365992" cy="489457"/>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847334"/>
            <a:ext cx="73152" cy="489457"/>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920486"/>
            <a:ext cx="11137392" cy="37972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किस खर्च पर सीमा लगेगी, इसमें कोई शक हो, तो रिटर्निंग अधिकारी से पूछ लीजिए।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224" b="0">
                <a:solidFill>
                  <a:srgbClr val="2B5C8A"/>
                </a:solidFill>
                <a:latin typeface="Nirmala UI"/>
                <a:ea typeface="Nirmala UI"/>
                <a:cs typeface="Nirmala UI"/>
              </a:rPr>
              <a: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आयोग का आदेश 5052: खर्च की सीमा और हिसाब</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5052, दि. 23.12.2025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52 / 60</a:t>
            </a:r>
          </a:p>
        </p:txBody>
      </p:sp>
      <p:pic>
        <p:nvPicPr>
          <p:cNvPr id="8" name="Picture 7" descr="a_expense_cmp102.png"/>
          <p:cNvPicPr>
            <a:picLocks noChangeAspect="1"/>
          </p:cNvPicPr>
          <p:nvPr/>
        </p:nvPicPr>
        <p:blipFill>
          <a:blip r:embed="rId3"/>
          <a:stretch>
            <a:fillRect/>
          </a:stretch>
        </p:blipFill>
        <p:spPr>
          <a:xfrm>
            <a:off x="2860062" y="1042416"/>
            <a:ext cx="6468826" cy="2743200"/>
          </a:xfrm>
          <a:prstGeom prst="rect">
            <a:avLst/>
          </a:prstGeom>
        </p:spPr>
      </p:pic>
      <p:sp>
        <p:nvSpPr>
          <p:cNvPr id="9" name="TextBox 8"/>
          <p:cNvSpPr txBox="1"/>
          <p:nvPr/>
        </p:nvSpPr>
        <p:spPr>
          <a:xfrm>
            <a:off x="2860062" y="3803904"/>
            <a:ext cx="6468826"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050" b="0">
                <a:solidFill>
                  <a:srgbClr val="5B6370"/>
                </a:solidFill>
                <a:latin typeface="Nirmala UI"/>
                <a:ea typeface="Nirmala UI"/>
                <a:cs typeface="Nirmala UI"/>
              </a:rPr>
              <a:t> · राज्य निर्वाचन आयोग, राजस्थान</a:t>
            </a:r>
          </a:p>
        </p:txBody>
      </p:sp>
      <p:sp>
        <p:nvSpPr>
          <p:cNvPr id="10" name="Rectangle 9"/>
          <p:cNvSpPr/>
          <p:nvPr/>
        </p:nvSpPr>
        <p:spPr>
          <a:xfrm>
            <a:off x="411480" y="4222369"/>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11480" y="4222369"/>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95528" y="4169664"/>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पहली पीली पंक्ति: सरपंच के लिए खर्च की अधिकतम सीमा ₹1,00,000।</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224" b="0">
                <a:solidFill>
                  <a:srgbClr val="2B5C8A"/>
                </a:solidFill>
                <a:latin typeface="Nirmala UI"/>
                <a:ea typeface="Nirmala UI"/>
                <a:cs typeface="Nirmala UI"/>
              </a:rPr>
              <a:t>]</a:t>
            </a:r>
          </a:p>
        </p:txBody>
      </p:sp>
      <p:sp>
        <p:nvSpPr>
          <p:cNvPr id="13" name="Rectangle 12"/>
          <p:cNvSpPr/>
          <p:nvPr/>
        </p:nvSpPr>
        <p:spPr>
          <a:xfrm>
            <a:off x="411480" y="4630547"/>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11480" y="4630547"/>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 y="4577842"/>
            <a:ext cx="10981944"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दूसरा पीला हिस्सा, (2): खर्च का हिसाब प्ररूप 'क' में, नतीजे की घोषणा के 15 दिन के अंदर, ज़िला निर्वाचन अधिकारी (पंचायत) (कलक्टर) या उनके अधिकृत अधिकारी के सामने। हिसाब 3 दिन नोटिस बोर्ड पर; उसके अगले 7 दिन में कोई भी आपत्ति कर सकता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224" b="0">
                <a:solidFill>
                  <a:srgbClr val="2B5C8A"/>
                </a:solidFill>
                <a:latin typeface="Nirmala UI"/>
                <a:ea typeface="Nirmala UI"/>
                <a:cs typeface="Nirmala UI"/>
              </a:rPr>
              <a:t>]</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प्रचार की पाबंदी तोड़ी तो क्या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22क, राजस्थान पंचायतीराज अधिनियम, 1994; आदेश 5052</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53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5052 को तोड़ने की शिकायत ज़िला निर्वाचन अधिकारी (पंचायत) या उनके अधिकृत अधिकारी से की जा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 खुद जाँच करेंगे, या अपने किसी ऐसे अधीनस्थ अधिकारी से करवाएँगे, जो तहसीलदार से नीचे के स्तर का 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शिकायत सही निकली, तो मामला उपखण्ड अधिकारी को भेजा जाएगा, और उपखण्ड अधिकारी सक्षम न्यायालय में परिवाद पेश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धारा 22क के मुताबिक, पाबंदी तोड़ने वाले उम्मीदवार या उसके निर्वाचन अभिकर्ता को दोष सिद्ध होने पर ₹2,000 तक जुर्माना हो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धारा 22क ·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साथ ही आयोग के आदेश से उसे छह साल तक पंचायती राज संस्था का सदस्य चुने जाने या सदस्य होने के लिए अयोग्य ठहराया जा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धारा 22क ·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98</a:t>
            </a:r>
            <a:r>
              <a:rPr sz="1584" b="0">
                <a:solidFill>
                  <a:srgbClr val="2B5C8A"/>
                </a:solidFill>
                <a:latin typeface="Nirmala UI"/>
                <a:ea typeface="Nirmala UI"/>
                <a:cs typeface="Nirmala UI"/>
              </a:rPr>
              <a:t>]</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आचार संहिता में हमेशा क्या ध्यान रखें?</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आदर्श आचरण संहिता (राजनैतिक दलों और अभ्यर्थियों के मार्गदर्शन के लिये), संकलन</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54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ऐसा कोई काम नहीं, जिससे किसी धर्म, सम्प्रदाय या जाति के लोगों की भावना को ठेस पहुँचे या उनमें तनाव फैले।</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वोट के लिए धार्मिक, साम्प्रदायिक या जातीय भावनाओं का सहारा नहीं; मन्दिर, मस्जिद, गुरुद्वारा, गिरजाघर जैसे किसी पूजा-स्थल से प्रचार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दूसरों की आलोचना उनकी नीतियों, कार्यक्रम, पुराने रिकॉर्ड और काम तक; किसी के निजी जीवन पर नहीं, और बिना जाँचे आरोपों या झूठी बातों के सहारे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किसी के विचारों या काम का विरोध करने के लिए उसके घर के सामने प्रदर्शन या धरना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किसी की ज़मीन, मकान, अहाते या दीवार पर बिना अनुमति चुनाव चिह्न, झंडा, पोस्टर, नारा या बैनर नहीं; अपने समर्थकों को भी इसकी छूट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सरकारी या स्थानीय प्राधिकारी के किसी कर्मचारी को अपने प्रचार के किसी काम में न लगाइए।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81</a:t>
            </a:r>
            <a:r>
              <a:rPr sz="1512" b="0">
                <a:solidFill>
                  <a:srgbClr val="2B5C8A"/>
                </a:solidFill>
                <a:latin typeface="Nirmala UI"/>
                <a:ea typeface="Nirmala UI"/>
                <a:cs typeface="Nirmala UI"/>
              </a:rPr>
              <a:t>]</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कौन-से काम भ्रष्ट आचरण और अपराध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आदर्श आचरण संहिता: चुनाव कानून के तहत भ्रष्ट आचरण और अपराध</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55 / 60</a:t>
            </a:r>
          </a:p>
        </p:txBody>
      </p:sp>
      <p:sp>
        <p:nvSpPr>
          <p:cNvPr id="8" name="TextBox 7"/>
          <p:cNvSpPr txBox="1"/>
          <p:nvPr/>
        </p:nvSpPr>
        <p:spPr>
          <a:xfrm>
            <a:off x="411480" y="1069848"/>
            <a:ext cx="11365992" cy="4686046"/>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खत्म होने के तय समय से पहले के 48 घंटों में सार्वजनिक सभा करना।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चुनाव सभा में गड़बड़ी करना या बाधा डालना।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केन्द्र में या उसके 100 मीटर के अंदर वोट माँगना।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मतदाताओं को मतदान केन्द्र तक लाने या ले जाने के लिए वाहन लगाना।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केन्द्र में या उसके आस-पास गड़बड़ करना, या मतदान के काम में बाधा डालना।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मतदाताओं को रिश्वत देना, डराना-धमकाना, या किसी दूसरे के नाम से वोट डलवाना।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p:txBody>
      </p:sp>
      <p:sp>
        <p:nvSpPr>
          <p:cNvPr id="9" name="Rectangle 8"/>
          <p:cNvSpPr/>
          <p:nvPr/>
        </p:nvSpPr>
        <p:spPr>
          <a:xfrm>
            <a:off x="411480" y="5847334"/>
            <a:ext cx="11365992" cy="489457"/>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847334"/>
            <a:ext cx="73152" cy="489457"/>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920486"/>
            <a:ext cx="11137392" cy="37972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संहिता इन कामों को चुनाव कानून के तहत भ्रष्ट आचरण और अपराध बताती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rPr>
              <a:t>संकलन, पृ. 80</a:t>
            </a:r>
            <a:r>
              <a:rPr sz="1224" b="0">
                <a:solidFill>
                  <a:srgbClr val="2B5C8A"/>
                </a:solidFill>
                <a:latin typeface="Nirmala UI"/>
                <a:ea typeface="Nirmala UI"/>
                <a:cs typeface="Nirmala UI"/>
              </a:rPr>
              <a: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सभा और जुलूस कैसे करें?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आदर्श आचरण संहिता: सभा और जुलूस</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56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दूसरे उम्मीदवार की सभा या जुलूस में बाधा नहीं, उनकी सभा में सवाल पूछकर या अपने पर्चे बाँटकर भी नहीं; उनके लगाए पोस्टर नहीं हटाने।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सभा से पहले देख लें कि वहाँ कोई निषेधाज्ञा तो लागू नहीं; छूट चाहिए, तो समय रहते सक्षम अधिकारी से 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सभा की जगह और समय की सूचना पहले से स्थानीय पुलिस को दें; सभा में कोई गड़बड़ करे, तो ड्यूटी पर तैनात पुलिस की मदद लें, खुद कार्यवाही न करें।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जुलूस कब और कहाँ से शुरू होगा, कहाँ खत्म होगा और किस रास्ते से जाएगा, यह पहले तय करके पुलिस को समय रहते बताएँ।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81–82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जुलूस सड़क के एक ओर रहे, यातायात न रुके, और पुलिस की सलाह मानें।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81–82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जुलूस में ऐसी चीज़ न ले जाने दें, जिसका उत्तेजना में गलत इस्तेमाल हो सके; दूसरों के पुतले न ले जाएँ, न जलाएँ।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82</a:t>
            </a:r>
            <a:r>
              <a:rPr sz="1584" b="0">
                <a:solidFill>
                  <a:srgbClr val="2B5C8A"/>
                </a:solidFill>
                <a:latin typeface="Nirmala UI"/>
                <a:ea typeface="Nirmala UI"/>
                <a:cs typeface="Nirmala UI"/>
              </a:rPr>
              <a:t>]</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मतदान के दिन क्या करें, क्या न करें?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आदर्श आचरण संहिता: मतदान का दिन</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57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चुनाव ड्यूटी वाले अधिकारियों का सहयोग करें, और अपने अधिकृत कार्यकर्ताओं को बिल्ले या पहचान पत्र दें।</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मतदाताओं को दी जाने वाली पहचान पर्चियाँ सादे सफ़ेद काग़ज़ पर हों; उन पर कोई चिह्न, उम्मीदवार का नाम या दल का नाम 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कैम्प सादे हों: टैंट, पोस्टर, झंडे, चिह्न, खाने की चीज़ें और भीड़ नहीं; मतदान केन्द्र के 200 मीटर के अंदर कैम्प किसी भी हालत में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82–83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केन्द्र और उसके 100 मीटर के अंदर किसी मतदाता से वोट न माँगें, न अपने कार्यकर्ताओं को माँगने दें।</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वाहन का परमिट साफ़ दिखे; उसमें उम्मीदवार, उसके परिवार, निर्वाचन एजेंट और उसके परिवार के सिवा किसी मतदाता को न बिठाएँ, और मतदाताओं को वाहन से न लाएँ-ले 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दूसरे के नाम से वोट डालने की कोशिश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83</a:t>
            </a:r>
            <a:r>
              <a:rPr sz="1584" b="0">
                <a:solidFill>
                  <a:srgbClr val="2B5C8A"/>
                </a:solidFill>
                <a:latin typeface="Nirmala UI"/>
                <a:ea typeface="Nirmala UI"/>
                <a:cs typeface="Nirmala UI"/>
              </a:rPr>
              <a:t>]</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शराब, पास और पर्यवेक्षक के नियम क्या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आदर्श आचरण संहिता; आयोग का कानून-व्यवस्था वाला आदेश 980</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58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संहिता के 'सामान्य आचरण' वाले हिस्से में: मतदान के दिन और उससे एक दिन पहले न शराब खरीदी जाए, न किसी को पेश की जाए, न बाँटी 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दिवस' वाले हिस्से में: मतदान के दिन और उससे पहले के 48 घंटों में किसी को शराब पेश न करें, न बाँटें।</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आयोग के आदेश 980 में: मतदान खत्म होने से पहले के 48 घंटों में और गिनती के दिन शराब के इस्तेमाल, बिक्री और बाँटने पर रोक लगाई 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 दि. 24.01.2026, संकलन पृ. 86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मतदाताओं के सिवा कोई भी व्यक्ति आयोग के वैध पास के बिना मतदान केन्द्र में नहीं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आयोग पर्यवेक्षक नियुक्त करता है; चुनाव के संचालन पर उम्मीदवार या उसके अभिकर्ता को कोई खास शिकायत या परेशानी हो, तो वे पर्यवेक्षक को बता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संहिता में सत्ताधारी दल के लिए अलग नियम भी हैं, जैसे सरकारी वाहन, विश्राम गृह और सरकारी खर्च पर विज्ञापन के बारे में।</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83–84</a:t>
            </a:r>
            <a:r>
              <a:rPr sz="1512" b="0">
                <a:solidFill>
                  <a:srgbClr val="2B5C8A"/>
                </a:solidFill>
                <a:latin typeface="Nirmala UI"/>
                <a:ea typeface="Nirmala UI"/>
                <a:cs typeface="Nirmala UI"/>
              </a:rPr>
              <a:t>]</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रिटर्निंग अधिकारी से क्या पूछें?</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ये बातें आपकी पंचायत के हिसाब से तय होंगी; लाउडस्पीकर: राज्य निर्वाचन आयोग का आदेश 5052, दि. 23.12.2025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59 / 60</a:t>
            </a:r>
          </a:p>
        </p:txBody>
      </p:sp>
      <p:sp>
        <p:nvSpPr>
          <p:cNvPr id="8" name="TextBox 7"/>
          <p:cNvSpPr txBox="1"/>
          <p:nvPr/>
        </p:nvSpPr>
        <p:spPr>
          <a:xfrm>
            <a:off x="411480" y="1069848"/>
            <a:ext cx="11365992" cy="4686046"/>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वाले दिन ठीक किस भवन में बैठेंगे, और फ़ॉर्म कहाँ से मिलेंगे।</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जमानत राशि की रसीद कहाँ और कैसे कटेगी।</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लाउडस्पीकर की अनुमति (आदेश 5052 का प्ररूप 'ग') के लिए आवेदन किसके पास देना है: आदेश में ज़िला मजिस्ट्रेट, उपखण्ड मजिस्ट्रेट या दूसरे सक्षम अधिकारी, तीनों लिखे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p:txBody>
      </p:sp>
      <p:sp>
        <p:nvSpPr>
          <p:cNvPr id="9" name="Rectangle 8"/>
          <p:cNvSpPr/>
          <p:nvPr/>
        </p:nvSpPr>
        <p:spPr>
          <a:xfrm>
            <a:off x="411480" y="5847334"/>
            <a:ext cx="11365992" cy="489457"/>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847334"/>
            <a:ext cx="73152" cy="489457"/>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920486"/>
            <a:ext cx="11137392" cy="37972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ये बातें मार्गदर्शिकाओं और आदेशों में साफ़ नहीं मिलीं, या आपकी पंचायत के हिसाब से तय होंगी।</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स्रोत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60 / 60</a:t>
            </a:r>
          </a:p>
        </p:txBody>
      </p:sp>
      <p:sp>
        <p:nvSpPr>
          <p:cNvPr id="7" name="TextBox 6"/>
          <p:cNvSpPr txBox="1"/>
          <p:nvPr/>
        </p:nvSpPr>
        <p:spPr>
          <a:xfrm>
            <a:off x="411480" y="1069848"/>
            <a:ext cx="5522976" cy="433984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3">
                  <a:extLst>
                    <a:ext uri="{A12FA001-AC4F-418D-AE19-62706E023703}">
                      <ahyp:hlinkClr xmlns:ahyp="http://schemas.microsoft.com/office/drawing/2018/hyperlinkcolor" val="tx"/>
                    </a:ext>
                  </a:extLst>
                </a:hlinkClick>
              </a:rPr>
              <a:t>आदेश 753, दि. 20.01.2026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rPr>
              <a:t>आदेश 793, दि. 20.01.2026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 दि. 24.01.2026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rPr>
              <a:t>आदेश 4805, दि. 25.06.2015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5">
                  <a:extLst>
                    <a:ext uri="{A12FA001-AC4F-418D-AE19-62706E023703}">
                      <ahyp:hlinkClr xmlns:ahyp="http://schemas.microsoft.com/office/drawing/2018/hyperlinkcolor" val="tx"/>
                    </a:ext>
                  </a:extLst>
                </a:hlinkClick>
              </a:rPr>
              <a:t>आदेश 5052, दि. 23.12.2025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9809, दि. 02.10.2026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7">
                  <a:extLst>
                    <a:ext uri="{A12FA001-AC4F-418D-AE19-62706E023703}">
                      <ahyp:hlinkClr xmlns:ahyp="http://schemas.microsoft.com/office/drawing/2018/hyperlinkcolor" val="tx"/>
                    </a:ext>
                  </a:extLst>
                </a:hlinkClick>
              </a:rPr>
              <a:t>आदेश 9836, दि. 03.10.2026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8">
                  <a:extLst>
                    <a:ext uri="{A12FA001-AC4F-418D-AE19-62706E023703}">
                      <ahyp:hlinkClr xmlns:ahyp="http://schemas.microsoft.com/office/drawing/2018/hyperlinkcolor" val="tx"/>
                    </a:ext>
                  </a:extLst>
                </a:hlinkClick>
              </a:rPr>
              <a:t>आदेश 10055, दि. 06.10.2026</a:t>
            </a:r>
          </a:p>
        </p:txBody>
      </p:sp>
      <p:sp>
        <p:nvSpPr>
          <p:cNvPr id="8" name="TextBox 7"/>
          <p:cNvSpPr txBox="1"/>
          <p:nvPr/>
        </p:nvSpPr>
        <p:spPr>
          <a:xfrm>
            <a:off x="6254496" y="1069848"/>
            <a:ext cx="5522976" cy="433984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9">
                  <a:extLst>
                    <a:ext uri="{A12FA001-AC4F-418D-AE19-62706E023703}">
                      <ahyp:hlinkClr xmlns:ahyp="http://schemas.microsoft.com/office/drawing/2018/hyperlinkcolor" val="tx"/>
                    </a:ext>
                  </a:extLst>
                </a:hlinkClick>
              </a:rPr>
              <a:t>आदेश 10090, दि. 06.10.2026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0">
                  <a:extLst>
                    <a:ext uri="{A12FA001-AC4F-418D-AE19-62706E023703}">
                      <ahyp:hlinkClr xmlns:ahyp="http://schemas.microsoft.com/office/drawing/2018/hyperlinkcolor" val="tx"/>
                    </a:ext>
                  </a:extLst>
                </a:hlinkClick>
              </a:rPr>
              <a:t>मतपेटी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1">
                  <a:extLst>
                    <a:ext uri="{A12FA001-AC4F-418D-AE19-62706E023703}">
                      <ahyp:hlinkClr xmlns:ahyp="http://schemas.microsoft.com/office/drawing/2018/hyperlinkcolor" val="tx"/>
                    </a:ext>
                  </a:extLst>
                </a:hlinkClick>
              </a:rPr>
              <a:t>ईवीएम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rPr>
              <a:t>संकलन</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2">
                  <a:extLst>
                    <a:ext uri="{A12FA001-AC4F-418D-AE19-62706E023703}">
                      <ahyp:hlinkClr xmlns:ahyp="http://schemas.microsoft.com/office/drawing/2018/hyperlinkcolor" val="tx"/>
                    </a:ext>
                  </a:extLst>
                </a:hlinkClick>
              </a:rPr>
              <a:t>परिपत्र 2178, दि. 20.06.2019 (पत्र 594 के साथ)</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2">
                  <a:extLst>
                    <a:ext uri="{A12FA001-AC4F-418D-AE19-62706E023703}">
                      <ahyp:hlinkClr xmlns:ahyp="http://schemas.microsoft.com/office/drawing/2018/hyperlinkcolor" val="tx"/>
                    </a:ext>
                  </a:extLst>
                </a:hlinkClick>
              </a:rPr>
              <a:t>पत्र 594, दि. 19.01.2026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3">
                  <a:extLst>
                    <a:ext uri="{A12FA001-AC4F-418D-AE19-62706E023703}">
                      <ahyp:hlinkClr xmlns:ahyp="http://schemas.microsoft.com/office/drawing/2018/hyperlinkcolor" val="tx"/>
                    </a:ext>
                  </a:extLst>
                </a:hlinkClick>
              </a:rPr>
              <a:t>पंचायती राज चुनाव क़ानून पुस्तिका (अंग्रेज़ी)</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4">
                  <a:extLst>
                    <a:ext uri="{A12FA001-AC4F-418D-AE19-62706E023703}">
                      <ahyp:hlinkClr xmlns:ahyp="http://schemas.microsoft.com/office/drawing/2018/hyperlinkcolor" val="tx"/>
                    </a:ext>
                  </a:extLst>
                </a:hlinkClick>
              </a:rPr>
              <a:t>परिपत्र 2178, दि. 20.06.2019</a:t>
            </a:r>
          </a:p>
        </p:txBody>
      </p:sp>
      <p:sp>
        <p:nvSpPr>
          <p:cNvPr id="9" name="TextBox 8"/>
          <p:cNvSpPr txBox="1"/>
          <p:nvPr/>
        </p:nvSpPr>
        <p:spPr>
          <a:xfrm>
            <a:off x="411480" y="5546852"/>
            <a:ext cx="11365992" cy="881379"/>
          </a:xfrm>
          <a:prstGeom prst="rect">
            <a:avLst/>
          </a:prstGeom>
          <a:noFill/>
        </p:spPr>
        <p:txBody>
          <a:bodyPr wrap="square" anchor="t" lIns="45720" rIns="45720" tIns="18288" bIns="18288">
            <a:spAutoFit/>
          </a:bodyPr>
          <a:lstStyle/>
          <a:p>
            <a:pPr algn="l">
              <a:lnSpc>
                <a:spcPct val="100000"/>
              </a:lnSpc>
              <a:spcAft>
                <a:spcPts val="800"/>
              </a:spcAft>
            </a:pPr>
            <a:r>
              <a:rPr sz="1500" b="0">
                <a:solidFill>
                  <a:srgbClr val="8A3B12"/>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a:t>
            </a:r>
          </a:p>
          <a:p>
            <a:pPr algn="l">
              <a:lnSpc>
                <a:spcPct val="100000"/>
              </a:lnSpc>
              <a:spcAft>
                <a:spcPts val="800"/>
              </a:spcAft>
            </a:pPr>
            <a:r>
              <a:rPr sz="1500" b="0">
                <a:solidFill>
                  <a:srgbClr val="1F2937"/>
                </a:solidFill>
                <a:latin typeface="Nirmala UI"/>
                <a:ea typeface="Nirmala UI"/>
                <a:cs typeface="Nirmala UI"/>
              </a:rPr>
              <a:t>भरे हुए नमूना प्ररूप, साभार: मनीष कुमार गोयल, राज्य स्तरीय मास्टर ट्रेनर (SLMT), जयपुर। उनमें नाम, जगह और तारीखें काल्पनिक हैं।</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