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यह प्रशिक्षण ज़्यादातर आयोग के पत्र 1299 (दिनांक 03.02.2026) पर टिका है, जो इन दोनों पदों की मशीन वाली गिनती के लिए जारी हुआ। [पत्र 1299, दि. 03.02.2026, संकलन पृ. 288]</a:t>
            </a:r>
          </a:p>
          <a:p>
            <a:r>
              <a:t>हर बात के आगे आयोग के आदेश, मार्गदर्शिका या MPSV अनुदेश पुस्तिका का पन्ना लिखा है। जहाँ स्रोतों में किसी बात पर अलग-अलग बात छपी है, वहाँ यहाँ एक ही नियम लिखा है; स्रोतों में क्या फ़र्क है, यह प्रशिक्षकों के लिए साइट के 'स्रोतों में फ़र्क' पेज पर है।</a:t>
            </a:r>
          </a:p>
          <a:p>
            <a:r>
              <a:t>पंच और सरपंच की गिनती के लिए 'मतपेटी वाला दिन' पेज देखिए।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लागू नियम: राजस्थान पंचायतीराज (निर्वाचन) नियम, 1994। मशीन से गिनती अध्याय IV-क के नियम 49-डी में; नियम 58(5) के तहत यही प्रावधान, ज़रूरी बदलाव के साथ, ज़िला परिषद और पंचायत समिति सदस्यों के चुनाव पर लागू। [पत्र 1299, दि. 03.02.2026, संकलन पृ. 288]</a:t>
            </a:r>
          </a:p>
          <a:p>
            <a:r>
              <a:t>मशीनों की ढुलाई, सुरक्षित रखने और गिनती के नियम: 49-क, 51, 54, 55-क, 47-घ, 49-ग, 49-घ, 50-क, 52-क और 53-क। निर्वाचन अभिकर्ता और गणन अभिकर्ता की नियुक्ति के प्रावधान अध्याय-10 में। [पत्र 1299, दि. 03.02.2026, संकलन पृ. 289]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आदेश की इस सूची में कुछ और पद भी गिनाए गए हैं। [पत्र 1299, दि. 03.02.2026, संकलन पृ. 292]</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आदेश में यहाँ "मतपत्र" शब्द ही छपा है। [पत्र 1299, दि. 03.02.2026, संकलन पृ. 301]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एक टेबल पर कई मशीनें गिनना रिटर्निंग अधिकारी ठीक समझें, तभी। [पत्र 1299, दि. 03.02.2026, संकलन पृ. 293]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नंबर न मिलने का मतलब लेखे में भूल भी हो सकता है, या पहली नज़र में मशीन से छेड़छाड़ का शक। [पत्र 1299, दि. 03.02.2026, संकलन पृ. 294]</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पैरा 23 के मुताबिक़ नियम 48-ख और 49-क में आयोग गिनती रोकने का, और ज़रूरत हो तो नया मतदान कराने का, आदेश दे सकता है। [पत्र 1299, दि. 03.02.2026, संकलन पृ. 297]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अगली दो स्लाइडों के कदम इसी पुस्तिका के अध्याय 6 से हैं। [MPSV अनुदेश पुस्तिका, पृ. 43]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नियम 49 के उप नियम (6) और (7) मत-पत्रों की पुनर्गणना के हैं: (6) में उम्मीदवार लिखकर माँग सकता है, और रिटर्निंग अधिकारी कारण लिखकर मना कर सकते हैं या पुनर्गणना करा सकते हैं; (7) में रिटर्निंग अधिकारी अपने विवेक से भी। [ईवीएम मार्गदर्शिका, पृ. 158]</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तीनों की बात 'गिनती के बाद MPSV पर क्या सील हो' वाली स्लाइड देखिए।</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अंतिम बात आयोग के आदेशों और नियमों की है। कोई संशय हो, तो अपने रिटर्निंग अधिकारी से पूछिए।</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orders/cmp-1299.pdf#page=1" TargetMode="External"/><Relationship Id="rId3" Type="http://schemas.openxmlformats.org/officeDocument/2006/relationships/hyperlink" Target="https://mockpoll.com/panchayat/rajasthan/2026/orders/9836.pdf#page=9" TargetMode="External"/><Relationship Id="rId4" Type="http://schemas.openxmlformats.org/officeDocument/2006/relationships/image" Target="../media/image1.png"/><Relationship Id="rId5" Type="http://schemas.openxmlformats.org/officeDocument/2006/relationships/hyperlink" Target="https://mockpoll.com/panchayat/rajasthan/2026/" TargetMode="External"/><Relationship Id="rId6" Type="http://schemas.openxmlformats.org/officeDocument/2006/relationships/image" Target="../media/image2.png"/><Relationship Id="rId7" Type="http://schemas.openxmlformats.org/officeDocument/2006/relationships/hyperlink" Target="https://gsssjethantri.in" TargetMode="Externa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2"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 TargetMode="External"/><Relationship Id="rId4" Type="http://schemas.openxmlformats.org/officeDocument/2006/relationships/hyperlink" Target="https://mockpoll.com/panchayat/rajasthan/2026/orders/cmp-1299.pdf#page=6"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3" TargetMode="External"/><Relationship Id="rId4" Type="http://schemas.openxmlformats.org/officeDocument/2006/relationships/hyperlink" Target="https://mockpoll.com/panchayat/rajasthan/2026/orders/cmp-1299.pdf#page=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3" TargetMode="External"/><Relationship Id="rId4" Type="http://schemas.openxmlformats.org/officeDocument/2006/relationships/hyperlink" Target="https://mockpoll.com/panchayat/rajasthan/2026/orders/cmp-1299.pdf#page=9"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3" TargetMode="External"/><Relationship Id="rId4" Type="http://schemas.openxmlformats.org/officeDocument/2006/relationships/hyperlink" Target="https://mockpoll.com/panchayat/rajasthan/2026/orders/cmp-1299.pdf#page=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75" TargetMode="External"/><Relationship Id="rId4" Type="http://schemas.openxmlformats.org/officeDocument/2006/relationships/hyperlink" Target="https://mockpoll.com/panchayat/rajasthan/2026/sources/mge-2026.pdf#page=176" TargetMode="External"/><Relationship Id="rId5" Type="http://schemas.openxmlformats.org/officeDocument/2006/relationships/hyperlink" Target="https://mockpoll.com/panchayat/rajasthan/2026/orders/cmp-1299.pdf#page=3" TargetMode="External"/><Relationship Id="rId6" Type="http://schemas.openxmlformats.org/officeDocument/2006/relationships/hyperlink" Target="https://mockpoll.com/panchayat/rajasthan/2026/orders/cmp-1299.pdf#page=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5" TargetMode="External"/><Relationship Id="rId4" Type="http://schemas.openxmlformats.org/officeDocument/2006/relationships/hyperlink" Target="https://mockpoll.com/panchayat/rajasthan/2026/orders/cmp-1299.pdf#page=14" TargetMode="External"/><Relationship Id="rId5"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4" TargetMode="External"/><Relationship Id="rId4" Type="http://schemas.openxmlformats.org/officeDocument/2006/relationships/hyperlink" Target="https://mockpoll.com/panchayat/rajasthan/2026/orders/cmp-1299.pdf#page=5" TargetMode="External"/><Relationship Id="rId5" Type="http://schemas.openxmlformats.org/officeDocument/2006/relationships/hyperlink" Target="https://mockpoll.com/panchayat/rajasthan/2026/orders/cmp-1299.pdf#page=14" TargetMode="External"/><Relationship Id="rId6"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5" TargetMode="External"/><Relationship Id="rId4" Type="http://schemas.openxmlformats.org/officeDocument/2006/relationships/hyperlink" Target="https://mockpoll.com/panchayat/rajasthan/2026/orders/cmp-1299.pdf#page=2" TargetMode="External"/><Relationship Id="rId5" Type="http://schemas.openxmlformats.org/officeDocument/2006/relationships/hyperlink" Target="https://mockpoll.com/panchayat/rajasthan/2026/orders/cmp-1299.pdf#page=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6" TargetMode="External"/><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6" TargetMode="External"/><Relationship Id="rId4" Type="http://schemas.openxmlformats.org/officeDocument/2006/relationships/hyperlink" Target="https://mockpoll.com/panchayat/rajasthan/2026/orders/cmp-1299.pdf#page=7" TargetMode="External"/><Relationship Id="rId5"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3.png"/><Relationship Id="rId4" Type="http://schemas.openxmlformats.org/officeDocument/2006/relationships/hyperlink" Target="https://mockpoll.com/panchayat/rajasthan/2026/orders/cmp-1299.pdf#page=7"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7" TargetMode="External"/><Relationship Id="rId4" Type="http://schemas.openxmlformats.org/officeDocument/2006/relationships/hyperlink" Target="https://mockpoll.com/panchayat/rajasthan/2026/sources/mge-2026.pdf#page=169" TargetMode="External"/><Relationship Id="rId5" Type="http://schemas.openxmlformats.org/officeDocument/2006/relationships/hyperlink" Target="https://mockpoll.com/panchayat/rajasthan/2026/orders/cmp-1299.pdf#page=10" TargetMode="External"/><Relationship Id="rId6"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8"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8" TargetMode="External"/><Relationship Id="rId4" Type="http://schemas.openxmlformats.org/officeDocument/2006/relationships/hyperlink" Target="https://mockpoll.com/panchayat/rajasthan/2026/sources/mge-2026.pdf#page=17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8" TargetMode="External"/><Relationship Id="rId4" Type="http://schemas.openxmlformats.org/officeDocument/2006/relationships/hyperlink" Target="https://mockpoll.com/panchayat/rajasthan/2026/sources/eim-mpsv-2019.pdf#page=43" TargetMode="External"/><Relationship Id="rId5" Type="http://schemas.openxmlformats.org/officeDocument/2006/relationships/hyperlink" Target="https://mockpoll.com/panchayat/rajasthan/2026/sources/eim-mpsv-2019.pdf#page=33" TargetMode="External"/><Relationship Id="rId6"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eim-mpsv-2019.pdf#page=43"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eim-mpsv-2019.pdf#page=44"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1" TargetMode="External"/><Relationship Id="rId4" Type="http://schemas.openxmlformats.org/officeDocument/2006/relationships/hyperlink" Target="https://mockpoll.com/panchayat/rajasthan/2026/sources/mge-2026.pdf#page=86" TargetMode="External"/><Relationship Id="rId5" Type="http://schemas.openxmlformats.org/officeDocument/2006/relationships/hyperlink" Target="https://mockpoll.com/panchayat/rajasthan/2026/sources/eim-mpsv-2019.pdf#page=44" TargetMode="External"/><Relationship Id="rId6" Type="http://schemas.openxmlformats.org/officeDocument/2006/relationships/hyperlink" Target="https://mockpoll.com/panchayat/rajasthan/2026/orders/cmp-1299.pdf#page=1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9" TargetMode="External"/><Relationship Id="rId4" Type="http://schemas.openxmlformats.org/officeDocument/2006/relationships/hyperlink" Target="https://mockpoll.com/panchayat/rajasthan/2026/orders/cmp-1299.pdf#page=8"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468.pdf#page=1" TargetMode="External"/><Relationship Id="rId4" Type="http://schemas.openxmlformats.org/officeDocument/2006/relationships/hyperlink" Target="https://mockpoll.com/panchayat/rajasthan/2026/orders/9508.pdf#page=1" TargetMode="External"/><Relationship Id="rId5" Type="http://schemas.openxmlformats.org/officeDocument/2006/relationships/hyperlink" Target="https://mockpoll.com/panchayat/rajasthan/2026/orders/9508.pdf#page=2"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9" TargetMode="External"/><Relationship Id="rId4" Type="http://schemas.openxmlformats.org/officeDocument/2006/relationships/hyperlink" Target="https://mockpoll.com/panchayat/rajasthan/2026/orders/cmp-1299.pdf#page=1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9" TargetMode="External"/><Relationship Id="rId4" Type="http://schemas.openxmlformats.org/officeDocument/2006/relationships/hyperlink" Target="https://mockpoll.com/panchayat/rajasthan/2026/orders/cmp-1299.pdf#page=1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0" TargetMode="External"/><Relationship Id="rId4" Type="http://schemas.openxmlformats.org/officeDocument/2006/relationships/hyperlink" Target="https://mockpoll.com/panchayat/rajasthan/2026/orders/cmp-1299.pdf#page=1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1"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63" TargetMode="External"/><Relationship Id="rId4" Type="http://schemas.openxmlformats.org/officeDocument/2006/relationships/hyperlink" Target="https://mockpoll.com/panchayat/rajasthan/2026/orders/cmp-1299.pdf#page=1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2" TargetMode="External"/><Relationship Id="rId4" Type="http://schemas.openxmlformats.org/officeDocument/2006/relationships/hyperlink" Target="https://mockpoll.com/panchayat/rajasthan/2026/sources/mge-2026.pdf#page=173" TargetMode="External"/><Relationship Id="rId5" Type="http://schemas.openxmlformats.org/officeDocument/2006/relationships/hyperlink" Target="https://mockpoll.com/panchayat/rajasthan/2026/sources/mge-2026.pdf#page=170" TargetMode="External"/><Relationship Id="rId6" Type="http://schemas.openxmlformats.org/officeDocument/2006/relationships/hyperlink" Target="https://mockpoll.com/panchayat/rajasthan/2026/orders/cmp-1299.pdf#page=8" TargetMode="External"/><Relationship Id="rId7" Type="http://schemas.openxmlformats.org/officeDocument/2006/relationships/hyperlink" Target="https://mockpoll.com/panchayat/rajasthan/2026/orders/cmp-1299.pdf#page=10" TargetMode="External"/><Relationship Id="rId8"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0" TargetMode="External"/><Relationship Id="rId4" Type="http://schemas.openxmlformats.org/officeDocument/2006/relationships/hyperlink" Target="https://mockpoll.com/panchayat/rajasthan/2026/orders/cmp-1299.pdf#page=11" TargetMode="External"/><Relationship Id="rId5" Type="http://schemas.openxmlformats.org/officeDocument/2006/relationships/hyperlink" Target="https://mockpoll.com/panchayat/rajasthan/2026/orders/cmp-1299.pdf#page=2"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4.png"/><Relationship Id="rId4" Type="http://schemas.openxmlformats.org/officeDocument/2006/relationships/hyperlink" Target="https://mockpoll.com/panchayat/rajasthan/2026/orders/cmp-1299.pdf#page=1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1" TargetMode="External"/><Relationship Id="rId4" Type="http://schemas.openxmlformats.org/officeDocument/2006/relationships/hyperlink" Target="https://mockpoll.com/panchayat/rajasthan/2026/orders/cmp-1299.pdf#page=12"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1" TargetMode="External"/><Relationship Id="rId4" Type="http://schemas.openxmlformats.org/officeDocument/2006/relationships/hyperlink" Target="https://mockpoll.com/panchayat/rajasthan/2026/orders/cmp-1299.pdf#page=12" TargetMode="External"/><Relationship Id="rId5" Type="http://schemas.openxmlformats.org/officeDocument/2006/relationships/hyperlink" Target="https://mockpoll.com/panchayat/rajasthan/2026/sources/mge-2026.pdf#page=86" TargetMode="External"/><Relationship Id="rId6" Type="http://schemas.openxmlformats.org/officeDocument/2006/relationships/hyperlink" Target="https://mockpoll.com/panchayat/rajasthan/2026/sources/eim-mpsv-2019.pdf#page=44" TargetMode="External"/><Relationship Id="rId7" Type="http://schemas.openxmlformats.org/officeDocument/2006/relationships/notesSlide" Target="../notesSlides/notesSlide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3"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13" TargetMode="External"/><Relationship Id="rId4" Type="http://schemas.openxmlformats.org/officeDocument/2006/relationships/hyperlink" Target="https://mockpoll.com/panchayat/rajasthan/2026/orders/cmp-1299.pdf#page=1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3" TargetMode="External"/><Relationship Id="rId4" Type="http://schemas.openxmlformats.org/officeDocument/2006/relationships/hyperlink" Target="https://mockpoll.com/panchayat/rajasthan/2026/orders/cmp-1299.pdf#page=5" TargetMode="External"/><Relationship Id="rId5" Type="http://schemas.openxmlformats.org/officeDocument/2006/relationships/hyperlink" Target="https://mockpoll.com/panchayat/rajasthan/2026/orders/cmp-1299.pdf#page=7" TargetMode="External"/><Relationship Id="rId6" Type="http://schemas.openxmlformats.org/officeDocument/2006/relationships/hyperlink" Target="https://mockpoll.com/panchayat/rajasthan/2026/sources/eim-mpsv-2019.pdf#page=43" TargetMode="External"/><Relationship Id="rId7" Type="http://schemas.openxmlformats.org/officeDocument/2006/relationships/hyperlink" Target="https://mockpoll.com/panchayat/rajasthan/2026/orders/cmp-1299.pdf#page=8" TargetMode="External"/><Relationship Id="rId8" Type="http://schemas.openxmlformats.org/officeDocument/2006/relationships/hyperlink" Target="https://mockpoll.com/panchayat/rajasthan/2026/orders/cmp-1299.pdf#page=9"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9" TargetMode="External"/><Relationship Id="rId4" Type="http://schemas.openxmlformats.org/officeDocument/2006/relationships/hyperlink" Target="https://mockpoll.com/panchayat/rajasthan/2026/orders/cmp-1299.pdf#page=11" TargetMode="External"/><Relationship Id="rId5" Type="http://schemas.openxmlformats.org/officeDocument/2006/relationships/hyperlink" Target="https://mockpoll.com/panchayat/rajasthan/2026/orders/cmp-1299.pdf#page=10" TargetMode="External"/><Relationship Id="rId6" Type="http://schemas.openxmlformats.org/officeDocument/2006/relationships/hyperlink" Target="https://mockpoll.com/panchayat/rajasthan/2026/sources/mge-2026.pdf#page=86" TargetMode="External"/><Relationship Id="rId7" Type="http://schemas.openxmlformats.org/officeDocument/2006/relationships/hyperlink" Target="https://mockpoll.com/panchayat/rajasthan/2026/orders/cmp-1299.pdf#page=13"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299.pdf#page=7" TargetMode="External"/><Relationship Id="rId4" Type="http://schemas.openxmlformats.org/officeDocument/2006/relationships/hyperlink" Target="https://mockpoll.com/panchayat/rajasthan/2026/orders/cmp-1299.pdf#page=9" TargetMode="External"/><Relationship Id="rId5" Type="http://schemas.openxmlformats.org/officeDocument/2006/relationships/hyperlink" Target="https://mockpoll.com/panchayat/rajasthan/2026/orders/cmp-1299.pdf#page=11" TargetMode="External"/><Relationship Id="rId6" Type="http://schemas.openxmlformats.org/officeDocument/2006/relationships/hyperlink" Target="https://mockpoll.com/panchayat/rajasthan/2026/orders/cmp-1299.pdf#page=12" TargetMode="External"/><Relationship Id="rId7" Type="http://schemas.openxmlformats.org/officeDocument/2006/relationships/hyperlink" Target="https://mockpoll.com/panchayat/rajasthan/2026/orders/cmp-1299.pdf#page=13"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468.pdf" TargetMode="External"/><Relationship Id="rId4" Type="http://schemas.openxmlformats.org/officeDocument/2006/relationships/hyperlink" Target="https://mockpoll.com/panchayat/rajasthan/2026/orders/9508.pdf" TargetMode="External"/><Relationship Id="rId5" Type="http://schemas.openxmlformats.org/officeDocument/2006/relationships/hyperlink" Target="https://mockpoll.com/panchayat/rajasthan/2026/orders/9836.pdf" TargetMode="External"/><Relationship Id="rId6" Type="http://schemas.openxmlformats.org/officeDocument/2006/relationships/hyperlink" Target="https://mockpoll.com/panchayat/rajasthan/2026/orders/cmp-1299.pdf" TargetMode="External"/><Relationship Id="rId7" Type="http://schemas.openxmlformats.org/officeDocument/2006/relationships/hyperlink" Target="https://mockpoll.com/panchayat/rajasthan/2026/sources/mge-2026.pdf" TargetMode="External"/><Relationship Id="rId8" Type="http://schemas.openxmlformats.org/officeDocument/2006/relationships/hyperlink" Target="https://mockpoll.com/panchayat/rajasthan/2026/sources/eim-mpsv-2019.pdf" TargetMode="External"/><Relationship Id="rId9"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697480"/>
            <a:ext cx="2011680" cy="5486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822960"/>
            <a:ext cx="11094415" cy="1828800"/>
          </a:xfrm>
          <a:prstGeom prst="rect">
            <a:avLst/>
          </a:prstGeom>
          <a:noFill/>
        </p:spPr>
        <p:txBody>
          <a:bodyPr wrap="square" anchor="b" lIns="45720" rIns="45720" tIns="18288" bIns="18288">
            <a:spAutoFit/>
          </a:bodyPr>
          <a:lstStyle/>
          <a:p>
            <a:pPr algn="l">
              <a:lnSpc>
                <a:spcPct val="100000"/>
              </a:lnSpc>
              <a:spcAft>
                <a:spcPts val="0"/>
              </a:spcAft>
            </a:pPr>
            <a:r>
              <a:rPr sz="4400" b="1">
                <a:solidFill>
                  <a:srgbClr val="FFFFFF"/>
                </a:solidFill>
                <a:latin typeface="Nirmala UI"/>
                <a:ea typeface="Nirmala UI"/>
                <a:cs typeface="Nirmala UI"/>
              </a:rPr>
              <a:t>मशीन वाली गिनती: ज़िला परिषद और पंचायत समिति</a:t>
            </a:r>
          </a:p>
        </p:txBody>
      </p:sp>
      <p:sp>
        <p:nvSpPr>
          <p:cNvPr id="5" name="TextBox 4"/>
          <p:cNvSpPr txBox="1"/>
          <p:nvPr/>
        </p:nvSpPr>
        <p:spPr>
          <a:xfrm>
            <a:off x="548640" y="2880360"/>
            <a:ext cx="11094415" cy="548640"/>
          </a:xfrm>
          <a:prstGeom prst="rect">
            <a:avLst/>
          </a:prstGeom>
          <a:noFill/>
        </p:spPr>
        <p:txBody>
          <a:bodyPr wrap="square" anchor="t" lIns="45720" rIns="45720" tIns="18288" bIns="18288">
            <a:spAutoFit/>
          </a:bodyPr>
          <a:lstStyle/>
          <a:p>
            <a:pPr algn="l">
              <a:lnSpc>
                <a:spcPct val="100000"/>
              </a:lnSpc>
              <a:spcAft>
                <a:spcPts val="0"/>
              </a:spcAft>
            </a:pPr>
            <a:r>
              <a:rPr sz="2400" b="0">
                <a:solidFill>
                  <a:srgbClr val="F3D9A4"/>
                </a:solidFill>
                <a:latin typeface="Nirmala UI"/>
                <a:ea typeface="Nirmala UI"/>
                <a:cs typeface="Nirmala UI"/>
              </a:rPr>
              <a:t>पंचायती राज चुनाव 2026 · ज़िला बालोतरा · गिनती का स्टाफ़</a:t>
            </a:r>
          </a:p>
        </p:txBody>
      </p:sp>
      <p:sp>
        <p:nvSpPr>
          <p:cNvPr id="6" name="TextBox 5"/>
          <p:cNvSpPr txBox="1"/>
          <p:nvPr/>
        </p:nvSpPr>
        <p:spPr>
          <a:xfrm>
            <a:off x="548640" y="3703320"/>
            <a:ext cx="11094415" cy="1828800"/>
          </a:xfrm>
          <a:prstGeom prst="rect">
            <a:avLst/>
          </a:prstGeom>
          <a:noFill/>
        </p:spPr>
        <p:txBody>
          <a:bodyPr wrap="square" anchor="t" lIns="45720" rIns="45720" tIns="18288" bIns="18288">
            <a:spAutoFit/>
          </a:bodyPr>
          <a:lstStyle/>
          <a:p>
            <a:pPr algn="l">
              <a:lnSpc>
                <a:spcPct val="100000"/>
              </a:lnSpc>
              <a:spcAft>
                <a:spcPts val="1000"/>
              </a:spcAft>
            </a:pPr>
            <a:r>
              <a:rPr sz="1500" b="0">
                <a:solidFill>
                  <a:srgbClr val="FFFFFF"/>
                </a:solidFill>
                <a:latin typeface="Nirmala UI"/>
                <a:ea typeface="Nirmala UI"/>
                <a:cs typeface="Nirmala UI"/>
              </a:rPr>
              <a:t>ज़िला परिषद सदस्य और पंचायत समिति सदस्य के वोट मशीन से पड़ते हैं; इनकी गिनती ज़िला मुख्यालय पर ही होगी।</a:t>
            </a:r>
            <a:r>
              <a:rPr sz="1100" b="0">
                <a:solidFill>
                  <a:srgbClr val="BFD4EA"/>
                </a:solidFill>
                <a:latin typeface="Nirmala UI"/>
                <a:ea typeface="Nirmala UI"/>
                <a:cs typeface="Nirmala UI"/>
              </a:rPr>
              <a:t>  [</a:t>
            </a:r>
            <a:r>
              <a:rPr sz="1100" b="0">
                <a:solidFill>
                  <a:srgbClr val="BFD4EA"/>
                </a:solidFill>
                <a:latin typeface="Nirmala UI"/>
                <a:ea typeface="Nirmala UI"/>
                <a:cs typeface="Nirmala UI"/>
                <a:hlinkClick r:id="rId2">
                  <a:extLst>
                    <a:ext uri="{A12FA001-AC4F-418D-AE19-62706E023703}">
                      <ahyp:hlinkClr xmlns:ahyp="http://schemas.microsoft.com/office/drawing/2018/hyperlinkcolor" val="tx"/>
                    </a:ext>
                  </a:extLst>
                </a:hlinkClick>
              </a:rPr>
              <a:t>पत्र 1299, दि. 03.02.2026, संकलन पृ. 288, 289</a:t>
            </a:r>
            <a:r>
              <a:rPr sz="1100" b="0">
                <a:solidFill>
                  <a:srgbClr val="BFD4EA"/>
                </a:solidFill>
                <a:latin typeface="Nirmala UI"/>
                <a:ea typeface="Nirmala UI"/>
                <a:cs typeface="Nirmala UI"/>
              </a:rPr>
              <a:t>]</a:t>
            </a:r>
          </a:p>
          <a:p>
            <a:pPr algn="l">
              <a:lnSpc>
                <a:spcPct val="100000"/>
              </a:lnSpc>
              <a:spcAft>
                <a:spcPts val="1000"/>
              </a:spcAft>
            </a:pPr>
            <a:r>
              <a:rPr sz="1500" b="0">
                <a:solidFill>
                  <a:srgbClr val="FFFFFF"/>
                </a:solidFill>
                <a:latin typeface="Nirmala UI"/>
                <a:ea typeface="Nirmala UI"/>
                <a:cs typeface="Nirmala UI"/>
              </a:rPr>
              <a:t>बालोतरा: गिनती 20.11.2026 (शुक्रवार) को सुबह 8 बजे से, ज़िला मुख्यालय पर। दोनों चरणों के वोट उसी दिन गिने जाएँगे।</a:t>
            </a:r>
            <a:r>
              <a:rPr sz="1100" b="0">
                <a:solidFill>
                  <a:srgbClr val="BFD4EA"/>
                </a:solidFill>
                <a:latin typeface="Nirmala UI"/>
                <a:ea typeface="Nirmala UI"/>
                <a:cs typeface="Nirmala UI"/>
              </a:rPr>
              <a:t>  [</a:t>
            </a:r>
            <a:r>
              <a:rPr sz="1100" b="0">
                <a:solidFill>
                  <a:srgbClr val="BFD4E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9</a:t>
            </a:r>
            <a:r>
              <a:rPr sz="1100" b="0">
                <a:solidFill>
                  <a:srgbClr val="BFD4EA"/>
                </a:solidFill>
                <a:latin typeface="Nirmala UI"/>
                <a:ea typeface="Nirmala UI"/>
                <a:cs typeface="Nirmala UI"/>
              </a:rPr>
              <a:t>]</a:t>
            </a:r>
          </a:p>
        </p:txBody>
      </p:sp>
      <p:sp>
        <p:nvSpPr>
          <p:cNvPr id="7" name="TextBox 6"/>
          <p:cNvSpPr txBox="1"/>
          <p:nvPr/>
        </p:nvSpPr>
        <p:spPr>
          <a:xfrm>
            <a:off x="548640" y="4895849"/>
            <a:ext cx="11094415" cy="36576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BFD4EA"/>
                </a:solidFill>
                <a:latin typeface="Nirmala UI"/>
                <a:ea typeface="Nirmala UI"/>
                <a:cs typeface="Nirmala UI"/>
              </a:rPr>
              <a:t>गिनती प्रशिक्षण: ज़िला परिषद और पंचायत समिति · स्रोत: राज्य निर्वाचन आयोग, राजस्थान के आदेश और पुस्तकें</a:t>
            </a:r>
          </a:p>
        </p:txBody>
      </p:sp>
      <p:sp>
        <p:nvSpPr>
          <p:cNvPr id="8" name="Rectangle 7"/>
          <p:cNvSpPr/>
          <p:nvPr/>
        </p:nvSpPr>
        <p:spPr>
          <a:xfrm>
            <a:off x="548640" y="5307330"/>
            <a:ext cx="11094415" cy="453389"/>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307330"/>
            <a:ext cx="73152" cy="45338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5380482"/>
            <a:ext cx="10865815" cy="343661"/>
          </a:xfrm>
          <a:prstGeom prst="rect">
            <a:avLst/>
          </a:prstGeom>
          <a:noFill/>
        </p:spPr>
        <p:txBody>
          <a:bodyPr wrap="square" anchor="t" lIns="45720" rIns="45720" tIns="18288" bIns="18288">
            <a:spAutoFit/>
          </a:bodyPr>
          <a:lstStyle/>
          <a:p>
            <a:pPr algn="l">
              <a:lnSpc>
                <a:spcPct val="100000"/>
              </a:lnSpc>
              <a:spcAft>
                <a:spcPts val="0"/>
              </a:spcAft>
            </a:pPr>
            <a:r>
              <a:rPr sz="1500" b="1">
                <a:solidFill>
                  <a:srgbClr val="1F2937"/>
                </a:solidFill>
                <a:latin typeface="Nirmala UI"/>
                <a:ea typeface="Nirmala UI"/>
                <a:cs typeface="Nirmala UI"/>
              </a:rPr>
              <a:t>सावधान: </a:t>
            </a:r>
            <a:r>
              <a:rPr sz="1500" b="0">
                <a:solidFill>
                  <a:srgbClr val="1F2937"/>
                </a:solidFill>
                <a:latin typeface="Nirmala UI"/>
                <a:ea typeface="Nirmala UI"/>
                <a:cs typeface="Nirmala UI"/>
              </a:rPr>
              <a:t>अंतिम और मान्य स्रोत आयोग के मूल आदेश और नियम ही हैं; इसमें उनसे कुछ अलग दिखे, तो आदेश और नियम ही मानिए।</a:t>
            </a:r>
          </a:p>
        </p:txBody>
      </p:sp>
      <p:sp>
        <p:nvSpPr>
          <p:cNvPr id="11" name="Rectangle 10"/>
          <p:cNvSpPr/>
          <p:nvPr/>
        </p:nvSpPr>
        <p:spPr>
          <a:xfrm>
            <a:off x="0" y="5925312"/>
            <a:ext cx="12191695" cy="9326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5925312"/>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mockpoll-logo.png">
            <a:hlinkClick r:id="rId5"/>
          </p:cNvPr>
          <p:cNvPicPr>
            <a:picLocks noChangeAspect="1"/>
          </p:cNvPicPr>
          <p:nvPr/>
        </p:nvPicPr>
        <p:blipFill>
          <a:blip r:embed="rId4"/>
          <a:stretch>
            <a:fillRect/>
          </a:stretch>
        </p:blipFill>
        <p:spPr>
          <a:xfrm>
            <a:off x="548640" y="6080759"/>
            <a:ext cx="1570260" cy="384048"/>
          </a:xfrm>
          <a:prstGeom prst="rect">
            <a:avLst/>
          </a:prstGeom>
        </p:spPr>
      </p:pic>
      <p:sp>
        <p:nvSpPr>
          <p:cNvPr id="14" name="TextBox 13"/>
          <p:cNvSpPr txBox="1"/>
          <p:nvPr/>
        </p:nvSpPr>
        <p:spPr>
          <a:xfrm>
            <a:off x="502919" y="6483095"/>
            <a:ext cx="5029200" cy="274320"/>
          </a:xfrm>
          <a:prstGeom prst="rect">
            <a:avLst/>
          </a:prstGeom>
          <a:noFill/>
        </p:spPr>
        <p:txBody>
          <a:bodyPr wrap="square" anchor="t" lIns="45720" rIns="45720" tIns="18288" bIns="18288">
            <a:spAutoFit/>
          </a:bodyPr>
          <a:lstStyle/>
          <a:p>
            <a:pPr algn="l">
              <a:lnSpc>
                <a:spcPct val="100000"/>
              </a:lnSpc>
              <a:spcAft>
                <a:spcPts val="0"/>
              </a:spcAft>
            </a:pPr>
            <a:r>
              <a:rPr sz="1200" b="0">
                <a:solidFill>
                  <a:srgbClr val="1E3A5F"/>
                </a:solidFill>
                <a:latin typeface="Nirmala UI"/>
                <a:ea typeface="Nirmala UI"/>
                <a:cs typeface="Nirmala UI"/>
                <a:hlinkClick r:id="rId5">
                  <a:extLst>
                    <a:ext uri="{A12FA001-AC4F-418D-AE19-62706E023703}">
                      <ahyp:hlinkClr xmlns:ahyp="http://schemas.microsoft.com/office/drawing/2018/hyperlinkcolor" val="tx"/>
                    </a:ext>
                  </a:extLst>
                </a:hlinkClick>
              </a:rPr>
              <a:t>mockpoll.com/panchayat/rajasthan/2026</a:t>
            </a:r>
          </a:p>
        </p:txBody>
      </p:sp>
      <p:pic>
        <p:nvPicPr>
          <p:cNvPr id="15" name="Picture 14" descr="gsss-jethantri-seal.png">
            <a:hlinkClick r:id="rId7"/>
          </p:cNvPr>
          <p:cNvPicPr>
            <a:picLocks noChangeAspect="1"/>
          </p:cNvPicPr>
          <p:nvPr/>
        </p:nvPicPr>
        <p:blipFill>
          <a:blip r:embed="rId6"/>
          <a:stretch>
            <a:fillRect/>
          </a:stretch>
        </p:blipFill>
        <p:spPr>
          <a:xfrm>
            <a:off x="7320489" y="6053328"/>
            <a:ext cx="713231" cy="713231"/>
          </a:xfrm>
          <a:prstGeom prst="rect">
            <a:avLst/>
          </a:prstGeom>
        </p:spPr>
      </p:pic>
      <p:sp>
        <p:nvSpPr>
          <p:cNvPr id="16" name="TextBox 15"/>
          <p:cNvSpPr txBox="1"/>
          <p:nvPr/>
        </p:nvSpPr>
        <p:spPr>
          <a:xfrm>
            <a:off x="8170881" y="6016752"/>
            <a:ext cx="3472173" cy="749807"/>
          </a:xfrm>
          <a:prstGeom prst="rect">
            <a:avLst/>
          </a:prstGeom>
          <a:noFill/>
        </p:spPr>
        <p:txBody>
          <a:bodyPr wrap="square" anchor="ctr" lIns="45720" rIns="45720" tIns="18288" bIns="18288">
            <a:spAutoFit/>
          </a:bodyPr>
          <a:lstStyle/>
          <a:p>
            <a:pPr algn="l">
              <a:lnSpc>
                <a:spcPct val="100000"/>
              </a:lnSpc>
              <a:spcAft>
                <a:spcPts val="200"/>
              </a:spcAft>
            </a:pPr>
            <a:r>
              <a:rPr sz="1500" b="1">
                <a:solidFill>
                  <a:srgbClr val="1E3A5F"/>
                </a:solidFill>
                <a:latin typeface="Nirmala UI"/>
                <a:ea typeface="Nirmala UI"/>
                <a:cs typeface="Nirmala UI"/>
              </a:rPr>
              <a:t>राजकीय उच्च माध्यमिक विद्यालय, जेठन्तरी</a:t>
            </a:r>
          </a:p>
          <a:p>
            <a:pPr algn="l">
              <a:lnSpc>
                <a:spcPct val="100000"/>
              </a:lnSpc>
              <a:spcAft>
                <a:spcPts val="0"/>
              </a:spcAft>
            </a:pPr>
            <a:r>
              <a:rPr sz="1200" b="0">
                <a:solidFill>
                  <a:srgbClr val="5B6370"/>
                </a:solidFill>
                <a:latin typeface="Nirmala UI"/>
                <a:ea typeface="Nirmala UI"/>
                <a:cs typeface="Nirmala UI"/>
              </a:rPr>
              <a:t>ब्लॉक समदड़ी, ज़िला बालोतरा · </a:t>
            </a:r>
            <a:r>
              <a:rPr sz="1200" b="0">
                <a:solidFill>
                  <a:srgbClr val="5B6370"/>
                </a:solidFill>
                <a:latin typeface="Nirmala UI"/>
                <a:ea typeface="Nirmala UI"/>
                <a:cs typeface="Nirmala UI"/>
                <a:hlinkClick r:id="rId7">
                  <a:extLst>
                    <a:ext uri="{A12FA001-AC4F-418D-AE19-62706E023703}">
                      <ahyp:hlinkClr xmlns:ahyp="http://schemas.microsoft.com/office/drawing/2018/hyperlinkcolor" val="tx"/>
                    </a:ext>
                  </a:extLst>
                </a:hlinkClick>
              </a:rPr>
              <a:t>gsssjethantri.in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 जगह और हॉल तैयार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तारीख़ और समय रिटर्निंग अधिकारी नियम 49-घ के तहत तय करेंगे, आयोग के घोषित मतगणना कार्यक्रम को ध्यान में रखकर।</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गिनती ज़िला मुख्यालय पर ही। जगह रिटर्निंग अधिकारी तय करेंगे, ज़िला निर्वाचन अधिकारी के निर्देश पर।</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हो सके तो एक ही भवन। क्षेत्र और बूथ ज़्यादा हों, तो ज़िला निर्वाचन अधिकारी दो भवन भी चुन सकते हैं; कोशिश रहे, पास-पास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बड़ा हॉल अस्थायी पार्टीशन से कई कक्षों में बाँट सकते हैं; हो सके तो हर कक्ष का प्रभारी अलग सहायक रिटर्निंग अधिकारी।</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गिनती की तारीख़, समय और जगह की लिखित सूचना हर उम्मीदवार या उसके निर्वाचन अभिकर्ता को, मतदान की तारीख़ से कम से कम एक सप्ताह पहले; बदले, तो बदलाव की सूचना भी लिखकर।</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हॉल बड़ा हो, रोशनी ठीक हो; अस्थायी ढाँचे में गिनती नहीं। सुरक्षा दोहरी और पूरी, भीड़-भाड़ नहीं।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368" b="0">
                <a:solidFill>
                  <a:srgbClr val="2B5C8A"/>
                </a:solidFill>
                <a:latin typeface="Nirmala UI"/>
                <a:ea typeface="Nirmala UI"/>
                <a:cs typeface="Nirmala UI"/>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मशीन पहचानिए: कमरा और स्टीकर उसी से तय</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 / 43</a:t>
            </a:r>
          </a:p>
        </p:txBody>
      </p:sp>
      <p:graphicFrame>
        <p:nvGraphicFramePr>
          <p:cNvPr id="7" name="Table 6"/>
          <p:cNvGraphicFramePr>
            <a:graphicFrameLocks noGrp="1"/>
          </p:cNvGraphicFramePr>
          <p:nvPr/>
        </p:nvGraphicFramePr>
        <p:xfrm>
          <a:off x="411480" y="1024128"/>
          <a:ext cx="11365990" cy="3324349"/>
        </p:xfrm>
        <a:graphic>
          <a:graphicData uri="http://schemas.openxmlformats.org/drawingml/2006/table">
            <a:tbl>
              <a:tblPr firstRow="1" bandRow="1">
                <a:tableStyleId>{5C22544A-7EE6-4342-B048-85BDC9FD1C3A}</a:tableStyleId>
              </a:tblPr>
              <a:tblGrid>
                <a:gridCol w="2587197"/>
                <a:gridCol w="2059748"/>
                <a:gridCol w="1988508"/>
                <a:gridCol w="4730537"/>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मशीन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कंट्रोल यूनिट</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गिनती का कमरा</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स्टीकर</a:t>
                      </a:r>
                    </a:p>
                  </a:txBody>
                  <a:tcPr marL="91440" marR="91440" marT="54864" marB="54864" anchor="ctr">
                    <a:solidFill>
                      <a:srgbClr val="1E3A5F"/>
                    </a:solidFill>
                  </a:tcPr>
                </a:tc>
              </a:tr>
              <a:tr h="1589023">
                <a:tc>
                  <a:txBody>
                    <a:bodyPr wrap="square"/>
                    <a:lstStyle/>
                    <a:p>
                      <a:pPr algn="l">
                        <a:lnSpc>
                          <a:spcPct val="100000"/>
                        </a:lnSpc>
                        <a:spcAft>
                          <a:spcPts val="0"/>
                        </a:spcAft>
                      </a:pPr>
                      <a:r>
                        <a:rPr sz="2000" b="0">
                          <a:solidFill>
                            <a:srgbClr val="1F2937"/>
                          </a:solidFill>
                          <a:latin typeface="Nirmala UI"/>
                          <a:ea typeface="Nirmala UI"/>
                          <a:cs typeface="Nirmala UI"/>
                        </a:rPr>
                        <a:t>BEL की ईवीएम (M3A, MK-5 Model)</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दोनों पदों की कंट्रोल और बैलेट यूनिट अलग-अलग</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दोनों पदों की गिनती अलग-अलग कक्ष या हॉल में</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ज़िला परिषद वाली कंट्रोल यूनिट और उसके कैरिंग बक्से पर पीला; पंचायत समिति वाली यूनिट पर नीला</a:t>
                      </a:r>
                    </a:p>
                  </a:txBody>
                  <a:tcPr marL="91440" marR="91440" marT="54864" marB="54864" anchor="ctr">
                    <a:solidFill>
                      <a:srgbClr val="FFFFFF"/>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ECIL की MPSV और MPMV ईवीएम, दोनों पदों का चुनाव साथ</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दोनों पदों के लिए एक ही कंट्रोल यूनिट</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दोनों पदों की गिनती एक ही कक्ष या हॉल में</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ज़रूरत नहीं; पर यूनिट सिर्फ़ एक पद के लिए लगी हो, तो सिंगल पोस्ट सिंगल वोट ईवीएम की तरह यथा स्थिति स्टीकर</a:t>
                      </a:r>
                    </a:p>
                  </a:txBody>
                  <a:tcPr marL="91440" marR="91440" marT="54864" marB="54864" anchor="ctr">
                    <a:solidFill>
                      <a:srgbClr val="F1F4F8"/>
                    </a:solidFill>
                  </a:tcPr>
                </a:tc>
              </a:tr>
            </a:tbl>
          </a:graphicData>
        </a:graphic>
      </p:graphicFrame>
      <p:sp>
        <p:nvSpPr>
          <p:cNvPr id="8" name="TextBox 7"/>
          <p:cNvSpPr txBox="1"/>
          <p:nvPr/>
        </p:nvSpPr>
        <p:spPr>
          <a:xfrm>
            <a:off x="411480" y="4403343"/>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288, 289</a:t>
            </a:r>
          </a:p>
        </p:txBody>
      </p:sp>
      <p:sp>
        <p:nvSpPr>
          <p:cNvPr id="9" name="TextBox 8"/>
          <p:cNvSpPr txBox="1"/>
          <p:nvPr/>
        </p:nvSpPr>
        <p:spPr>
          <a:xfrm>
            <a:off x="411480" y="4796535"/>
            <a:ext cx="11365992" cy="15402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कंट्रोल यूनिटें कैरिंग बक्सों में आएँगी; बक्सों पर 3 X 6 से.मी. के पीले या नीले स्टीकर, ताकि पता रहे कि मशीन किस पद की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293</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ध्यान रहे: ऊपर की तालिका के हिसाब से ECIL की MPSV या MPMV ईवीएम में एक ही कंट्रोल यूनिट दोनों पदों की हो, तो स्टीकर की ज़रूरत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288, 289</a:t>
            </a:r>
            <a:r>
              <a:rPr sz="1296" b="0">
                <a:solidFill>
                  <a:srgbClr val="2B5C8A"/>
                </a:solidFill>
                <a:latin typeface="Nirmala UI"/>
                <a:ea typeface="Nirmala UI"/>
                <a:cs typeface="Nirmala UI"/>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टेबल लगाइए, टेबल पर सामान रखिए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तय कीजिए: कितनी टेबल। इसी से तय होंगे गणना पर्यवेक्षक, गणना सहायक, और हर उम्मीदवार के गणन अभिकर्ता।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एक कमरे में कई टेबल हों, तो क्रम से नंबर डालिए; बीच में पर्यवेक्षक, सहायक और उम्मीदवार या एजेंट के बैठने की जगह छोड़िए।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कई क्षेत्रों की गिनती एक कमरे में साथ हो सकती है, तब जगह पूरी हो और गोपनीयता बनी रहे; वरना एक क्षेत्र पूरा होने पर अगला।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 291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कमरे में बस उसी क्षेत्र के उम्मीदवार और एजेंट, जिसकी गिनती चल रही है; बाकी उसी भवन के तय कमरे में इंतज़ार करें।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 291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टेबल पर: नीली स्याही का बॉल-पॉइंट पेन, सीलें खोलने को चाकू या ब्लेड, प्रारूप 14 के भाग 1 का लेखा, कागज़ की दो शीट।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 14 के भाग 2 में गिनती का परिणाम गणना पर्यवेक्षक लिखेंगे।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291</a:t>
            </a:r>
            <a:r>
              <a:rPr sz="1584" b="0">
                <a:solidFill>
                  <a:srgbClr val="2B5C8A"/>
                </a:solidFill>
                <a:latin typeface="Nirmala UI"/>
                <a:ea typeface="Nirmala UI"/>
                <a:cs typeface="Nirmala UI"/>
              </a:rPr>
              <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हर टेबल पर स्टाफ़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टेबल पर एक गणना पर्यवेक्षक और एक गणना सहायक; रिटर्निंग अधिकारी लगाएँगे, ज़िला निर्वाचन अधिकारी के अनुमोदन से।</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MPSV या MPMV से दोनों पदों की गिनती साथ-साथ हो, तो एक अतिरिक्त गणना सहायक।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गणना पर्यवेक्षक राजपत्रित या बराबर के अधिकारी; राज्य सरकार के विभागों, निगमों, मंडलों, संस्थानों के भी हो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गणना सहायक राजपत्रित न भी हों, पर हो सके तो सुपरवाइज़री पद के स्तर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दल या उम्मीदवार से जुड़ा व्यक्ति नहीं; सब निष्पक्ष। रिज़र्व स्टाफ़ समेत सबको ठीक से प्रशिक्षण।</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सील करने के सहायक भी: ईवीएम, एसडीएमएम या डीएमएम (MPSV, MPMV पर) और कागज़ात के लिए; ये भी इसी अनुमोदन से।</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गणन अभिकर्ता की नियुक्ति जाँचिए (प्ररूप-10)</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नियम 70: उम्मीदवार या उसका निर्वाचन अभिकर्ता प्ररूप-10 में गणन अभिकर्ता नियुक्त कर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गणन अभिकर्ता टेबलों से ज़्यादा नहीं; रिटर्निंग अधिकारी की टेबल भी गिनी जाती है। एक रिलीफ़ (Relief) एजेंट भी रख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एक पत्र पर कई अभिकर्ता हो सकते हैं। अभिकर्ता के सहमति वाले हस्ताक्षर न हों, तो नियुक्ति मान्य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नियुक्ति पत्र और बैज पर अभिकर्ता की फ़ोटो: उस पर उसके अपने हस्ताक्षर, और उम्मीदवार या निर्वाचन अभिकर्ता से प्रमाणित।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नियुक्ति पत्र दो प्रमाणित फ़ोटो के साथ, गिनती के दिन से कम से कम दो दिन पहले, रिटर्निंग अधिकारी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एक प्रति फ़ोटो लगाकर उसी समय वापस। दूसरी फ़ोटो से बैज: टेबल क्रमांक, उम्मीदवार का नाम, चुनाव का विवरण, क्षेत्र संख्या।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 दिन अभिकर्ताओं को बैठाइए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से कम से कम आधा घंटा पहले: प्ररूप-10 की घोषणा, रिटर्निंग अधिकारी (या नियम 58 वाले अधिकृत अधिकारी) के सामने हस्ताक्षर।</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साफ़ बता दीजिए: गिनती के बीच कमरे से बाहर नहीं जाने देंगे; जो बाहर गया, उसे दोबारा अंदर नहीं आने देंगे।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 बैज अलग रजिस्टर में चढ़ेंगे; बैज पर क्रम संख्या और रिटर्निंग अधिकारी की सील।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बिना बैज और बिना नियुक्ति पत्र कोई गणन अभिकर्ता भवन में नहीं। उम्मीदवार और निर्वाचन अभिकर्ता को भी फ़ोटो वाले बैज।</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गणन अभिकर्ता सिर्फ़ अपनी दी गई टेबल पर। किसी भी टेबल पर सिर्फ़ उम्मीदवार और उसका निर्वाचन अभिकर्ता जा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यह व्यवस्था रिटर्निंग अधिकारी नियम-49 घ की सूचना के साथ दलों, उम्मीदवारों को बताएँगे; ज़िला स्तर पर ज़िला निर्वाचन अधिकारी भी।</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12" b="0">
                <a:solidFill>
                  <a:srgbClr val="2B5C8A"/>
                </a:solidFill>
                <a:latin typeface="Nirmala UI"/>
                <a:ea typeface="Nirmala UI"/>
                <a:cs typeface="Nirmala UI"/>
              </a:rP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गणन अभिकर्ता कितने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70(2): उम्मीदवार उतने गणन अभिकर्ता नियुक्त कर सकता है, जितनी टेबलें रिटर्निंग अधिकारी ने गिनती के लिए उपलब्ध कराई हैं, और एक रिटर्निंग अधिकारी की टेबल के लिए, और एक अवमुक्ति (Reliever) अभिकर्ता।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171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172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पैरा 4: हर उम्मीदवार कितने गणन अभिकर्ता नियुक्त कर सकता है, यह इसी पर टिका है कि गिनती की हर जगह पर कितनी टेबलें 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पैरा 6: गणन अभिकर्ता टेबलों की संख्या से ज़्यादा नहीं; इनमें रिटर्निंग अधिकारी की टेबल भी शामिल; एक रिलीफ़ एजेंट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पैरा 10, अंदर आने वालों की सूची: "प्रति गणन मेज पर एक गणन अभिकर्ता"।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292</a:t>
            </a:r>
            <a:r>
              <a:rPr sz="1584" b="0">
                <a:solidFill>
                  <a:srgbClr val="2B5C8A"/>
                </a:solidFill>
                <a:latin typeface="Nirmala UI"/>
                <a:ea typeface="Nirmala UI"/>
                <a:cs typeface="Nirmala UI"/>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सिर्फ़ इन्हें अंदर आने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9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नियम 58 के साथ नियम 68, 70 और नियम 49 घ के उप नियम-(4): सिर्फ़ 4 तरह के लोग गिनती की जगह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 गणना पर्यवेक्षक और गणना सहायक बने मतदान अधिकारी और सहायक मतदान अधिकारी। (ख) राज्य निर्वाचन आयोग के अधिकृत व्यक्ति।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 चुनाव की ड्यूटी पर लगे लोक-सेवक। (घ) उम्मीदवार, उनके निर्वाचन अभिकर्ता, और हर गणन मेज पर एक गणन अभिकर्ता।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पुलिस को रिटर्निंग अधिकारी कानून-व्यवस्था के लिए बुला सकते हैं; आम हालत में नहीं, वरना बेवजह दिखावे की शिकायत हो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मंत्री, सांसद, विधायक, प्रधान, ज़िला प्रमुख या सुरक्षा कवर वाला कोई अभिकर्ता नहीं बन सकता; ख़ुद उम्मीदवार न हो, तो अंदर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मंत्रियों, सांसदों, विधायकों वगैरह के गिनती केंद्र में आने पर रोक का आयोग का अलग आदेश भी है; उसका पालन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301</a:t>
            </a:r>
            <a:r>
              <a:rPr sz="1512" b="0">
                <a:solidFill>
                  <a:srgbClr val="2B5C8A"/>
                </a:solidFill>
                <a:latin typeface="Nirmala UI"/>
                <a:ea typeface="Nirmala UI"/>
                <a:cs typeface="Nirmala U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अनुशासन और गोपनीयता रखिए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10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गिनती के कमरे में धूम्रपान बिल्कुल मना।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के क़ानूनी निर्देश न माने या ग़लत बर्ताव करे, तो कमरे से बाहर; बाहर की पुलिस की मदद ली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291, 292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गिनती से जुड़ा हर व्यक्ति वोटों की गोपनीयता रखेगा: अधिकारी, लिपिक, उम्मीदवार, सारे अभिकर्ता।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लोक-प्रतिनिधित्व अधिनियम 1951 की धारा 128 इन चुनावों में भी लागू; गिनती से पहले कमरे में सबको समझा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बैरिकेडिंग ऐसी हो कि उम्मीदवार या अभिकर्ता किसी "मतपत्र" को छू न पाएँ, पर गिनती आसानी से देख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301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मीडिया कर्मियों के आने, और गिनती केंद्र पर मोबाइल फ़ोन के बारे में, आयोग के अलग निर्देश हैं; उनका पालन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301</a:t>
            </a:r>
            <a:r>
              <a:rPr sz="1584" b="0">
                <a:solidFill>
                  <a:srgbClr val="2B5C8A"/>
                </a:solidFill>
                <a:latin typeface="Nirmala UI"/>
                <a:ea typeface="Nirmala UI"/>
                <a:cs typeface="Nirmala UI"/>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डाक मतपत्र सबसे पहले गिनिए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11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डाक मतपत्र सबसे पहले, उसी कमरे में जहाँ उस क्षेत्र की गिनती है; उस क्षेत्र की मशीनों से पहले ये पूरे हो जाएँ।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तय समय के बाद आया लिफ़ाफ़ा न खोलिए: बिना खोले अस्वीकार, अलग लिफ़ाफ़े में सील, ऊपर विवरण; प्ररूप-7 में दर्ज नहीं।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ड्यूटी स्टाफ़ का डाक मतपत्र: नियम 35; गिनने और अस्वीकार करने की रीति आदेश 1134 दिनांक 29.01.2026 (सां. आ. 153/2026) में।</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289, 292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हर उम्मीदवार और नोटा के वैध डाक वोट गिनकर सुनाइए; मशीन के वोटों में जोड़कर प्रारूप 7 वाले परिणाम पत्र में भरिए।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293</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हर पद के वैध और अस्वीकार डाक मतपत्रों के अलग बंडल, एक पैकेट में; पैकेट पर रिटर्निंग अधिकारी या सहायक रिटर्निंग अधिकारी की मुहर, और जो उम्मीदवार या अभिकर्ता चाहें, उनकी भी।</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293</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पैकेट पर लिखिए: ज़िला परिषद या पंचायत समिति का नाम, निर्वाचन क्षेत्र संख्या, गिनती की तारीख़, अंदर की चीज़ों का ब्यौरा।</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293</a:t>
            </a:r>
            <a:r>
              <a:rPr sz="1439" b="0">
                <a:solidFill>
                  <a:srgbClr val="2B5C8A"/>
                </a:solidFill>
                <a:latin typeface="Nirmala UI"/>
                <a:ea typeface="Nirmala UI"/>
                <a:cs typeface="Nirmala UI"/>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कंट्रोल यूनिट टेबल पर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12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से पहले नियम 49-ग के हिसाब से कंट्रोल यूनिटों की जाँच; उम्मीदवार या अभिकर्ता इनकी सीलें देख सकेंगे।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यूनिटें बूथ के क्रम से: बूथ 1 वाली टेबल 1 पर, बूथ 2 वाली टेबल 2 पर, इसी तरह आगे।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पंचायत समिति क्षेत्र में बूथ कम हों, तो एक टेबल पर मशीनें एक-एक करके; यह बँटवारा लिखकर रखिए, चार्ट बोर्ड पर लगाइए।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यूनिट के साथ टेबल पर: उस बूथ का प्रारूप 14 का लेखा, और मतदान अधिकारी की घोषणा।</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रिज़ल्ट के लिए सिर्फ़ कंट्रोल यूनिट। बैलेट यूनिट हॉल में तभी, जब माँग पर या ख़ास मामले में उसकी जाँच ज़रूरी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 BEL की MK-V मॉडल वाली ईवीएम में रिज़ल्ट के लिए कंट्रोल यूनिट के साथ बैलेट यूनिट जोड़ना ज़रूरी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सीलें जाँचिए, पेपर सील के नंबर मिलाइए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13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बक्से पर मतदान अधिकारी की सील जाँचिए; ठीक न हो, तो भी आशंका नहीं, अगर यूनिट की स्ट्रिप सील और पिंक सील अविकल (Intact)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यूनिट टेबल पर रखिए; उम्मीदवारों को स्ट्रिप सील, स्पेशल टैग, पिंक पेपर सीलें देखने दीजिए। आप भी तसल्ली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यूनिट की क्रम संख्या जाँचिए: यह वही यूनिट हो, जो उस बूथ के मतदान अधिकारी को दी गई थी; और कैंडिडेट सैट सैक्शन की सील वही हो, जो मशीन देने से पहले लगाई गई थी।</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स्ट्रिप सील, स्पेशल टैग या भीतरी कवर की मुहर ख़राब हो, तो भी आशंका नहीं, अगर पिंक पेपर सील अविकल (Intact)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भीतरी कवर की दो पेपर सीलों की क्रम संख्या प्रारूप 14 के भाग I की मद सं. 9 से मिलाइए; उम्मीदवारों को भी मिलाने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नंबर न मिलें: लौटाई गई बिना इस्तेमाल सीलों के नंबर, शिकायतें, हालात देखकर तय कीजिए। लिपिकीय भूल हो, तो नज़रअंदाज़।</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आदेश: बक्से और यूनिट की सील जाँच</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14 / 43</a:t>
            </a:r>
          </a:p>
        </p:txBody>
      </p:sp>
      <p:pic>
        <p:nvPicPr>
          <p:cNvPr id="7" name="Picture 6" descr="g_seal_cmp296.png"/>
          <p:cNvPicPr>
            <a:picLocks noChangeAspect="1"/>
          </p:cNvPicPr>
          <p:nvPr/>
        </p:nvPicPr>
        <p:blipFill>
          <a:blip r:embed="rId3"/>
          <a:stretch>
            <a:fillRect/>
          </a:stretch>
        </p:blipFill>
        <p:spPr>
          <a:xfrm>
            <a:off x="411480" y="1042416"/>
            <a:ext cx="4164726" cy="4928616"/>
          </a:xfrm>
          <a:prstGeom prst="rect">
            <a:avLst/>
          </a:prstGeom>
        </p:spPr>
      </p:pic>
      <p:sp>
        <p:nvSpPr>
          <p:cNvPr id="8" name="TextBox 7"/>
          <p:cNvSpPr txBox="1"/>
          <p:nvPr/>
        </p:nvSpPr>
        <p:spPr>
          <a:xfrm>
            <a:off x="411480" y="5989319"/>
            <a:ext cx="416472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4850526" y="1076960"/>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5234574" y="1069848"/>
            <a:ext cx="6542897"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बक्सों की सीलें हटाइए, कंट्रोल यूनिट निकालिए और गिनती टेबल पर रखिए, ताकि उम्मीदवार या अभिकर्ता उसकी स्ट्रिप सील, स्पेशल टैग और पिंक पेपर सीलें देख-जाँच सकें।</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152" b="0">
                <a:solidFill>
                  <a:srgbClr val="2B5C8A"/>
                </a:solidFill>
                <a:latin typeface="Nirmala UI"/>
                <a:ea typeface="Nirmala UI"/>
                <a:cs typeface="Nirmala UI"/>
              </a:rPr>
              <a:t>]</a:t>
            </a:r>
          </a:p>
        </p:txBody>
      </p:sp>
      <p:sp>
        <p:nvSpPr>
          <p:cNvPr id="11" name="Oval 10"/>
          <p:cNvSpPr/>
          <p:nvPr/>
        </p:nvSpPr>
        <p:spPr>
          <a:xfrm>
            <a:off x="4850526" y="2044192"/>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5234574" y="2037080"/>
            <a:ext cx="6542897"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क्रम संख्या जाँचिए: यह वही यूनिट हो जो आपने उस बूथ के मतदान अधिकारी को दी थी, और कैंडिडेट सैट सैक्शन की सील वही हो जो मशीन देने से पहले आपने लगाई थी।</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152" b="0">
                <a:solidFill>
                  <a:srgbClr val="2B5C8A"/>
                </a:solidFill>
                <a:latin typeface="Nirmala UI"/>
                <a:ea typeface="Nirmala UI"/>
                <a:cs typeface="Nirmala UI"/>
              </a:rPr>
              <a:t>]</a:t>
            </a:r>
          </a:p>
        </p:txBody>
      </p:sp>
      <p:sp>
        <p:nvSpPr>
          <p:cNvPr id="13" name="Oval 12"/>
          <p:cNvSpPr/>
          <p:nvPr/>
        </p:nvSpPr>
        <p:spPr>
          <a:xfrm>
            <a:off x="4941966" y="3102864"/>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234574" y="3004312"/>
            <a:ext cx="6542897"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मतदान अधिकारी की लगाई स्ट्रिप सील या स्पेशल टैग की सील ख़राब हो, तो भी गड़बड़ की आशंका नहीं, बशर्ते परिणाम अनुभाग के भीतरी कवर पर लगी पिंक पेपर सील अविकल (Intact)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152" b="0">
                <a:solidFill>
                  <a:srgbClr val="2B5C8A"/>
                </a:solidFill>
                <a:latin typeface="Nirmala UI"/>
                <a:ea typeface="Nirmala UI"/>
                <a:cs typeface="Nirmala UI"/>
              </a:rPr>
              <a:t>]</a:t>
            </a:r>
          </a:p>
        </p:txBody>
      </p:sp>
      <p:sp>
        <p:nvSpPr>
          <p:cNvPr id="15" name="Oval 14"/>
          <p:cNvSpPr/>
          <p:nvPr/>
        </p:nvSpPr>
        <p:spPr>
          <a:xfrm>
            <a:off x="4850526" y="397865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6" name="TextBox 15"/>
          <p:cNvSpPr txBox="1"/>
          <p:nvPr/>
        </p:nvSpPr>
        <p:spPr>
          <a:xfrm>
            <a:off x="5234574" y="3971544"/>
            <a:ext cx="6542897"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भीतरी कवर की दो पेपर सीलों की क्रम संख्या प्रारूप 14 के भाग I में मद सं. 9 वाले पेपर सील लेखे से मिलाइए; उम्मीदवारों या अभिकर्ताओं को भी मिलाने दीजिए।</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152" b="0">
                <a:solidFill>
                  <a:srgbClr val="2B5C8A"/>
                </a:solidFill>
                <a:latin typeface="Nirmala UI"/>
                <a:ea typeface="Nirmala UI"/>
                <a:cs typeface="Nirmala UI"/>
              </a:rPr>
              <a:t>]</a:t>
            </a:r>
          </a:p>
        </p:txBody>
      </p:sp>
      <p:sp>
        <p:nvSpPr>
          <p:cNvPr id="17" name="Oval 16"/>
          <p:cNvSpPr/>
          <p:nvPr/>
        </p:nvSpPr>
        <p:spPr>
          <a:xfrm>
            <a:off x="4850526" y="494588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8" name="TextBox 17"/>
          <p:cNvSpPr txBox="1"/>
          <p:nvPr/>
        </p:nvSpPr>
        <p:spPr>
          <a:xfrm>
            <a:off x="5234574" y="4938776"/>
            <a:ext cx="6542897"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तसल्ली हो जाए कि मशीन में सच में गड़बड़ हुई है, या यह वह मशीन नहीं जो उस बूथ को दी गई थी: मशीन अलग रखिए और उसके वोट न गिनिए; आयोग को रिपोर्ट कीजिए। पूरी गिनती रोकना ज़रूरी नहीं।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294</a:t>
            </a:r>
            <a:r>
              <a:rPr sz="1152" b="0">
                <a:solidFill>
                  <a:srgbClr val="2B5C8A"/>
                </a:solidFill>
                <a:latin typeface="Nirmala UI"/>
                <a:ea typeface="Nirmala UI"/>
                <a:cs typeface="Nirmala UI"/>
              </a:rPr>
              <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गड़बड़ वाली मशीन: आदेश क्या कहता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15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तसल्ली हो जाए कि मशीन में सच में गड़बड़ है, या यह उस बूथ वाली मशीन नहीं, तो मशीन अलग रखिए और उसके वोट न गिनिए।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294</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पैरा 15: ऐसी मशीन के वोट न गिनें, और पैरा 22 में लिखी प्रक्रिया अपनाएँ, "जो भी उस मतदान केन्द्र के संबंध में लागू होती हो"। पैरा 22 तब के लिए है, जब गिनती पूरी होने से पहले रोकनी पड़े।</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294, 297</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पैरा 17: मशीन अलग रखें, उसके वोट न गिनें, रिपोर्ट आयोग को करें; पूरी गिनती रोकना ज़रूरी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294</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नियम 49ग(4): सच में गड़बड़ी की तसल्ली हो, तो उस मशीन के वोट नहीं गिने जाएँगे; उस बूथ के लिए नियम 49 ख वाली प्रक्रिया।</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165</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पैरा 23 में एक स्थिति यह है: गिनती पूरी होने से पहले रिपोर्ट हो कि किसी बूथ की मशीन को इतना नुकसान पहुँचाया गया है, या उसमें ऐसी गड़बड़ कर दी गई है, कि उस बूथ का परिणाम तय नहीं किया जा सकता; तब ऐसे सब तथ्यों की रिपोर्ट आयोग को तुरंत की जाए, और उस बूथ के वोटों की गिनती पर आयोग के निर्देशों की प्रतीक्षा की जाए।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297, 298</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यानी पैरा 15 और 17 में टकराव नहीं: उस मशीन के वोट न गिनिए; पूरी गिनती रोकना ज़रूरी नहीं, और गिनती रोकनी पड़े, तभी पैरा 22 वाली प्रक्रिया।</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294, 297</a:t>
            </a:r>
            <a:r>
              <a:rPr sz="1296" b="0">
                <a:solidFill>
                  <a:srgbClr val="2B5C8A"/>
                </a:solidFill>
                <a:latin typeface="Nirmala UI"/>
                <a:ea typeface="Nirmala UI"/>
                <a:cs typeface="Nirmala UI"/>
              </a:rPr>
              <a: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मशीन देखिए, फिर रिज़ल्ट निकालिए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16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का रिज़ल्ट कंट्रोल यूनिट से निकलता है। किस मशीन के लिए कौन-सा तरीक़ा है, यह आदेश में अलग-अलग लिखा है।</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पैरा 18: कदमों के साथ मशीन का नाम नहीं; इसके आख़िर में BEL की MK-V और M3A की बात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ECIL की MPSV और MPMV के लिए अगला पैरा 19 अलग से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या MPMV से दोनों पदों का चुनाव साथ: रिज़ल्ट के लिए सिर्फ़ कंट्रोल यूनिट; दोनों पदों का रिज़ल्ट इसी में, इसलिए एक कमरा।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MPSV का पूरा तरीक़ा आयोग की वेबसाइट वाली पुस्तिका में; MPMV का तरीक़ा भी MPSV जैसा।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गिनती से पहले ये निर्देश अच्छी तरह पढ़ 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आदेश के पैरा 18 वाले कदम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17 / 43</a:t>
            </a:r>
          </a:p>
        </p:txBody>
      </p:sp>
      <p:graphicFrame>
        <p:nvGraphicFramePr>
          <p:cNvPr id="7" name="Table 6"/>
          <p:cNvGraphicFramePr>
            <a:graphicFrameLocks noGrp="1"/>
          </p:cNvGraphicFramePr>
          <p:nvPr/>
        </p:nvGraphicFramePr>
        <p:xfrm>
          <a:off x="411480" y="1024128"/>
          <a:ext cx="11365991" cy="3478776"/>
        </p:xfrm>
        <a:graphic>
          <a:graphicData uri="http://schemas.openxmlformats.org/drawingml/2006/table">
            <a:tbl>
              <a:tblPr firstRow="1" bandRow="1">
                <a:tableStyleId>{5C22544A-7EE6-4342-B048-85BDC9FD1C3A}</a:tableStyleId>
              </a:tblPr>
              <a:tblGrid>
                <a:gridCol w="1275176"/>
                <a:gridCol w="10090815"/>
              </a:tblGrid>
              <a:tr h="434847">
                <a:tc>
                  <a:txBody>
                    <a:bodyPr wrap="square"/>
                    <a:lstStyle/>
                    <a:p>
                      <a:pPr algn="l">
                        <a:lnSpc>
                          <a:spcPct val="100000"/>
                        </a:lnSpc>
                        <a:spcAft>
                          <a:spcPts val="0"/>
                        </a:spcAft>
                      </a:pPr>
                      <a:r>
                        <a:rPr sz="1600" b="1">
                          <a:solidFill>
                            <a:srgbClr val="FFFFFF"/>
                          </a:solidFill>
                          <a:latin typeface="Nirmala UI"/>
                          <a:ea typeface="Nirmala UI"/>
                          <a:cs typeface="Nirmala UI"/>
                        </a:rPr>
                        <a:t>कदम</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क्या करें</a:t>
                      </a:r>
                    </a:p>
                  </a:txBody>
                  <a:tcPr marL="91440" marR="91440" marT="54864" marB="54864" anchor="ctr">
                    <a:solidFill>
                      <a:srgbClr val="1E3A5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पीछे के कम्पार्टमेंट का पावर स्विच दबाकर ऑन कीजिए, कंट्रोल यूनिट ऑन कीजिए; प्रदर्शन अनुभाग में हरी बत्ती चमकेगी।</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परिणाम-अनुभाग के भीतरी कवर के ऊपरी छेद के नीचे लगे परिणाम बटन के ऊपर की पेपर-सील निकालिए।</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परिणाम बटन दबाइए।</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बूथ पर हर उम्मीदवार को मिले कुल वोट पैनल पर अपने आप, एक-एक करके, दिखेंगे।</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यह रिज़ल्ट प्रारूप 14 "मतगणना का परिणाम" के भाग II में उम्मीदवारवार, नोटा सहित, लिखिए।</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6</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ज़रूरत हो, तो उम्मीदवारों या अभिकर्ताओं को लिखने देने के लिए परिणाम बटन फिर दबाइए।</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7</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रिज़ल्ट लिख लेने के बाद परिणाम-अनुभाग का कवर बंद कीजिए, और कंट्रोल यूनिट "स्विच ऑफ" कीजिए।</a:t>
                      </a:r>
                    </a:p>
                  </a:txBody>
                  <a:tcPr marL="91440" marR="91440" marT="54864" marB="54864" anchor="ctr">
                    <a:solidFill>
                      <a:srgbClr val="FFFFFF"/>
                    </a:solidFill>
                  </a:tcPr>
                </a:tc>
              </a:tr>
            </a:tbl>
          </a:graphicData>
        </a:graphic>
      </p:graphicFrame>
      <p:sp>
        <p:nvSpPr>
          <p:cNvPr id="8" name="TextBox 7"/>
          <p:cNvSpPr txBox="1"/>
          <p:nvPr/>
        </p:nvSpPr>
        <p:spPr>
          <a:xfrm>
            <a:off x="411480" y="4557775"/>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p>
        </p:txBody>
      </p:sp>
      <p:sp>
        <p:nvSpPr>
          <p:cNvPr id="9" name="TextBox 8"/>
          <p:cNvSpPr txBox="1"/>
          <p:nvPr/>
        </p:nvSpPr>
        <p:spPr>
          <a:xfrm>
            <a:off x="411480" y="4950967"/>
            <a:ext cx="11365992" cy="138582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अपग्रेडेड पोस्ट 2006 MK-V, M3A वाली EVM: रिज़ल्ट के लिए बैलेट यूनिट कंट्रोल यूनिट से जोड़नी होगी; बाकी तरीक़ा वैसा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 293</a:t>
            </a:r>
            <a:r>
              <a:rPr sz="1224"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नियम 49घ(5): तसल्ली के बाद रिटर्निंग अधिकारी "Result" बटन दबाकर गिनती करेंगे; पैनल पर कुल वोट और हर उम्मीदवार के वोट।</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166</a:t>
            </a:r>
            <a:r>
              <a:rPr sz="1224" b="0">
                <a:solidFill>
                  <a:srgbClr val="2B5C8A"/>
                </a:solidFill>
                <a:latin typeface="Nirmala UI"/>
                <a:ea typeface="Nirmala UI"/>
                <a:cs typeface="Nirmala UI"/>
              </a:rPr>
              <a: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से रिज़ल्ट: पुस्तिका का अध्याय 6</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18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आदेश: MPSV से रिज़ल्ट निकालने का पूरा तरीक़ा आयोग की वेबसाइट वाली MPSV अनुदेश पुस्तिका में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वेबसाइट वाली MPSV अनुदेश पुस्तिका में गिनती का तरीक़ा अध्याय 6 "मतगणना स्थल पर प्रक्रिया" में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MPSV अनुदेश पुस्तिका, पृ. 43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MPSV अनुदेश पुस्तिका, पृ. 33</a:t>
            </a:r>
            <a:r>
              <a:rPr sz="1584" b="0">
                <a:solidFill>
                  <a:srgbClr val="2B5C8A"/>
                </a:solidFill>
                <a:latin typeface="Nirmala UI"/>
                <a:ea typeface="Nirmala UI"/>
                <a:cs typeface="Nirmala UI"/>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पुस्तिका, कदम 1-5: सील जाँचिए, RESULT-I दबाइए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19 / 43</a:t>
            </a:r>
          </a:p>
        </p:txBody>
      </p:sp>
      <p:graphicFrame>
        <p:nvGraphicFramePr>
          <p:cNvPr id="7" name="Table 6"/>
          <p:cNvGraphicFramePr>
            <a:graphicFrameLocks noGrp="1"/>
          </p:cNvGraphicFramePr>
          <p:nvPr/>
        </p:nvGraphicFramePr>
        <p:xfrm>
          <a:off x="411480" y="1024128"/>
          <a:ext cx="11365991" cy="4845301"/>
        </p:xfrm>
        <a:graphic>
          <a:graphicData uri="http://schemas.openxmlformats.org/drawingml/2006/table">
            <a:tbl>
              <a:tblPr firstRow="1" bandRow="1">
                <a:tableStyleId>{5C22544A-7EE6-4342-B048-85BDC9FD1C3A}</a:tableStyleId>
              </a:tblPr>
              <a:tblGrid>
                <a:gridCol w="1248347"/>
                <a:gridCol w="10117644"/>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कदम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करें</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सील जाँचकर ही हटाइए; यूनिट कैरिंग केस से निकालकर टेबल पर रखिए। Candidate Section, Result सेक्शन और लंबी स्ट्रिप सील जाँचकर हटाइए; Result सेक्शन का कवर खोलिए।</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'Result-I' और 'Result-II' बटन के नीचे दो छेद वाली पिंक पेपर सील दिखेगी। भीतरी कम्पार्टमेंट के विशेष टैग की सील न तोड़िए, न खोलिए।</a:t>
                      </a:r>
                    </a:p>
                  </a:txBody>
                  <a:tcPr marL="91440" marR="91440" marT="54864" marB="54864" anchor="ctr">
                    <a:solidFill>
                      <a:srgbClr val="F1F4F8"/>
                    </a:solidFill>
                  </a:tcPr>
                </a:tc>
              </a:tr>
              <a:tr h="1228343">
                <a:tc>
                  <a:txBody>
                    <a:bodyPr wrap="square"/>
                    <a:lstStyle/>
                    <a:p>
                      <a:pPr algn="l">
                        <a:lnSpc>
                          <a:spcPct val="100000"/>
                        </a:lnSpc>
                        <a:spcAft>
                          <a:spcPts val="0"/>
                        </a:spcAft>
                      </a:pPr>
                      <a:r>
                        <a:rPr sz="20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पिंक पेपर सील सही, तो छेड़छाड़ नहीं। कैरिंग केस, Candidate Set Section या Result Section की कोई सील ख़राब, पर पिंक सही: बूथ का परिणाम घोषित हो सकता है। पिंक सील से छेड़छाड़: यूनिट अलग रखिए, परिणाम निकालने की कोशिश न कीजिए।</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पिंक पेपर सील सही होने की जाँच के बाद पावर स्विच ON कीजिए; हरा लैंप जलेगा।</a:t>
                      </a:r>
                    </a:p>
                  </a:txBody>
                  <a:tcPr marL="91440" marR="91440" marT="54864" marB="54864" anchor="ctr">
                    <a:solidFill>
                      <a:srgbClr val="F1F4F8"/>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'RESULT-I' पर लगी पिंक पेपर सील अंदर कीजिए, 'RESULT-I' दबाइए: हर उम्मीदवार के कुल वोट, और UNDER VOTES व UNFINISHED VOTERS की संख्या दिखेगी।</a:t>
                      </a:r>
                    </a:p>
                  </a:txBody>
                  <a:tcPr marL="91440" marR="91440" marT="54864" marB="54864" anchor="ctr">
                    <a:solidFill>
                      <a:srgbClr val="FFFFFF"/>
                    </a:solidFill>
                  </a:tcPr>
                </a:tc>
              </a:tr>
            </a:tbl>
          </a:graphicData>
        </a:graphic>
      </p:graphicFrame>
      <p:sp>
        <p:nvSpPr>
          <p:cNvPr id="8" name="TextBox 7"/>
          <p:cNvSpPr txBox="1"/>
          <p:nvPr/>
        </p:nvSpPr>
        <p:spPr>
          <a:xfrm>
            <a:off x="411480" y="5924295"/>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MPSV अनुदेश पुस्तिका, पृ. 43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पुस्तिका, कदम 6-9: लिखिए, बंद कीजिए, SDMM निकालिए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20 / 43</a:t>
            </a:r>
          </a:p>
        </p:txBody>
      </p:sp>
      <p:graphicFrame>
        <p:nvGraphicFramePr>
          <p:cNvPr id="7" name="Table 6"/>
          <p:cNvGraphicFramePr>
            <a:graphicFrameLocks noGrp="1"/>
          </p:cNvGraphicFramePr>
          <p:nvPr/>
        </p:nvGraphicFramePr>
        <p:xfrm>
          <a:off x="411480" y="1024128"/>
          <a:ext cx="11365991" cy="3616958"/>
        </p:xfrm>
        <a:graphic>
          <a:graphicData uri="http://schemas.openxmlformats.org/drawingml/2006/table">
            <a:tbl>
              <a:tblPr firstRow="1" bandRow="1">
                <a:tableStyleId>{5C22544A-7EE6-4342-B048-85BDC9FD1C3A}</a:tableStyleId>
              </a:tblPr>
              <a:tblGrid>
                <a:gridCol w="1263027"/>
                <a:gridCol w="10102964"/>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कदम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करें</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6</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परिणाम लिखने के लिए ज़रूरत हो, तो 'RESULT-I' कितनी भी बार दबा सकते हैं।</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7</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स्विच ऑफ़ करके यूनिट के पीछे का डिब्बा बंद कीजिए। परिणाम लिख लेने के बाद परिणाम अनुभाग का कवर बंद कीजिए।</a:t>
                      </a:r>
                    </a:p>
                  </a:txBody>
                  <a:tcPr marL="91440" marR="91440" marT="54864" marB="54864" anchor="ctr">
                    <a:solidFill>
                      <a:srgbClr val="F1F4F8"/>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8</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SDMM निकालने से पहले यूनिट बंद कीजिए। Cand. Set के बाहरी और भीतरी कम्पार्टमेंट की सील हटाकर दरवाज़ा खोलिए; बैटरी पैक और SDMM निकालिए।</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9</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चुनाव का सारा डेटा SDMM में रहता है; इसे आयोग की तय प्रक्रिया से सील कीजिए (निर्देश आयोग ने अलग से दिए हैं)।</a:t>
                      </a:r>
                    </a:p>
                  </a:txBody>
                  <a:tcPr marL="91440" marR="91440" marT="54864" marB="54864" anchor="ctr">
                    <a:solidFill>
                      <a:srgbClr val="F1F4F8"/>
                    </a:solidFill>
                  </a:tcPr>
                </a:tc>
              </a:tr>
            </a:tbl>
          </a:graphicData>
        </a:graphic>
      </p:graphicFrame>
      <p:sp>
        <p:nvSpPr>
          <p:cNvPr id="8" name="TextBox 7"/>
          <p:cNvSpPr txBox="1"/>
          <p:nvPr/>
        </p:nvSpPr>
        <p:spPr>
          <a:xfrm>
            <a:off x="411480" y="469595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MPSV अनुदेश पुस्तिका, पृ. 44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 बाद MPSV पर क्या सील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21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आदेश: MPSV और MPMV से गिनती पूरी होने पर ईवीएम सील नहीं होगी; सिर्फ़ एसडीएमएम या डीएमएम निकालकर सील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 299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ईवीएम मार्गदर्शिका में भी यही: ECIL की MPSV ईवीएम सील नहीं करनी है; सिर्फ़ उसका SDMM, आयोग के पत्र के मुताबिक़, सील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की निर्देश पुस्तिका में परिणाम अनुभाग और Cand. Set के कवर सील करने के क़दम भी लिखे हैं; पर SDMM की सील वह आयोग की तय प्रक्रिया पर छोड़ती है, और कहती है कि इसके बाद मशीन नए SDMM के साथ फिर चुनाव में काम आ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MPSV अनुदेश पुस्तिका, पृ. 44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यानी सील आयोग के आदेश के मुताबिक़ होगी: मशीन नहीं, सिर्फ़ एसडीएमएम या डीएमएम सील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299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82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MPSV अनुदेश पुस्तिका, पृ. 44</a:t>
            </a:r>
            <a:r>
              <a:rPr sz="1584" b="0">
                <a:solidFill>
                  <a:srgbClr val="2B5C8A"/>
                </a:solidFill>
                <a:latin typeface="Nirmala UI"/>
                <a:ea typeface="Nirmala UI"/>
                <a:cs typeface="Nirmala UI"/>
              </a:rPr>
              <a: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टेबल पर सहायक और अभिकर्ता बैठाइए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22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मशीन में पहला पद ज़िला परिषद सदस्य, दूसरा पंचायत समिति सदस्य; इसलिए पहले ज़िला परिषद का रिज़ल्ट दिखेगा, फिर पंचायत समिति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बीच में। एक तरफ़ पंचायत समिति का डाटा लिखने वाले गणना सहायक, दूसरी तरफ़ ज़िला परिषद वाले।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के उम्मीदवारों के गणन अभिकर्ता ज़िला परिषद वाले सहायकों की तरफ़; पंचायत समिति वालों के, उनकी तरफ़।</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टेबल पर लेखन सामग्री दोनों पदों के हिसाब से। आदेश के बिंदु 12 से 19 वाले बाकी निर्देश भी यथास्थिति 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रिज़ल्ट दिखाते समय इन मशीनों में Under Vote &amp; Unfinished Voter की संख्या भी दिखेगी।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Under Vote और Unfinished Voter समझिए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23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Under Vote: मतदाता ने किसी उम्मीदवार को वोट दिए बिना END बटन दबा दिया।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यानी किसी भी पद पर वोट नहीं दिया, या दो में से एक पद पर वोट देकर END दबा दिया।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तब उस पद के वोट, वोट डालने आए मतदाताओं से कम होंगे; यही अंतर Under Vote की संख्या में दिखेगा।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Unfinished Voters: दो में से एक ही पद पर वोट दिया, END नहीं दबाया, और बूथ छोड़कर चले गए।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तब मतदान अधिकारी ने अगले मतदाता के लिए कंट्रोल यूनिट बंद करके फिर से ऑन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जिस पद पर उन्होंने वोट नहीं दिया, वह उस पद के लिए Under Vote में भी गिना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295, 296</a:t>
            </a:r>
            <a:r>
              <a:rPr sz="1512" b="0">
                <a:solidFill>
                  <a:srgbClr val="2B5C8A"/>
                </a:solidFill>
                <a:latin typeface="Nirmala UI"/>
                <a:ea typeface="Nirmala UI"/>
                <a:cs typeface="Nirmala UI"/>
              </a:rPr>
              <a: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Under Vote: आयोग के आदेश 5468 और 9508</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24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“Under Vote और Unfinished Voter समझिए” वाली स्लाइड में दोनों परिभाषाएँ संकलन में जैसी छपी हैं, वैसी दी गई हैं। आयोग के आदेश 5468 और 9508 में अब हर बैलेट यूनिट का END बटन मास्क रखने को कहा गया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5468, दि. 04.08.2026,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9508, दि. 28.09.2026,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9508 के बिंदु D में यह भी लिखा है: MPSV या MPMV मशीन में अंडर वोट (under vote) की संख्या शून्य के अलावा कुछ और दिखे, तो परिणाम में उस संख्या को रिजेक्टेड वोटों में जोड़कर अंतिम परिणाम शीट तैयार की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9508, दि. 28.09.2026, पृ. 2</a:t>
            </a:r>
            <a:r>
              <a:rPr sz="1584" b="0">
                <a:solidFill>
                  <a:srgbClr val="2B5C8A"/>
                </a:solidFill>
                <a:latin typeface="Nirmala UI"/>
                <a:ea typeface="Nirmala UI"/>
                <a:cs typeface="Nirmala UI"/>
              </a:rPr>
              <a: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प्रारूप 14 का भाग II भरिए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25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पैनल पर वोट दिखते ही गणना पर्यवेक्षक हर उम्मीदवार और नोटा के वोट प्रारूप 14 के भाग II "गणना का परिणाम" में लिखें।</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भाग II में यह भी लिखिए: कुल जोड़ भाग I की मद 5 के कुल वोटों से मिलता है या नहीं, कोई अंतर तो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पर्यवेक्षक हस्ताक्षर करें, टेबल के पास मौजूद उम्मीदवारों या अभिकर्ताओं के भी करवाएँ, फिर प्रारूप सौंपें।</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या सहायक रिटर्निंग अधिकारी जाँचकर हस्ताक्षर करेंगे, और प्ररूप-7 बना रहे अधिकारी को सौंपेंगे।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मशीन में दर्ज हर वोट आम तौर पर वैध है; इसकी वैधता पर विवाद नहीं उठेगा।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कोई रिज़ल्ट ठीक से न लिख पाया हो, तो परिणाम-बटन फिर दबाइए; उस बूथ का रिज़ल्ट पैनल पर फिर दिखेगा।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प्ररूप-7 में जोड़िए, जोड़ जाँचिए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26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प्ररूप-7: हर उम्मीदवार और नोटा के मशीन वाले वोटों में डाक मतपत्रों के वैध वोट, नोटा सहित, जोड़कर।</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ने किसी बूथ पर नया मतदान करवाया हो, तो परिणाम पत्र में उस नए मतदान की गिनती ही जोड़िए।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नए मतदान का नतीजा परिणाम पत्र में आने तक कुल जोड़ न लगाइए।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कुल जोड़ ज़रूर जाँचिए; ग़लत जोड़ से नतीजा और उसकी घोषणा, दोनों बिगड़ते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इस प्रारूप के किसी भी अंतर को गंभीरता से लेगा; यह कठोर अनुशासनिक कार्यवाही की वजह बनेगा।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निविदत्त मतपत्र (Tentered Vote) के लिफ़ाफ़े नहीं खुलेंगे; निविदत्त वोट नहीं गिने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रोकनी पड़े तो सब सील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27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49-क: किसी मजबूरी में गिनती बीच में रोकनी या स्थगित करनी पड़े, तो सारी मशीनें और कागज़ सील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या अभिकर्ता मशीनों और पैकेटों पर अपनी सील लगाना चाहें, तो लगाने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की हुई मशीनें और पैकेट अलग कमरे में; कमरा सील से बंद और सुरक्षित, उस पर उम्मीदवारों की सील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कमरे पर लगे तालों के साथ उम्मीदवार भी अपने ताले लगा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584" b="0">
                <a:solidFill>
                  <a:srgbClr val="2B5C8A"/>
                </a:solidFill>
                <a:latin typeface="Nirmala UI"/>
                <a:ea typeface="Nirmala UI"/>
                <a:cs typeface="Nirmala UI"/>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मशीन बिगड़े या खो जाए: आयोग को तुरंत रिपोर्ट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28 / 43</a:t>
            </a:r>
          </a:p>
        </p:txBody>
      </p:sp>
      <p:graphicFrame>
        <p:nvGraphicFramePr>
          <p:cNvPr id="7" name="Table 6"/>
          <p:cNvGraphicFramePr>
            <a:graphicFrameLocks noGrp="1"/>
          </p:cNvGraphicFramePr>
          <p:nvPr/>
        </p:nvGraphicFramePr>
        <p:xfrm>
          <a:off x="411480" y="1024128"/>
          <a:ext cx="11365991" cy="3422650"/>
        </p:xfrm>
        <a:graphic>
          <a:graphicData uri="http://schemas.openxmlformats.org/drawingml/2006/table">
            <a:tbl>
              <a:tblPr firstRow="1" bandRow="1">
                <a:tableStyleId>{5C22544A-7EE6-4342-B048-85BDC9FD1C3A}</a:tableStyleId>
              </a:tblPr>
              <a:tblGrid>
                <a:gridCol w="1277526"/>
                <a:gridCol w="10088465"/>
              </a:tblGrid>
              <a:tr h="488950">
                <a:tc>
                  <a:txBody>
                    <a:bodyPr wrap="square"/>
                    <a:lstStyle/>
                    <a:p>
                      <a:pPr algn="l">
                        <a:lnSpc>
                          <a:spcPct val="100000"/>
                        </a:lnSpc>
                        <a:spcAft>
                          <a:spcPts val="0"/>
                        </a:spcAft>
                      </a:pPr>
                      <a:r>
                        <a:rPr sz="1900" b="1">
                          <a:solidFill>
                            <a:srgbClr val="FFFFFF"/>
                          </a:solidFill>
                          <a:latin typeface="Nirmala UI"/>
                          <a:ea typeface="Nirmala UI"/>
                          <a:cs typeface="Nirmala UI"/>
                        </a:rPr>
                        <a:t>क्रम</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गिनती पूरी होने से पहले पता चले कि बूथ की मशीन...</a:t>
                      </a:r>
                    </a:p>
                  </a:txBody>
                  <a:tcPr marL="91440" marR="91440" marT="54864" marB="54864" anchor="ctr">
                    <a:solidFill>
                      <a:srgbClr val="1E3A5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मतदान अधिकारी की अभिरक्षा से ग़ैरक़ानूनी तरीक़े से निकाल ली गई</a:t>
                      </a:r>
                    </a:p>
                  </a:txBody>
                  <a:tcPr marL="91440" marR="91440" marT="54864" marB="54864" anchor="ctr">
                    <a:solidFill>
                      <a:srgbClr val="FFFFF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ग़लती से या जानबूझकर नष्ट हो गई या कर दी गई, या खो गई</a:t>
                      </a:r>
                    </a:p>
                  </a:txBody>
                  <a:tcPr marL="91440" marR="91440" marT="54864" marB="54864" anchor="ctr">
                    <a:solidFill>
                      <a:srgbClr val="F1F4F8"/>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इतना नुक़सान पहुँचा या ऐसी गड़बड़ हुई कि उस बूथ का रिज़ल्ट तय नहीं हो सकता</a:t>
                      </a:r>
                    </a:p>
                  </a:txBody>
                  <a:tcPr marL="91440" marR="91440" marT="54864" marB="54864" anchor="ctr">
                    <a:solidFill>
                      <a:srgbClr val="FFFFF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मतदान या गिनती के दौरान मशीन में तकनीकी ख़राबी आ गई</a:t>
                      </a:r>
                    </a:p>
                  </a:txBody>
                  <a:tcPr marL="91440" marR="91440" marT="54864" marB="54864" anchor="ctr">
                    <a:solidFill>
                      <a:srgbClr val="F1F4F8"/>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बूथ पर मतदान प्रक्रिया दूषित हो गई</a:t>
                      </a:r>
                    </a:p>
                  </a:txBody>
                  <a:tcPr marL="91440" marR="91440" marT="54864" marB="54864" anchor="ctr">
                    <a:solidFill>
                      <a:srgbClr val="FFFFF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6</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बूथ कैप्चरिंग की वजह से बूथ का रिज़ल्ट तय नहीं हो सकता</a:t>
                      </a:r>
                    </a:p>
                  </a:txBody>
                  <a:tcPr marL="91440" marR="91440" marT="54864" marB="54864" anchor="ctr">
                    <a:solidFill>
                      <a:srgbClr val="F1F4F8"/>
                    </a:solidFill>
                  </a:tcPr>
                </a:tc>
              </a:tr>
            </a:tbl>
          </a:graphicData>
        </a:graphic>
      </p:graphicFrame>
      <p:sp>
        <p:nvSpPr>
          <p:cNvPr id="8" name="TextBox 7"/>
          <p:cNvSpPr txBox="1"/>
          <p:nvPr/>
        </p:nvSpPr>
        <p:spPr>
          <a:xfrm>
            <a:off x="411480" y="450164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p>
        </p:txBody>
      </p:sp>
      <p:sp>
        <p:nvSpPr>
          <p:cNvPr id="9" name="TextBox 8"/>
          <p:cNvSpPr txBox="1"/>
          <p:nvPr/>
        </p:nvSpPr>
        <p:spPr>
          <a:xfrm>
            <a:off x="411480" y="4894833"/>
            <a:ext cx="11365992" cy="144195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500" b="0">
                <a:solidFill>
                  <a:srgbClr val="1F2937"/>
                </a:solidFill>
                <a:latin typeface="Nirmala UI"/>
                <a:ea typeface="Nirmala UI"/>
                <a:cs typeface="Nirmala UI"/>
              </a:rPr>
              <a:t>ऐसे सारे तथ्यों की रिपोर्ट तुरंत आयोग को कीजिए, और उस बूथ की गिनती पर आयोग के निर्देश का इंतज़ार कीजिए।</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80"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500" b="0">
                <a:solidFill>
                  <a:srgbClr val="1F2937"/>
                </a:solidFill>
                <a:latin typeface="Nirmala UI"/>
                <a:ea typeface="Nirmala UI"/>
                <a:cs typeface="Nirmala UI"/>
              </a:rPr>
              <a:t>नियम 48-ख और 49-क: आयोग गिनती रोकने का, और ज़रूरत हो तो नया मतदान करवाने का, आदेश दे सकता 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080"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500" b="0">
                <a:solidFill>
                  <a:srgbClr val="1F2937"/>
                </a:solidFill>
                <a:latin typeface="Nirmala UI"/>
                <a:ea typeface="Nirmala UI"/>
                <a:cs typeface="Nirmala UI"/>
              </a:rPr>
              <a:t>दोबारा मतदान के बाद गिनती: तारीख़, समय, जगह तय करके हर उम्मीदवार को लिखकर सूचना; तरीक़ा वही, जहाँ तक लागू 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80" b="0">
                <a:solidFill>
                  <a:srgbClr val="2B5C8A"/>
                </a:solidFill>
                <a:latin typeface="Nirmala UI"/>
                <a:ea typeface="Nirmala UI"/>
                <a:cs typeface="Nirmala UI"/>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वोट बराबर हों तो लॉटरी निकालिए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29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वोट बराबर हों, और एक वोट जुड़ने से ही कोई जीत सकता हो: रिटर्निंग अधिकारी उनके सामने तुरंत लॉटरी निकालेंगे।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लॉटरी की कार्यवाही लिखिए; मौजूद उम्मीदवार या अभिकर्ता हस्ताक्षर करें, तो उनके हस्ताक्षर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विवरण बाकी कागज़ों के साथ अलग लिफ़ाफ़े में, सुरक्षित अभिरक्षा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प्ररूप-7 में, जिसके पक्ष में लॉट निकला, उसके वोटों के आगे उसी हिसाब से प्रविष्टि।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लॉटरी निकालने की पूरी प्रक्रिया की वीडियोग्राफी।</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लॉटरी का तरीक़ा</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30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51: वोट बराबर हों, तो परिणाम "ऐसी रीति से लाट निकालकर" घोषित होगा "जो रिटर्निंग अधिकारी उचित समझे"।</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159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आदेश लॉटरी के कदम बताता है: सामने लॉटरी, लिखित विवरण, अलग लिफ़ाफ़ा, प्ररूप-7 में प्रविष्टि, और वीडियोग्राफी।</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दोबारा गिनती: मशीन वाले वोट</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31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लागू क़ानूनी प्रावधानों में वोटों की पुनर्गणना की प्रक्रिया भी बताई गई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289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58(5): मशीन से चुनाव में नियम 24क से 31, 35, 45, 46, 48, 48क, 48ख, 48ग, 49क, 49ख, 51 और 54, और अध्याय 4क, ज़रूरी बदलाव के साथ, लागू होते हैं। मत-पत्रों की पुनर्गणना वाला नियम 49 इस सूची में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49घ(5): रिटर्निंग अधिकारी कंट्रोल यूनिट का Result बटन दबाकर गिनती करेंगे; इससे कुल वोट और हर उम्मीदवार के वोट दिखते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166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पैरा 18.2: ज़रूरत हो, तो उम्मीदवारों और अभिकर्ताओं को परिणाम नोट करने देने के लिए परिणाम-बटन फिर से दबाया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295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 21.5: मशीन में दर्ज हर वोट आम तौर पर वैध वोट है; फिर से जाँचना पड़े, तो परिणाम-बटन दबाकर उस बूथ का परिणाम दोबारा दिखाया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पत्र 1299, दि. 03.02.2026, संकलन पृ. 297</a:t>
            </a:r>
            <a:r>
              <a:rPr sz="1584" b="0">
                <a:solidFill>
                  <a:srgbClr val="2B5C8A"/>
                </a:solidFill>
                <a:latin typeface="Nirmala UI"/>
                <a:ea typeface="Nirmala UI"/>
                <a:cs typeface="Nirmala UI"/>
              </a:rPr>
              <a: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परिणाम घोषित कीजिए, प्रमाण-पत्र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32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उलझन सुलझे और गिनती पूरी हो, तब प्रारूप 7 में अंतिम परिणाम-पत्र; हर उम्मीदवार के कुल वोट और परिणाम घोषित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ने कुछ और निर्देश न दिया हो, तो परिणाम घोषित होंगे; सबसे ज़्यादा वैध वोट वाला उम्मीदवार निर्वाचित।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निर्वाचित उम्मीदवार को आयोग के तय प्रारूप में प्रमाण-पत्र; देते समय प्राप्ति रसीद और उसके हस्ताक्षर लीजिए।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को: प्ररूप-7, सारणी-क (ज़िला परिषद के निर्वाचित सदस्य), सारणी-ख (पंचायत समिति के), और सारणी-क व ख की CD।</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प्ररूप-7, सारणी-क और सारणी-ख पर: रिटर्निंग अधिकारी का नाम, साफ़ हस्ताक्षर, तारीख़, जगह और मोहर।</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शपथ के प्रावधान: राजस्थान पंचायती राज अधिनियम, 1994 की धारा 24; पंचायती राज (निर्वाचन) नियम, 1994 के नियम 75 और 76।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289</a:t>
            </a:r>
            <a:r>
              <a:rPr sz="1512" b="0">
                <a:solidFill>
                  <a:srgbClr val="2B5C8A"/>
                </a:solidFill>
                <a:latin typeface="Nirmala UI"/>
                <a:ea typeface="Nirmala UI"/>
                <a:cs typeface="Nirmala UI"/>
              </a:rPr>
              <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आदेश: लॉटरी और आयोग को भेजे जाने वाले कागज़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33 / 43</a:t>
            </a:r>
          </a:p>
        </p:txBody>
      </p:sp>
      <p:pic>
        <p:nvPicPr>
          <p:cNvPr id="7" name="Picture 6" descr="g_papers_cmp300.png"/>
          <p:cNvPicPr>
            <a:picLocks noChangeAspect="1"/>
          </p:cNvPicPr>
          <p:nvPr/>
        </p:nvPicPr>
        <p:blipFill>
          <a:blip r:embed="rId3"/>
          <a:stretch>
            <a:fillRect/>
          </a:stretch>
        </p:blipFill>
        <p:spPr>
          <a:xfrm>
            <a:off x="411480" y="1042416"/>
            <a:ext cx="6675120" cy="4667196"/>
          </a:xfrm>
          <a:prstGeom prst="rect">
            <a:avLst/>
          </a:prstGeom>
        </p:spPr>
      </p:pic>
      <p:sp>
        <p:nvSpPr>
          <p:cNvPr id="8" name="TextBox 7"/>
          <p:cNvSpPr txBox="1"/>
          <p:nvPr/>
        </p:nvSpPr>
        <p:spPr>
          <a:xfrm>
            <a:off x="411480" y="5727900"/>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452360" y="1161288"/>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44968" y="1069848"/>
            <a:ext cx="4032503" cy="1111504"/>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वोट बराबर हों, और सिर्फ़ एक वोट जुड़ने से कोई जीत सकता हो: रिटर्निंग अधिकारी उन उम्मीदवारों या उनके निर्वाचन अभिकर्ताओं के सामने तुरंत लॉटरी निकालेंगे।</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11" name="Rectangle 10"/>
          <p:cNvSpPr/>
          <p:nvPr/>
        </p:nvSpPr>
        <p:spPr>
          <a:xfrm>
            <a:off x="7360920" y="2217928"/>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60920" y="2217928"/>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44968" y="2181352"/>
            <a:ext cx="4032503" cy="606552"/>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लॉटरी निकालने की पूरी प्रक्रिया की वीडियोग्राफी कराई जाएगी।</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14" name="Oval 13"/>
          <p:cNvSpPr/>
          <p:nvPr/>
        </p:nvSpPr>
        <p:spPr>
          <a:xfrm>
            <a:off x="7360920" y="278790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5" name="TextBox 14"/>
          <p:cNvSpPr txBox="1"/>
          <p:nvPr/>
        </p:nvSpPr>
        <p:spPr>
          <a:xfrm>
            <a:off x="7744968" y="2787903"/>
            <a:ext cx="4032503" cy="606552"/>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अंतिम परिणाम-पत्र (प्ररूप-7)</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16" name="Oval 15"/>
          <p:cNvSpPr/>
          <p:nvPr/>
        </p:nvSpPr>
        <p:spPr>
          <a:xfrm>
            <a:off x="7360920" y="3394455"/>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7" name="TextBox 16"/>
          <p:cNvSpPr txBox="1"/>
          <p:nvPr/>
        </p:nvSpPr>
        <p:spPr>
          <a:xfrm>
            <a:off x="7744968" y="3394455"/>
            <a:ext cx="4032503" cy="606552"/>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सारणी-क: ज़िला परिषद के निर्वाचित सदस्यों की सूची</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18" name="Oval 17"/>
          <p:cNvSpPr/>
          <p:nvPr/>
        </p:nvSpPr>
        <p:spPr>
          <a:xfrm>
            <a:off x="7360920" y="400100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9" name="TextBox 18"/>
          <p:cNvSpPr txBox="1"/>
          <p:nvPr/>
        </p:nvSpPr>
        <p:spPr>
          <a:xfrm>
            <a:off x="7744968" y="4001007"/>
            <a:ext cx="4032503" cy="606552"/>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सारणी-ख: पंचायत समिति के निर्वाचित सदस्यों की सूची</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20" name="Oval 19"/>
          <p:cNvSpPr/>
          <p:nvPr/>
        </p:nvSpPr>
        <p:spPr>
          <a:xfrm>
            <a:off x="7360920" y="460755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21" name="TextBox 20"/>
          <p:cNvSpPr txBox="1"/>
          <p:nvPr/>
        </p:nvSpPr>
        <p:spPr>
          <a:xfrm>
            <a:off x="7744968" y="4607559"/>
            <a:ext cx="4032503" cy="606552"/>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सारणी-क और सारणी-ख की सॉफ़्ट कॉपी (CD)</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
        <p:nvSpPr>
          <p:cNvPr id="22" name="Oval 21"/>
          <p:cNvSpPr/>
          <p:nvPr/>
        </p:nvSpPr>
        <p:spPr>
          <a:xfrm>
            <a:off x="7452360" y="5305551"/>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44968" y="5214111"/>
            <a:ext cx="4032503" cy="859028"/>
          </a:xfrm>
          <a:prstGeom prst="rect">
            <a:avLst/>
          </a:prstGeom>
          <a:noFill/>
        </p:spPr>
        <p:txBody>
          <a:bodyPr wrap="square" anchor="t" lIns="45720" rIns="45720" tIns="18288" bIns="18288">
            <a:spAutoFit/>
          </a:bodyPr>
          <a:lstStyle/>
          <a:p>
            <a:pPr algn="l">
              <a:lnSpc>
                <a:spcPct val="100000"/>
              </a:lnSpc>
              <a:spcAft>
                <a:spcPts val="0"/>
              </a:spcAft>
            </a:pPr>
            <a:r>
              <a:rPr sz="1400" b="0">
                <a:solidFill>
                  <a:srgbClr val="1F2937"/>
                </a:solidFill>
                <a:latin typeface="Nirmala UI"/>
                <a:ea typeface="Nirmala UI"/>
                <a:cs typeface="Nirmala UI"/>
              </a:rPr>
              <a:t>क्रम 1, 2 और 3 पर: रिटर्निंग अधिकारी का नाम और साफ़ हस्ताक्षर, तारीख़ और जगह, और मोहर।</a:t>
            </a:r>
            <a:r>
              <a:rPr sz="1008" b="0">
                <a:solidFill>
                  <a:srgbClr val="2B5C8A"/>
                </a:solidFill>
                <a:latin typeface="Nirmala UI"/>
                <a:ea typeface="Nirmala UI"/>
                <a:cs typeface="Nirmala UI"/>
              </a:rPr>
              <a:t>  [</a:t>
            </a:r>
            <a:r>
              <a:rPr sz="100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1008" b="0">
                <a:solidFill>
                  <a:srgbClr val="2B5C8A"/>
                </a:solidFill>
                <a:latin typeface="Nirmala UI"/>
                <a:ea typeface="Nirmala UI"/>
                <a:cs typeface="Nirmala UI"/>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रिज़ल्ट चढ़ते ही यूनिट दोबारा सील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34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रिज़ल्ट प्रारूप 14 के भाग II और प्रारूप 7 वाले परिणाम-पत्र में चढ़ जाए, तब नियम 52-क के तहत यूनिट दोबारा सील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रिटर्निंग अधिकारी की, और जो उम्मीदवार या निर्वाचन अभिकर्ता चाहें, उनकी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सील ऐसे कि यूनिट में दर्ज रिज़ल्ट न मिटे, और यूनिट उसकी स्मृति बनाए रखे।</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निर्देश: आयोग का सांविधिक आदेश सं. 56/09 (पत्र क्रमांक 6306 दिनांक 18.12.09)।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बैटरी इसलिए निकालते हैं कि समय के साथ फूलकर मशीन को नुक़सान न पहुँचाए; इससे रिज़ल्ट नहीं मिटता।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299</a:t>
            </a:r>
            <a:r>
              <a:rPr sz="1584" b="0">
                <a:solidFill>
                  <a:srgbClr val="2B5C8A"/>
                </a:solidFill>
                <a:latin typeface="Nirmala UI"/>
                <a:ea typeface="Nirmala UI"/>
                <a:cs typeface="Nirmala UI"/>
              </a:rPr>
              <a:t>]</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कंट्रोल यूनिट दोबारा सील करने के कदम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35 / 43</a:t>
            </a:r>
          </a:p>
        </p:txBody>
      </p:sp>
      <p:graphicFrame>
        <p:nvGraphicFramePr>
          <p:cNvPr id="7" name="Table 6"/>
          <p:cNvGraphicFramePr>
            <a:graphicFrameLocks noGrp="1"/>
          </p:cNvGraphicFramePr>
          <p:nvPr/>
        </p:nvGraphicFramePr>
        <p:xfrm>
          <a:off x="411480" y="1024128"/>
          <a:ext cx="11365991" cy="3763260"/>
        </p:xfrm>
        <a:graphic>
          <a:graphicData uri="http://schemas.openxmlformats.org/drawingml/2006/table">
            <a:tbl>
              <a:tblPr firstRow="1" bandRow="1">
                <a:tableStyleId>{5C22544A-7EE6-4342-B048-85BDC9FD1C3A}</a:tableStyleId>
              </a:tblPr>
              <a:tblGrid>
                <a:gridCol w="1258955"/>
                <a:gridCol w="10107036"/>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कदम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करें</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सील हटाकर कैंडिडेट सैट सेक्शन की बैटरी निकालिए; फिर कैंडिडेट सेक्शन का कवर दोबारा सील कीजिए।</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परिणाम-सेक्शन का बाहरी कवर बंद कीजिए, और उसे दोबारा सील कीजिए।</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यूनिट उसके कैरिंग बक्से में रखिए, और बक्सा दोबारा सील कीजिए।</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हैंडल पर एड्रेस टैग: पंचायत समिति या ज़िला परिषद का नाम; निर्वाचन क्षेत्र संख्या; बूथ की क्रम संख्या और नाम; कंट्रोल यूनिट की क्रम संख्या; मतदान की तारीख़; गणना की तारीख़।</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उम्मीदवार या अभिकर्ता चाहें, तो उनकी सीलें भी लगने दीजिए।</a:t>
                      </a:r>
                    </a:p>
                  </a:txBody>
                  <a:tcPr marL="91440" marR="91440" marT="54864" marB="54864" anchor="ctr">
                    <a:solidFill>
                      <a:srgbClr val="FFFFFF"/>
                    </a:solidFill>
                  </a:tcPr>
                </a:tc>
              </a:tr>
            </a:tbl>
          </a:graphicData>
        </a:graphic>
      </p:graphicFrame>
      <p:sp>
        <p:nvSpPr>
          <p:cNvPr id="8" name="TextBox 7"/>
          <p:cNvSpPr txBox="1"/>
          <p:nvPr/>
        </p:nvSpPr>
        <p:spPr>
          <a:xfrm>
            <a:off x="411480" y="4842256"/>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299</a:t>
            </a:r>
          </a:p>
        </p:txBody>
      </p:sp>
      <p:sp>
        <p:nvSpPr>
          <p:cNvPr id="9" name="TextBox 8"/>
          <p:cNvSpPr txBox="1"/>
          <p:nvPr/>
        </p:nvSpPr>
        <p:spPr>
          <a:xfrm>
            <a:off x="411480" y="5235448"/>
            <a:ext cx="11365992" cy="110134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बैलेट यूनिटें भी इसी सांविधिक आदेश से सील होंगी; दोबारा सील की गई सारी यूनिटें भंडारण के बड़े बक्सों में।</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299</a:t>
            </a:r>
            <a:r>
              <a:rPr sz="1224"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जाँच के लिए कोई मतदान यूनिट बक्से से निकली हो, तो उसे वापस बक्से में रखकर सील कीजिए।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299</a:t>
            </a:r>
            <a:r>
              <a:rPr sz="1224" b="0">
                <a:solidFill>
                  <a:srgbClr val="2B5C8A"/>
                </a:solidFill>
                <a:latin typeface="Nirmala UI"/>
                <a:ea typeface="Nirmala UI"/>
                <a:cs typeface="Nirmala UI"/>
              </a:rPr>
              <a: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MPSV और MPMV: आदेश में सिर्फ़ मेमोरी मॉड्यूल की सील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36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ECIL की MPSV और MPMV से मतदान हुआ हो, तो गिनती पूरी होने पर इन ईवीएम को सील नहीं किया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 299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कंट्रोल यूनिट का एसडीएमएम या डीएमएम निकालकर सिर्फ़ उसी को सील करना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298, 299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SDMM सील करने के निर्देश: पत्रांक 710 दिनांक 20.01.2026। DMM के: पत्रांक 830 दिनांक 23.01.2026।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इसके बाद यह ईवीएम अगले मतदान में नया एसडीएमएम या डीएमएम लगाकर फिर काम में ली जा सकेगी।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ईवीएम मार्गदर्शिका में भी MPSV के लिए यही लिखा है; मशीन की निर्देश पुस्तिका भी SDMM की सील आयोग की तय प्रक्रिया पर छोड़ती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82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MPSV अनुदेश पुस्तिका, पृ. 44</a:t>
            </a:r>
            <a:r>
              <a:rPr sz="1584" b="0">
                <a:solidFill>
                  <a:srgbClr val="2B5C8A"/>
                </a:solidFill>
                <a:latin typeface="Nirmala UI"/>
                <a:ea typeface="Nirmala UI"/>
                <a:cs typeface="Nirmala UI"/>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चुनाव के कागज़ों के पैकेट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37 / 43</a:t>
            </a:r>
          </a:p>
        </p:txBody>
      </p:sp>
      <p:graphicFrame>
        <p:nvGraphicFramePr>
          <p:cNvPr id="7" name="Table 6"/>
          <p:cNvGraphicFramePr>
            <a:graphicFrameLocks noGrp="1"/>
          </p:cNvGraphicFramePr>
          <p:nvPr/>
        </p:nvGraphicFramePr>
        <p:xfrm>
          <a:off x="411480" y="1024128"/>
          <a:ext cx="11365991" cy="4075938"/>
        </p:xfrm>
        <a:graphic>
          <a:graphicData uri="http://schemas.openxmlformats.org/drawingml/2006/table">
            <a:tbl>
              <a:tblPr firstRow="1" bandRow="1">
                <a:tableStyleId>{5C22544A-7EE6-4342-B048-85BDC9FD1C3A}</a:tableStyleId>
              </a:tblPr>
              <a:tblGrid>
                <a:gridCol w="1275831"/>
                <a:gridCol w="10090160"/>
              </a:tblGrid>
              <a:tr h="452882">
                <a:tc>
                  <a:txBody>
                    <a:bodyPr wrap="square"/>
                    <a:lstStyle/>
                    <a:p>
                      <a:pPr algn="l">
                        <a:lnSpc>
                          <a:spcPct val="100000"/>
                        </a:lnSpc>
                        <a:spcAft>
                          <a:spcPts val="0"/>
                        </a:spcAft>
                      </a:pPr>
                      <a:r>
                        <a:rPr sz="1700" b="1">
                          <a:solidFill>
                            <a:srgbClr val="FFFFFF"/>
                          </a:solidFill>
                          <a:latin typeface="Nirmala UI"/>
                          <a:ea typeface="Nirmala UI"/>
                          <a:cs typeface="Nirmala UI"/>
                        </a:rPr>
                        <a:t>क्रम</a:t>
                      </a:r>
                    </a:p>
                  </a:txBody>
                  <a:tcPr marL="91440" marR="91440" marT="54864" marB="54864" anchor="ctr">
                    <a:solidFill>
                      <a:srgbClr val="1E3A5F"/>
                    </a:solidFill>
                  </a:tcPr>
                </a:tc>
                <a:tc>
                  <a:txBody>
                    <a:bodyPr wrap="square"/>
                    <a:lstStyle/>
                    <a:p>
                      <a:pPr algn="l">
                        <a:lnSpc>
                          <a:spcPct val="100000"/>
                        </a:lnSpc>
                        <a:spcAft>
                          <a:spcPts val="0"/>
                        </a:spcAft>
                      </a:pPr>
                      <a:r>
                        <a:rPr sz="1700" b="1">
                          <a:solidFill>
                            <a:srgbClr val="FFFFFF"/>
                          </a:solidFill>
                          <a:latin typeface="Nirmala UI"/>
                          <a:ea typeface="Nirmala UI"/>
                          <a:cs typeface="Nirmala UI"/>
                        </a:rPr>
                        <a:t>पैकेट</a:t>
                      </a:r>
                    </a:p>
                  </a:txBody>
                  <a:tcPr marL="91440" marR="91440" marT="54864" marB="54864" anchor="ctr">
                    <a:solidFill>
                      <a:srgbClr val="1E3A5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(i)</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प्रारूप 12 में मतदाता रजिस्टर</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(ii)</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बिना इस्तेमाल हुए डाक मतपत्र</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(iii)</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इस्तेमाल हुए डाक मतपत्र, विधिमान्य या प्रतिक्षेपित, देर से आए डाक मतपत्रों वाले लिफ़ाफ़ों समेत</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(iv)</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बिना इस्तेमाल हुई मतदाता पर्चियाँ</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(v)</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इस्तेमाल हुए और बिना इस्तेमाल हुए निविदत्त मतपत्र</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(vi)</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बिना इस्तेमाल हुए (अधिशेष) मतपत्र, जो मतदान यूनिटों पर लगाने और निविदत्त मतपत्र के लिए छपे थे</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(vii)</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निर्वाचक नामावली की चिह्नित प्रतियाँ</a:t>
                      </a:r>
                    </a:p>
                  </a:txBody>
                  <a:tcPr marL="91440" marR="91440" marT="54864" marB="54864" anchor="ctr">
                    <a:solidFill>
                      <a:srgbClr val="FFFFF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(viii)</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निर्वाचकों की घोषणाएँ और उनके हस्ताक्षरों का अनुप्रमाणन</a:t>
                      </a:r>
                    </a:p>
                  </a:txBody>
                  <a:tcPr marL="91440" marR="91440" marT="54864" marB="54864" anchor="ctr">
                    <a:solidFill>
                      <a:srgbClr val="F1F4F8"/>
                    </a:solidFill>
                  </a:tcPr>
                </a:tc>
              </a:tr>
            </a:tbl>
          </a:graphicData>
        </a:graphic>
      </p:graphicFrame>
      <p:sp>
        <p:nvSpPr>
          <p:cNvPr id="8" name="TextBox 7"/>
          <p:cNvSpPr txBox="1"/>
          <p:nvPr/>
        </p:nvSpPr>
        <p:spPr>
          <a:xfrm>
            <a:off x="411480" y="5154930"/>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p>
        </p:txBody>
      </p:sp>
      <p:sp>
        <p:nvSpPr>
          <p:cNvPr id="9" name="TextBox 8"/>
          <p:cNvSpPr txBox="1"/>
          <p:nvPr/>
        </p:nvSpPr>
        <p:spPr>
          <a:xfrm>
            <a:off x="411480" y="5548122"/>
            <a:ext cx="11365992" cy="788669"/>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नियम 53-क और सांविधिक आदेश 59/09 (पत्रांक 6491 दिनांक 20.12.09) वाले ये पैकेट सक्षम न्यायालय के आदेश के बिना नहीं खुलेंगे।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296" b="0">
                <a:solidFill>
                  <a:srgbClr val="2B5C8A"/>
                </a:solidFill>
                <a:latin typeface="Nirmala UI"/>
                <a:ea typeface="Nirmala UI"/>
                <a:cs typeface="Nirmala UI"/>
              </a:rPr>
              <a: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पैकेट सील कीजिए, लोहे के संदूक में रखिए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38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(iii) और (viii) गिनती के समय ही बनेंगे, और गिनती ख़त्म होते ही सील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मौजूद उम्मीदवारों और अभिकर्ताओं को बताइए: इन पैकेटों पर अपनी सील ज़रूर लगाएँ; यह उनके अपने हित में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(i), (iv), (v) और (vii) मतदान अधिकारियों से सील होकर आएँगे; गिनती में ज़रूरत नहीं, मिलते ही सील करके लोहे के संदूक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पैकेट सील करने की देखरेख के लिए एक ज़िम्मेदार प्रभारी अधिकारी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लोहे के हर संदूक पर दो ताले, और हर ताला सील।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84" b="0">
                <a:solidFill>
                  <a:srgbClr val="2B5C8A"/>
                </a:solidFill>
                <a:latin typeface="Nirmala UI"/>
                <a:ea typeface="Nirmala UI"/>
                <a:cs typeface="Nirmala UI"/>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कार्यवाही लिखिए, उसी दिन कोषागार भेजिए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39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सील के बाद कार्यवाही लिखिए: मौजूद उम्मीदवार या अभिकर्ता, उनसे सील लगाने को कहा गया, किसने लगाई, किसने मना किया।</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कार्यवाही विवरण पर हस्ताक्षर, और जो उम्मीदवार या अभिकर्ता मौजूद हों और चाहें, उनके भी; लिफ़ाफ़े में सील करके पैकेटों के साथ रखिए।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300, 301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परिणाम घोषित होते ही, उसी दिन: मशीनें और संदूक कोषागार, उपकोषागार या ज़िला निर्वाचन अधिकारी की तय जगह पर, दो तालों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301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एक चाबी कोषागार अधिकारी (या अधिकृत दूसरे अधिकारी) को; दूसरी ज़िला निर्वाचन अधिकारी या उनके नामित वरिष्ठ अधिकारी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301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सशस्त्र पुलिस रक्षक दल मशीनें और रिकॉर्ड भेजे जाने तक रहेगा; हो सके तो ढुलाई में भी साथ, लॉग बुक में दर्ज।</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301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सील बंद मशीनों और कागज़ों का निस्तारण आयोग के नियम 53-ख वाले आदेश के हिसाब से।</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301</a:t>
            </a:r>
            <a:r>
              <a:rPr sz="1512" b="0">
                <a:solidFill>
                  <a:srgbClr val="2B5C8A"/>
                </a:solidFill>
                <a:latin typeface="Nirmala UI"/>
                <a:ea typeface="Nirmala UI"/>
                <a:cs typeface="Nirmala UI"/>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मशीन वाली गिनती (1/2)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40 / 43</a:t>
            </a:r>
          </a:p>
        </p:txBody>
      </p:sp>
      <p:sp>
        <p:nvSpPr>
          <p:cNvPr id="7" name="Rectangle 6"/>
          <p:cNvSpPr/>
          <p:nvPr/>
        </p:nvSpPr>
        <p:spPr>
          <a:xfrm>
            <a:off x="411480" y="1263776"/>
            <a:ext cx="5477256" cy="115722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355216"/>
            <a:ext cx="5202936" cy="97434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गणन अभिकर्ता</a:t>
            </a:r>
            <a:r>
              <a:rPr sz="1300" b="0">
                <a:solidFill>
                  <a:srgbClr val="1F2937"/>
                </a:solidFill>
                <a:latin typeface="Nirmala UI"/>
                <a:ea typeface="Nirmala UI"/>
                <a:cs typeface="Nirmala UI"/>
              </a:rPr>
              <a:t> प्ररूप-10 में नियुक्ति; नियुक्ति पत्र दो फ़ोटो के साथ, गिनती के दिन से कम से कम दो दिन पहले, रिटर्निंग अधिकारी को; प्ररूप-10 की घोषणा गिनती शुरू होने से कम से कम आधा घंटा पहले।</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290, 291</a:t>
            </a:r>
            <a:r>
              <a:rPr sz="936" b="0">
                <a:solidFill>
                  <a:srgbClr val="2B5C8A"/>
                </a:solidFill>
                <a:latin typeface="Nirmala UI"/>
                <a:ea typeface="Nirmala UI"/>
                <a:cs typeface="Nirmala UI"/>
              </a:rPr>
              <a:t>]</a:t>
            </a:r>
          </a:p>
        </p:txBody>
      </p:sp>
      <p:sp>
        <p:nvSpPr>
          <p:cNvPr id="9" name="Oval 8"/>
          <p:cNvSpPr/>
          <p:nvPr/>
        </p:nvSpPr>
        <p:spPr>
          <a:xfrm>
            <a:off x="256032" y="110832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0" name="Right Arrow 9"/>
          <p:cNvSpPr/>
          <p:nvPr/>
        </p:nvSpPr>
        <p:spPr>
          <a:xfrm>
            <a:off x="5980176" y="1714372"/>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0216" y="1263776"/>
            <a:ext cx="5477256" cy="115722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1355216"/>
            <a:ext cx="5202936" cy="97434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डाक मतपत्र सबसे पहले</a:t>
            </a:r>
            <a:r>
              <a:rPr sz="1300" b="0">
                <a:solidFill>
                  <a:srgbClr val="1F2937"/>
                </a:solidFill>
                <a:latin typeface="Nirmala UI"/>
                <a:ea typeface="Nirmala UI"/>
                <a:cs typeface="Nirmala UI"/>
              </a:rPr>
              <a:t> उसी कमरे में जहाँ उस क्षेत्र की गिनती होनी है; उस क्षेत्र की मशीनों की गिनती पूरी होने से पहले डाक मतपत्रों की गिनती पूरी हो जाए। गिनती शुरू होने के तय समय के बाद आया लिफ़ाफ़ा खोला नहीं जाएगा।</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292</a:t>
            </a:r>
            <a:r>
              <a:rPr sz="936" b="0">
                <a:solidFill>
                  <a:srgbClr val="2B5C8A"/>
                </a:solidFill>
                <a:latin typeface="Nirmala UI"/>
                <a:ea typeface="Nirmala UI"/>
                <a:cs typeface="Nirmala UI"/>
              </a:rPr>
              <a:t>]</a:t>
            </a:r>
          </a:p>
        </p:txBody>
      </p:sp>
      <p:sp>
        <p:nvSpPr>
          <p:cNvPr id="13" name="Oval 12"/>
          <p:cNvSpPr/>
          <p:nvPr/>
        </p:nvSpPr>
        <p:spPr>
          <a:xfrm>
            <a:off x="6144768" y="110832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4" name="Rectangle 13"/>
          <p:cNvSpPr/>
          <p:nvPr/>
        </p:nvSpPr>
        <p:spPr>
          <a:xfrm>
            <a:off x="411480" y="2713609"/>
            <a:ext cx="5477256" cy="3200654"/>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4360" y="2805049"/>
            <a:ext cx="5202936" cy="301777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उम्मीदवारों या अभिकर्ताओं को स्ट्रिप सील, स्पेशल टैग और पिंक पेपर सीलें देखने दीजिए; भीतरी कवर की दो पेपर सीलों की क्रम संख्या प्रारूप 14 के भाग I की मद सं. 9 से मिलाइए। परिणाम अनुभाग के भीतरी कवर पर लगी पिंक पेपर सील अविकल (Intact) 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294</a:t>
            </a:r>
            <a:r>
              <a:rPr sz="936" b="0">
                <a:solidFill>
                  <a:srgbClr val="2B5C8A"/>
                </a:solidFill>
                <a:latin typeface="Nirmala UI"/>
                <a:ea typeface="Nirmala UI"/>
                <a:cs typeface="Nirmala UI"/>
              </a:rPr>
              <a:t>]</a:t>
            </a:r>
          </a:p>
        </p:txBody>
      </p:sp>
      <p:sp>
        <p:nvSpPr>
          <p:cNvPr id="16" name="Rectangle 15"/>
          <p:cNvSpPr/>
          <p:nvPr/>
        </p:nvSpPr>
        <p:spPr>
          <a:xfrm>
            <a:off x="548640" y="3815969"/>
            <a:ext cx="5202936" cy="831341"/>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815969"/>
            <a:ext cx="64008" cy="831341"/>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04088" y="3870832"/>
            <a:ext cx="5001768" cy="758190"/>
          </a:xfrm>
          <a:prstGeom prst="rect">
            <a:avLst/>
          </a:prstGeom>
          <a:noFill/>
        </p:spPr>
        <p:txBody>
          <a:bodyPr wrap="square" anchor="t" lIns="45720" rIns="45720" tIns="18288" bIns="18288">
            <a:spAutoFit/>
          </a:bodyPr>
          <a:lstStyle/>
          <a:p>
            <a:pPr>
              <a:lnSpc>
                <a:spcPct val="100000"/>
              </a:lnSpc>
            </a:pPr>
            <a:r>
              <a:rPr sz="1300" b="1">
                <a:solidFill>
                  <a:srgbClr val="2E7D4F"/>
                </a:solidFill>
                <a:latin typeface="Nirmala UI"/>
                <a:ea typeface="Nirmala UI"/>
                <a:cs typeface="Nirmala UI"/>
              </a:rPr>
              <a:t>हाँ </a:t>
            </a:r>
            <a:r>
              <a:rPr sz="1300" b="0">
                <a:solidFill>
                  <a:srgbClr val="1F2937"/>
                </a:solidFill>
                <a:latin typeface="Nirmala UI"/>
                <a:ea typeface="Nirmala UI"/>
                <a:cs typeface="Nirmala UI"/>
              </a:rPr>
              <a:t>कैरिंग केस या बाकी कोई सील ख़राब मिले, तो भी गड़बड़ की आशंका नहीं; उस बूथ का परिणाम घोषित किया जा सकता 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294</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MPSV अनुदेश पुस्तिका, पृ. 43</a:t>
            </a:r>
            <a:r>
              <a:rPr sz="936" b="0">
                <a:solidFill>
                  <a:srgbClr val="2B5C8A"/>
                </a:solidFill>
                <a:latin typeface="Nirmala UI"/>
                <a:ea typeface="Nirmala UI"/>
                <a:cs typeface="Nirmala UI"/>
              </a:rPr>
              <a:t>]</a:t>
            </a:r>
          </a:p>
        </p:txBody>
      </p:sp>
      <p:sp>
        <p:nvSpPr>
          <p:cNvPr id="19" name="Rectangle 18"/>
          <p:cNvSpPr/>
          <p:nvPr/>
        </p:nvSpPr>
        <p:spPr>
          <a:xfrm>
            <a:off x="548640" y="4720463"/>
            <a:ext cx="5202936" cy="1065784"/>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720463"/>
            <a:ext cx="64008" cy="106578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04088" y="4775327"/>
            <a:ext cx="5001768" cy="992632"/>
          </a:xfrm>
          <a:prstGeom prst="rect">
            <a:avLst/>
          </a:prstGeom>
          <a:noFill/>
        </p:spPr>
        <p:txBody>
          <a:bodyPr wrap="square" anchor="t" lIns="45720" rIns="45720" tIns="18288" bIns="18288">
            <a:spAutoFit/>
          </a:bodyPr>
          <a:lstStyle/>
          <a:p>
            <a:pPr>
              <a:lnSpc>
                <a:spcPct val="100000"/>
              </a:lnSpc>
            </a:pPr>
            <a:r>
              <a:rPr sz="1300" b="1">
                <a:solidFill>
                  <a:srgbClr val="C0392B"/>
                </a:solidFill>
                <a:latin typeface="Nirmala UI"/>
                <a:ea typeface="Nirmala UI"/>
                <a:cs typeface="Nirmala UI"/>
              </a:rPr>
              <a:t>नहीं </a:t>
            </a:r>
            <a:r>
              <a:rPr sz="1300" b="0">
                <a:solidFill>
                  <a:srgbClr val="1F2937"/>
                </a:solidFill>
                <a:latin typeface="Nirmala UI"/>
                <a:ea typeface="Nirmala UI"/>
                <a:cs typeface="Nirmala UI"/>
              </a:rPr>
              <a:t>पिंक पेपर सील से छेड़छाड़ मिले, तो कंट्रोल यूनिट अलग रख दीजिए, और उसके वोटों का परिणाम निकालने की कोशिश न कीजिए। आगे की बात: 'गड़बड़ वाली मशीन: आदेश क्या कहता है' वाली स्लाइड देखिए।</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MPSV अनुदेश पुस्तिका, पृ. 43</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294</a:t>
            </a:r>
            <a:r>
              <a:rPr sz="936" b="0">
                <a:solidFill>
                  <a:srgbClr val="2B5C8A"/>
                </a:solidFill>
                <a:latin typeface="Nirmala UI"/>
                <a:ea typeface="Nirmala UI"/>
                <a:cs typeface="Nirmala UI"/>
              </a:rPr>
              <a:t>]</a:t>
            </a:r>
          </a:p>
        </p:txBody>
      </p:sp>
      <p:sp>
        <p:nvSpPr>
          <p:cNvPr id="22" name="Oval 21"/>
          <p:cNvSpPr/>
          <p:nvPr/>
        </p:nvSpPr>
        <p:spPr>
          <a:xfrm>
            <a:off x="256032" y="2558161"/>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23" name="Right Arrow 22"/>
          <p:cNvSpPr/>
          <p:nvPr/>
        </p:nvSpPr>
        <p:spPr>
          <a:xfrm>
            <a:off x="5980176" y="3408552"/>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300216" y="2713609"/>
            <a:ext cx="5477256" cy="3200654"/>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00216" y="2713609"/>
            <a:ext cx="64008" cy="3200654"/>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547104" y="2805049"/>
            <a:ext cx="5138928" cy="301777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रिज़ल्ट</a:t>
            </a:r>
            <a:r>
              <a:rPr sz="1300" b="0">
                <a:solidFill>
                  <a:srgbClr val="1F2937"/>
                </a:solidFill>
                <a:latin typeface="Nirmala UI"/>
                <a:ea typeface="Nirmala UI"/>
                <a:cs typeface="Nirmala UI"/>
              </a:rPr>
              <a:t> कंट्रोल यूनिट ऑन कीजिए और परिणाम बटन दबाइए (MPSV में 'RESULT-I'); हर उम्मीदवार को मिले वोटों की कुल संख्या पैनल पर दिखेगी। रिज़ल्ट दिखाते समय पहले ज़िला परिषद सदस्य का रिज़ल्ट दिखेगा, फिर पंचायत समिति सदस्य का।</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पत्र 1299, दि. 03.02.2026, संकलन पृ. 295</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MPSV अनुदेश पुस्तिका, पृ. 43</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पत्र 1299, दि. 03.02.2026, संकलन पृ. 296</a:t>
            </a:r>
            <a:r>
              <a:rPr sz="936" b="0">
                <a:solidFill>
                  <a:srgbClr val="2B5C8A"/>
                </a:solidFill>
                <a:latin typeface="Nirmala UI"/>
                <a:ea typeface="Nirmala UI"/>
                <a:cs typeface="Nirmala UI"/>
              </a:rPr>
              <a:t>]</a:t>
            </a:r>
          </a:p>
        </p:txBody>
      </p:sp>
      <p:sp>
        <p:nvSpPr>
          <p:cNvPr id="27" name="Oval 26"/>
          <p:cNvSpPr/>
          <p:nvPr/>
        </p:nvSpPr>
        <p:spPr>
          <a:xfrm>
            <a:off x="6144768" y="255816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28" name="TextBox 27"/>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मशीन वाली गिनती", पेज "मशीन वाली गिनती: ज़िला परिषद और पंचायत समिति सदस्य" से। हर डिब्बे का स्रोत उसी डिब्बे में है।</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मशीन वाली गिनती (2/2)</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41 / 43</a:t>
            </a:r>
          </a:p>
        </p:txBody>
      </p:sp>
      <p:sp>
        <p:nvSpPr>
          <p:cNvPr id="7" name="Rectangle 6"/>
          <p:cNvSpPr/>
          <p:nvPr/>
        </p:nvSpPr>
        <p:spPr>
          <a:xfrm>
            <a:off x="411480" y="1582166"/>
            <a:ext cx="3514344" cy="1860549"/>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673606"/>
            <a:ext cx="3240024" cy="1677669"/>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प्रारूप 14, फिर प्ररूप-7</a:t>
            </a:r>
            <a:r>
              <a:rPr sz="1300" b="0">
                <a:solidFill>
                  <a:srgbClr val="1F2937"/>
                </a:solidFill>
                <a:latin typeface="Nirmala UI"/>
                <a:ea typeface="Nirmala UI"/>
                <a:cs typeface="Nirmala UI"/>
              </a:rPr>
              <a:t> गणना पर्यवेक्षक हर उम्मीदवार और नोटा के वोट प्रारूप 14 के भाग II में लिखें, जोड़ भाग I की मद 5 से मिलाएँ, हस्ताक्षर करें और करवाएँ, फिर प्रारूप सौंपें। प्ररूप-7 में मशीन वाले वोटों में डाक मतपत्रों के वैध वोट, नोटा सहित, जोड़िए; कुल जोड़ ज़रूर जाँचिए।</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296, 297</a:t>
            </a:r>
            <a:r>
              <a:rPr sz="936" b="0">
                <a:solidFill>
                  <a:srgbClr val="2B5C8A"/>
                </a:solidFill>
                <a:latin typeface="Nirmala UI"/>
                <a:ea typeface="Nirmala UI"/>
                <a:cs typeface="Nirmala UI"/>
              </a:rPr>
              <a:t>]</a:t>
            </a:r>
          </a:p>
        </p:txBody>
      </p:sp>
      <p:sp>
        <p:nvSpPr>
          <p:cNvPr id="9" name="Oval 8"/>
          <p:cNvSpPr/>
          <p:nvPr/>
        </p:nvSpPr>
        <p:spPr>
          <a:xfrm>
            <a:off x="256032" y="142671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10" name="Right Arrow 9"/>
          <p:cNvSpPr/>
          <p:nvPr/>
        </p:nvSpPr>
        <p:spPr>
          <a:xfrm>
            <a:off x="4017263" y="2277110"/>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37304" y="1582166"/>
            <a:ext cx="3514344" cy="1860549"/>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0184" y="1673606"/>
            <a:ext cx="3240024" cy="1677669"/>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वोट बराबर हों</a:t>
            </a:r>
            <a:r>
              <a:rPr sz="1300" b="0">
                <a:solidFill>
                  <a:srgbClr val="1F2937"/>
                </a:solidFill>
                <a:latin typeface="Nirmala UI"/>
                <a:ea typeface="Nirmala UI"/>
                <a:cs typeface="Nirmala UI"/>
              </a:rPr>
              <a:t> और सिर्फ़ एक वोट जुड़ने से ही कोई जीत सकता हो, तो रिटर्निंग अधिकारी उन उम्मीदवारों या उनके निर्वाचन अभिकर्ताओं के सामने तुरंत लॉटरी निकालेंगे; लॉटरी की पूरी प्रक्रिया की वीडियोग्राफी होगी।</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a:t>
            </a:r>
            <a:r>
              <a:rPr sz="936" b="0">
                <a:solidFill>
                  <a:srgbClr val="2B5C8A"/>
                </a:solidFill>
                <a:latin typeface="Nirmala UI"/>
                <a:ea typeface="Nirmala UI"/>
                <a:cs typeface="Nirmala UI"/>
              </a:rPr>
              <a:t>]</a:t>
            </a:r>
          </a:p>
        </p:txBody>
      </p:sp>
      <p:sp>
        <p:nvSpPr>
          <p:cNvPr id="13" name="Oval 12"/>
          <p:cNvSpPr/>
          <p:nvPr/>
        </p:nvSpPr>
        <p:spPr>
          <a:xfrm>
            <a:off x="4181856" y="142671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14" name="Right Arrow 13"/>
          <p:cNvSpPr/>
          <p:nvPr/>
        </p:nvSpPr>
        <p:spPr>
          <a:xfrm>
            <a:off x="7943087" y="2277110"/>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63127" y="1582166"/>
            <a:ext cx="3514344" cy="1860549"/>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46007" y="1673606"/>
            <a:ext cx="3240024" cy="1677669"/>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घोषणा</a:t>
            </a:r>
            <a:r>
              <a:rPr sz="1300" b="0">
                <a:solidFill>
                  <a:srgbClr val="1F2937"/>
                </a:solidFill>
                <a:latin typeface="Nirmala UI"/>
                <a:ea typeface="Nirmala UI"/>
                <a:cs typeface="Nirmala UI"/>
              </a:rPr>
              <a:t> गिनती की हर उलझन सुलझ जाए, तब प्रारूप 7 में अंतिम परिणाम-पत्र। जिसे सबसे ज़्यादा वैध वोट मिले, वह निर्वाचित घोषित; प्रमाण-पत्र देते समय उससे प्राप्ति रसीद और हस्ताक्षर।</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297, 298</a:t>
            </a:r>
            <a:r>
              <a:rPr sz="936" b="0">
                <a:solidFill>
                  <a:srgbClr val="2B5C8A"/>
                </a:solidFill>
                <a:latin typeface="Nirmala UI"/>
                <a:ea typeface="Nirmala UI"/>
                <a:cs typeface="Nirmala UI"/>
              </a:rPr>
              <a:t>]</a:t>
            </a:r>
          </a:p>
        </p:txBody>
      </p:sp>
      <p:sp>
        <p:nvSpPr>
          <p:cNvPr id="17" name="Oval 16"/>
          <p:cNvSpPr/>
          <p:nvPr/>
        </p:nvSpPr>
        <p:spPr>
          <a:xfrm>
            <a:off x="8107679" y="142671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18" name="Rectangle 17"/>
          <p:cNvSpPr/>
          <p:nvPr/>
        </p:nvSpPr>
        <p:spPr>
          <a:xfrm>
            <a:off x="411480" y="3735323"/>
            <a:ext cx="3514344" cy="1860549"/>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11480" y="3735323"/>
            <a:ext cx="64008" cy="186054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3826763"/>
            <a:ext cx="3176016" cy="1677669"/>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ध्यान दीजिए</a:t>
            </a:r>
            <a:r>
              <a:rPr sz="1300" b="0">
                <a:solidFill>
                  <a:srgbClr val="1F2937"/>
                </a:solidFill>
                <a:latin typeface="Nirmala UI"/>
                <a:ea typeface="Nirmala UI"/>
                <a:cs typeface="Nirmala UI"/>
              </a:rPr>
              <a:t> MPSV और MPMV में गिनती के बाद ईवीएम सील नहीं होती; सिर्फ़ एसडीएमएम या डीएमएम निकालकर सील होता है, आयोग के निर्देशों से।</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298, 299</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82</a:t>
            </a:r>
            <a:r>
              <a:rPr sz="936" b="0">
                <a:solidFill>
                  <a:srgbClr val="2B5C8A"/>
                </a:solidFill>
                <a:latin typeface="Nirmala UI"/>
                <a:ea typeface="Nirmala UI"/>
                <a:cs typeface="Nirmala UI"/>
              </a:rPr>
              <a:t>]</a:t>
            </a:r>
          </a:p>
        </p:txBody>
      </p:sp>
      <p:sp>
        <p:nvSpPr>
          <p:cNvPr id="21" name="Oval 20"/>
          <p:cNvSpPr/>
          <p:nvPr/>
        </p:nvSpPr>
        <p:spPr>
          <a:xfrm>
            <a:off x="256032" y="357987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7</a:t>
            </a:r>
          </a:p>
        </p:txBody>
      </p:sp>
      <p:sp>
        <p:nvSpPr>
          <p:cNvPr id="22" name="Right Arrow 21"/>
          <p:cNvSpPr/>
          <p:nvPr/>
        </p:nvSpPr>
        <p:spPr>
          <a:xfrm>
            <a:off x="4017263" y="4430268"/>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337304" y="3735323"/>
            <a:ext cx="3514344" cy="1860549"/>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337304" y="3735323"/>
            <a:ext cx="64008" cy="1860549"/>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584192" y="3826763"/>
            <a:ext cx="3176016" cy="1677669"/>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संदूक और अभिरक्षा</a:t>
            </a:r>
            <a:r>
              <a:rPr sz="1300" b="0">
                <a:solidFill>
                  <a:srgbClr val="1F2937"/>
                </a:solidFill>
                <a:latin typeface="Nirmala UI"/>
                <a:ea typeface="Nirmala UI"/>
                <a:cs typeface="Nirmala UI"/>
              </a:rPr>
              <a:t> कागज़ों के पैकेट लोहे के संदूक में; हर संदूक पर दो ताले, और हर ताला सील। परिणाम घोषित होते ही, उसी दिन, सारी मशीनें और सील बंद संदूक सरकारी कोषागार या उपकोषागार में, या ज़िला निर्वाचन अधिकारी की तय जगह पर, उनकी सुरक्षित अभिरक्षा में।</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पत्र 1299, दि. 03.02.2026, संकलन पृ. 300, 301</a:t>
            </a:r>
            <a:r>
              <a:rPr sz="936" b="0">
                <a:solidFill>
                  <a:srgbClr val="2B5C8A"/>
                </a:solidFill>
                <a:latin typeface="Nirmala UI"/>
                <a:ea typeface="Nirmala UI"/>
                <a:cs typeface="Nirmala UI"/>
              </a:rPr>
              <a:t>]</a:t>
            </a:r>
          </a:p>
        </p:txBody>
      </p:sp>
      <p:sp>
        <p:nvSpPr>
          <p:cNvPr id="26" name="Oval 25"/>
          <p:cNvSpPr/>
          <p:nvPr/>
        </p:nvSpPr>
        <p:spPr>
          <a:xfrm>
            <a:off x="4181856" y="357987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27" name="TextBox 26"/>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मशीन वाली गिनती", पेज "मशीन वाली गिनती: ज़िला परिषद और पंचायत समिति सदस्य" से। हर डिब्बे का स्रोत उसी डिब्बे में है।</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जाँच-सूची: गिनती के दौरान और बाद</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42 / 43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स्ट्रिप सील, स्पेशल टैग, पिंक पेपर सील, और दो पेपर सीलों की क्रम संख्या (भाग I की मद सं. 9 से) जाँची।</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1299, दि. 03.02.2026, संकलन पृ. 294</a:t>
            </a:r>
            <a:r>
              <a:rPr sz="1512"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प्रारूप 14 के भाग II का जोड़ भाग I की मद 5 से मिलाया, हस्ताक्षर हुए।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296</a:t>
            </a:r>
            <a:r>
              <a:rPr sz="1512"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प्ररूप-7 में मशीन और डाक के वोट, नोटा सहित, जुड़े; नए मतदान का नतीजा कुल जोड़ से पहले।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पत्र 1299, दि. 03.02.2026, संकलन पृ. 296, 297</a:t>
            </a:r>
            <a:r>
              <a:rPr sz="1512"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बराबर वोट पर लॉटरी की वीडियोग्राफी; प्रमाण-पत्र की रसीद; प्ररूप-7, सारणी-क, सारणी-ख और CD आयोग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1299, दि. 03.02.2026, संकलन पृ. 298</a:t>
            </a:r>
            <a:r>
              <a:rPr sz="1512"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बैटरी निकाली, यूनिट दोबारा सील, एड्रेस टैग लगा; MPSV या MPMV से सिर्फ़ एसडीएमएम या डीएमएम सील।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299</a:t>
            </a:r>
            <a:r>
              <a:rPr sz="1512"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100" b="0">
                <a:solidFill>
                  <a:srgbClr val="1F2937"/>
                </a:solidFill>
                <a:latin typeface="Nirmala UI"/>
                <a:ea typeface="Nirmala UI"/>
                <a:cs typeface="Nirmala UI"/>
              </a:rPr>
              <a:t>लोहे के हर संदूक पर दो ताले, हर ताला सील; उसी दिन कोषागार या तय भंडारण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पत्र 1299, दि. 03.02.2026, संकलन पृ. 300, 301</a:t>
            </a:r>
            <a:r>
              <a:rPr sz="1512" b="0">
                <a:solidFill>
                  <a:srgbClr val="2B5C8A"/>
                </a:solidFill>
                <a:latin typeface="Nirmala UI"/>
                <a:ea typeface="Nirmala UI"/>
                <a:cs typeface="Nirmala UI"/>
              </a:rPr>
              <a: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85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गिनती प्रशिक्षण: ज़िला परिषद और पंचायत समिति,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43 / 43</a:t>
            </a:r>
          </a:p>
        </p:txBody>
      </p:sp>
      <p:sp>
        <p:nvSpPr>
          <p:cNvPr id="7" name="TextBox 6"/>
          <p:cNvSpPr txBox="1"/>
          <p:nvPr/>
        </p:nvSpPr>
        <p:spPr>
          <a:xfrm>
            <a:off x="411480" y="1069848"/>
            <a:ext cx="5522976" cy="44414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3">
                  <a:extLst>
                    <a:ext uri="{A12FA001-AC4F-418D-AE19-62706E023703}">
                      <ahyp:hlinkClr xmlns:ahyp="http://schemas.microsoft.com/office/drawing/2018/hyperlinkcolor" val="tx"/>
                    </a:ext>
                  </a:extLst>
                </a:hlinkClick>
              </a:rPr>
              <a:t>आदेश 5468, दि. 04.08.2026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4">
                  <a:extLst>
                    <a:ext uri="{A12FA001-AC4F-418D-AE19-62706E023703}">
                      <ahyp:hlinkClr xmlns:ahyp="http://schemas.microsoft.com/office/drawing/2018/hyperlinkcolor" val="tx"/>
                    </a:ext>
                  </a:extLst>
                </a:hlinkClick>
              </a:rPr>
              <a:t>आदेश 9508, दि. 28.09.2026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a:t>
            </a:r>
          </a:p>
        </p:txBody>
      </p:sp>
      <p:sp>
        <p:nvSpPr>
          <p:cNvPr id="8" name="TextBox 7"/>
          <p:cNvSpPr txBox="1"/>
          <p:nvPr/>
        </p:nvSpPr>
        <p:spPr>
          <a:xfrm>
            <a:off x="6254496" y="1069848"/>
            <a:ext cx="5522976" cy="44414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8">
                  <a:extLst>
                    <a:ext uri="{A12FA001-AC4F-418D-AE19-62706E023703}">
                      <ahyp:hlinkClr xmlns:ahyp="http://schemas.microsoft.com/office/drawing/2018/hyperlinkcolor" val="tx"/>
                    </a:ext>
                  </a:extLst>
                </a:hlinkClick>
              </a:rPr>
              <a:t>MPSV अनुदेश पुस्तिका</a:t>
            </a:r>
          </a:p>
        </p:txBody>
      </p:sp>
      <p:sp>
        <p:nvSpPr>
          <p:cNvPr id="9" name="TextBox 8"/>
          <p:cNvSpPr txBox="1"/>
          <p:nvPr/>
        </p:nvSpPr>
        <p:spPr>
          <a:xfrm>
            <a:off x="411480" y="5648451"/>
            <a:ext cx="11365992" cy="779780"/>
          </a:xfrm>
          <a:prstGeom prst="rect">
            <a:avLst/>
          </a:prstGeom>
          <a:noFill/>
        </p:spPr>
        <p:txBody>
          <a:bodyPr wrap="square" anchor="t" lIns="45720" rIns="45720" tIns="18288" bIns="18288">
            <a:spAutoFit/>
          </a:bodyPr>
          <a:lstStyle/>
          <a:p>
            <a:pPr algn="l">
              <a:lnSpc>
                <a:spcPct val="100000"/>
              </a:lnSpc>
              <a:spcAft>
                <a:spcPts val="800"/>
              </a:spcAft>
            </a:pPr>
            <a:r>
              <a:rPr sz="1500" b="0">
                <a:solidFill>
                  <a:srgbClr val="8A3B12"/>
                </a:solidFill>
                <a:latin typeface="Nirmala UI"/>
                <a:ea typeface="Nirmala UI"/>
                <a:cs typeface="Nirmala UI"/>
              </a:rPr>
              <a:t>सावधान: यह राज्य निर्वाचन आयोग का दस्तावेज़ नहीं है; न आयोग ने इसे बनाया या जारी किया है, न यह सरकारी तौर पर तैयार हुआ है। यह सिर्फ़ पूरक प्रशिक्षण सामग्री है। अंतिम और मान्य स्रोत आयोग के मूल आदेश और नियम ही हैं; इसमें उनसे कुछ अलग दिखे, तो आदेश और नियम ही मानिए।</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