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हर बात के आगे मार्गदर्शिका या आयोग के आदेश का पन्ना लिखा है। जहाँ स्रोतों में किसी बात पर अलग-अलग बात छपी है, वहाँ यहाँ एक ही नियम लिखा है; स्रोतों में क्या फ़र्क है, यह प्रशिक्षकों के लिए साइट के 'स्रोतों में फ़र्क' पेज पर है।</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ध्यान रखिए कि हर चरण में मतदान के दो दिन हैं, और दोनों दिन वोट का तरीका अलग है। [आदेश 9836, दि. 03.10.2026, पृ. 3; आदेश 9836, दि. 03.10.2026, पृ. 9; आदेश 10090, दि. 06.10.2026, पृ. 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वर्तनी: आदेश की स्कैन छपाई में "धोरीमन्ना" नाम "धोरीमन्त्रा" जैसा दिखता है; आयोग के संकलन के टाइप किए हुए पाठ में यही नाम "धोरीमन्ना" लिखा है। [आदेश 5101, दि. 26.12.2025, संकलन पृ. 15]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मतपेटी तैयार करने के क़दम आगे "मतपेटी तैयार कीजिए" वाली स्लाइड में हैं।</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दोनों मार्गदर्शिकाओं के परिशिष्ट में आयोग का आदेश 603 (19.01.2026) छपा है। [ईवीएम मार्गदर्शिका, पृ. 204; मतपेटी मार्गदर्शिका, पृ. 120]</a:t>
            </a:r>
          </a:p>
          <a:p>
            <a:r>
              <a:t>आयोग के 30.07.2026 के आदेश 5310 ने उसकी जगह ले ली है, इसलिए यह सूची आदेश 5310 से है। [आदेश 5310, दि. 30.07.2026, पृ. 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यह जानकारी Form of Statistics (परिशिष्ट-25) और मतदान अधिकारी की डायरी (परिशिष्ट 23-B) में जाती है। [मतपेटी मार्गदर्शिका, पृ. 10]</a:t>
            </a:r>
          </a:p>
          <a:p>
            <a:r>
              <a:t>मतपेटी वाले दिन किस अंगुली पर स्याही लगेगी, यह आगे "मतपेटी वाले दिन: स्याही किस अंगुली पर" वाली स्लाइड में है।</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पास में: गीली रेत में रखी अमिट स्याही की शीशी, एरोक्रॉस मार्क वाली तीन मोहरें, बैंगनी स्टाम्प पैड, सफ़ेद काग़ज़ का एक ताव, सील की हुई मतपेटी। [मतपेटी मार्गदर्शिका, पृ. 11]</a:t>
            </a:r>
          </a:p>
          <a:p>
            <a:r>
              <a:t>स्याही कहाँ से कहाँ तक लगे, यह साझा हिस्से की स्याही वाली स्लाइडों में है। मतपेटी वाले दिन किस अंगुली पर, यह आगे "मतपेटी वाले दिन: स्याही किस अंगुली पर" वाली स्लाइड में है।</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मतपत्र और नोटा के स्टीकर ज़िले से मिलने वाली चुनाव सामग्री के साथ आएँगे: काला बॉलपेन, काला कार्बन, फेविस्टिक, कैंची या ब्लेड, स्टील का स्केल, स्टेपलर, यू-पिन, नीचे रखने के लिए हार्डबोर्ड, और बाक़ी ज़रूरी सामान। [आदेश 9809, दि. 02.10.2026, पृ. 3]</a:t>
            </a:r>
          </a:p>
          <a:p>
            <a:r>
              <a:t>अतिरिक्त पर्चियाँ नामांकन पूरे होने के बाद, योग्य उम्मीदवारों की गिनती देखकर, ज़िला निर्वाचन अधिकारी तुरंत रिटर्निंग अधिकारी को देंगे। [आदेश 9809, दि. 02.10.2026, पृ. 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दल में मतदान अधिकारी एक ही होते हैं, इसलिए दोनों मतपत्रों की पीठ पर हस्ताक्षर वही करेंगे: आगे "मतपत्र की पीठ पर हस्ताक्षर कौन करेगा" वाली स्लाइड देखिए। [मतपेटी मार्गदर्शिका, पृ. 7; मतपेटी मार्गदर्शिका, पृ. 9]</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उम्र बहुत कम लगे, तो क्या करना है, यह "कम उम्र का लगे" वाली स्लाइड में है।</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लेखे और लिफ़ाफ़े कौन तैयार करेगा: आगे "लेखे और कुछ लिफ़ाफ़े कौन भरेगा" वाली स्लाइड देखिए।</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शक वाले मतपत्रों की अलग गड्डी: आगे "शक वाले मतपत्र: अलग गड्डी ज़रूरी नहीं" वाली स्लाइड देखिए। [मतपेटी मार्गदर्शिका, पृ. 38; मतपेटी मार्गदर्शिका, पृ. 140]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तीन नमूनों के नीचे की बात किसी दूसरे नमूने जैसी ही है (वैध 8 और वैध 3, अवैध 3 और अवैध 2, अवैध 8 और अवैध 6)। अवैध 3 और अवैध 8 अभ्यास में अपने जोड़ीदार के साथ एक ही हालत में हैं। वैध 8 का चित्र वैध 3 से अलग है, उसमें एक ही निशान है, इसलिए वह अलग हालत है। इस तरह अभ्यास में 17 हालतें हैं। [मतपेटी मार्गदर्शिका, पृ. 140–149]</a:t>
            </a:r>
          </a:p>
          <a:p>
            <a:r>
              <a:t>हर हालत का जवाब स्लाइड के नोट्स में है: पहले सामने बैठे लोगों से पूछिए, फिर जवाब बताइए।</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वैध, पहले उम्मीदवार के लिए। गणना दल ख़ुद ही इसे पहले उम्मीदवार के पक्ष में वैध मान लेगा (वैध उदाहरण 6)। [मतपेटी मार्गदर्शिका, पृ. 142]</a:t>
            </a:r>
          </a:p>
          <a:p>
            <a:r>
              <a:t>2: अवैध। मतपत्र के सामने वाले हिस्से पर कोई वोट नहीं लगा है, और नियम 50 में यह नामंज़ूर होने की एक वजह है। गणना दल इसे संदेहपूर्ण मतपत्रों के बंडल में रखेगा, और जाँच में रिटर्निंग अधिकारी इसे नामंज़ूर करेंगे (अवैध उदाहरण 1)। [मतपेटी मार्गदर्शिका, पृ. 144; मतपेटी मार्गदर्शिका, पृ. 71]</a:t>
            </a:r>
          </a:p>
          <a:p>
            <a:r>
              <a:t>3: वैध, पहले उम्मीदवार के लिए। गणना दल ख़ुद ही इसे वैध मान लेगा (वैध उदाहरण 5)। [मतपेटी मार्गदर्शिका, पृ. 142]</a:t>
            </a:r>
          </a:p>
          <a:p>
            <a:r>
              <a:t>3: नामंज़ूर तब होता है, जब एक से ज़्यादा उम्मीदवारों के लिए निशान हों। [मतपेटी मार्गदर्शिका, पृ. 71]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 अवैध। गणना दल इसे संदेहपूर्ण मतपत्रों के बंडल में रखेगा, और जाँच में रिटर्निंग अधिकारी इसे नामंज़ूर करेंगे (अवैध उदाहरण 5)। [मतपेटी मार्गदर्शिका, पृ. 146]</a:t>
            </a:r>
          </a:p>
          <a:p>
            <a:r>
              <a:t>4: एक से ज़्यादा उम्मीदवारों के लिए निशान, नियम 50 में नामंज़ूर होने की एक वजह है। [मतपेटी मार्गदर्शिका, पृ. 71]</a:t>
            </a:r>
          </a:p>
          <a:p>
            <a:r>
              <a:t>5: वैध, पहले उम्मीदवार के लिए। गणना दल पहले इसे संदेहपूर्ण मतपत्रों के बंडल में रखेगा, और रिटर्निंग अधिकारी की जाँच में यह वैध माना जाएगा, क्योंकि असली निशान, जो घड़ी की उल्टी दिशा में होता है, पहले उम्मीदवार के खाने में है (वैध उदाहरण 2)। [मतपेटी मार्गदर्शिका, पृ. 140]</a:t>
            </a:r>
          </a:p>
          <a:p>
            <a:r>
              <a:t>6: अवैध। यहाँ एक से ज़्यादा वोट दिए गए हैं: एक उम्मीदवार के लिए और दूसरा नोटा के लिए। गणना दल इसे संदेहपूर्ण मतपत्रों के बंडल में रखेगा, और जाँच में रिटर्निंग अधिकारी इसे नामंज़ूर करेंगे (अवैध उदाहरण 10)। [मतपेटी मार्गदर्शिका, पृ. 148]</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 वैध, दूसरे उम्मीदवार के लिए। गणना दल ख़ुद ही इसे वैध मान लेगा (वैध उदाहरण 3)। [मतपेटी मार्गदर्शिका, पृ. 141]</a:t>
            </a:r>
          </a:p>
          <a:p>
            <a:r>
              <a:t>8: अवैध। गणना दल इसे संदेहपूर्ण मतपत्रों के बंडल में रखेगा, और जाँच में रिटर्निंग अधिकारी इसे नामंज़ूर करेंगे (अवैध उदाहरण 4)। [मतपेटी मार्गदर्शिका, पृ. 145]</a:t>
            </a:r>
          </a:p>
          <a:p>
            <a:r>
              <a:t>8 (चित्र): प्रशिक्षण सामग्री के पृष्ठ 90 पर इस चित्र के ऊपर एक और नमूना लगा है, जिसमें उसी ख़ाली जगह में पेन से लकीरें हैं। यहाँ नीचे वाला नमूना दिखाया है, जिसमें मोहर का निशान साफ़ दिखता है।</a:t>
            </a:r>
          </a:p>
          <a:p>
            <a:r>
              <a:t>9: अवैध। वोट मतपत्र के पीछे लगा हो, तो नियम 50 में यह नामंज़ूर होने की एक वजह है। गणना दल इसे संदेहपूर्ण मतपत्रों के बंडल में रखेगा, और जाँच में रिटर्निंग अधिकारी इसे नामंज़ूर करेंगे (अवैध उदाहरण 11)। [मतपेटी मार्गदर्शिका, पृ. 149; मतपेटी मार्गदर्शिका, पृ. 71]</a:t>
            </a:r>
          </a:p>
          <a:p>
            <a:r>
              <a:t>9 (चित्र): प्रशिक्षण सामग्री में यह चित्र 'अवैध मतपत्र - उदाहरण - 10' नाम से है; मार्गदर्शिका में यही हालत अवैध उदाहरण 11 है।</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 वैध, पहले उम्मीदवार के लिए। गणना दल पहले इसे संदेहपूर्ण मतपत्रों के बंडल में रखेगा, और रिटर्निंग अधिकारी की जाँच में यह वैध माना जाएगा, क्योंकि मोहर का निशान पहले उम्मीदवार के खाने में है और बाक़ी जगह सिर्फ़ स्याही का धब्बा है (वैध उदाहरण 1)। [मतपेटी मार्गदर्शिका, पृ. 140]</a:t>
            </a:r>
          </a:p>
          <a:p>
            <a:r>
              <a:t>11: अवैध। नाम या हस्ताक्षर से मतदाता की पहचान हो जाती है, और नियम 50 में यह नामंज़ूर होने की एक वजह है। गणना दल इसे संदेहपूर्ण मतपत्रों के बंडल में रखेगा, और जाँच में रिटर्निंग अधिकारी इसे नामंज़ूर करेंगे (अवैध उदाहरण 6 और 8)। [मतपेटी मार्गदर्शिका, पृ. 146; मतपेटी मार्गदर्शिका, पृ. 147; मतपेटी मार्गदर्शिका, पृ. 71]</a:t>
            </a:r>
          </a:p>
          <a:p>
            <a:r>
              <a:t>12: वैध, पहले उम्मीदवार के लिए। गणना दल ख़ुद ही इसे पहले उम्मीदवार के पक्ष में वैध मान लेगा (वैध उदाहरण 7)। [मतपेटी मार्गदर्शिका, पृ. 143]</a:t>
            </a:r>
          </a:p>
          <a:p>
            <a:r>
              <a:t>12 (चित्र): प्रशिक्षण सामग्री के पृष्ठ 88 पर इसी हालत का एक और चित्र है, जिसमें निशान नहीं दिखता। यहाँ वह चित्र है, जिसमें हल्का निशान दिखता है।</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 अवैध। वोट दी गई मोहर के बजाय किसी और चीज़ से लगा हो, तो नियम 50 में यह नामंज़ूर होने की एक वजह है। गणना दल इसे संदेहपूर्ण मतपत्रों के बंडल में रखेगा, और जाँच में रिटर्निंग अधिकारी इसे नामंज़ूर करेंगे (अवैध उदाहरण 2 और 3)। [मतपेटी मार्गदर्शिका, पृ. 144; मतपेटी मार्गदर्शिका, पृ. 145; मतपेटी मार्गदर्शिका, पृ. 71]</a:t>
            </a:r>
          </a:p>
          <a:p>
            <a:r>
              <a:t>13 (चित्र): चित्र अवैध उदाहरण 2 का है, जिसमें मोहर की जगह ✓ का निशान बनाया गया है। अवैध उदाहरण 3 के स्कैन में कोई निशान दिखाई नहीं देता, इसलिए उसका चित्र यहाँ नहीं लगाया।</a:t>
            </a:r>
          </a:p>
          <a:p>
            <a:r>
              <a:t>14: वैध, तीसरे उम्मीदवार के लिए। गणना दल ख़ुद ही इसे वैध मान लेगा (वैध उदाहरण 4)। [मतपेटी मार्गदर्शिका, पृ. 141]</a:t>
            </a:r>
          </a:p>
          <a:p>
            <a:r>
              <a:t>15: अवैध। क्रम संख्या से मतदाता की पहचान हो जाती है। गणना दल इसे संदेहपूर्ण मतपत्रों के बंडल में रखेगा, और जाँच में रिटर्निंग अधिकारी इसे नामंज़ूर करेंगे (अवैध उदाहरण 7)। [मतपेटी मार्गदर्शिका, पृ. 147; मतपेटी मार्गदर्शिका, पृ. 71]</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16: वैध, दूसरे उम्मीदवार के लिए। मार्गदर्शिका में इस नमूने के ऊपर लिखा है "अभ्यर्थी-2 के लिए मान्य", और गणना दल ख़ुद ही इसे वैध मान लेगा (वैध उदाहरण 8)। [मतपेटी मार्गदर्शिका, पृ. 143]</a:t>
            </a:r>
          </a:p>
          <a:p>
            <a:r>
              <a:t>16 (चित्र): ध्यान दीजिए: इस नमूने के नीचे मार्गदर्शिका में भी और SLMT की सामग्री में भी वही बात छपी है, जो वैध उदाहरण 3 के नीचे है (साफ़ निशान, और एक और निशान का ज़्यादातर हिस्सा छायांकित हिस्से में)। पर चित्र में एक ही निशान दिखता है। इससे जवाब नहीं बदलता, क्योंकि निशान दूसरे उम्मीदवार के खाने में है।</a:t>
            </a:r>
          </a:p>
          <a:p>
            <a:r>
              <a:t>17: अवैध। वोट किसे दिया गया, यह तय न हो पाए, तो नियम 50 में यह नामंज़ूर होने की एक वजह है। गणना दल इसे संदेहपूर्ण मतपत्रों के बंडल में रखेगा, और जाँच में रिटर्निंग अधिकारी इसे नामंज़ूर करेंगे (अवैध उदाहरण 9)। [मतपेटी मार्गदर्शिका, पृ. 148; मतपेटी मार्गदर्शिका, पृ. 71]</a:t>
            </a:r>
          </a:p>
          <a:p>
            <a:r>
              <a:t>ऊपर की गिनती और पैकेट वाली बातें पंच और सरपंच के मतपत्रों की हैं। गिनती के दिन रिटर्निंग अधिकारी जो निर्देश दें, उन्हीं के हिसाब से काम कीजिए। [आदेश 1323, दि. 03.02.2026, संकलन पृ. 396]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P-33 सील नहीं होगा। [मतपेटी मार्गदर्शिका, पृ. 23; मतपेटी मार्गदर्शिका, पृ. 24]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सामान लोहे की पेटी में या थैले में आएगा। [मतपेटी मार्गदर्शिका, पृ. 15]</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डायरी में क्या लिखना है, यह मार्गदर्शिका ज़िला परिषद और पंचायत समिति वाली डायरी (परिशिष्ट-23-A) के लिए गिनाती है: तय समय पर डाले गए वोटों की संख्या, और मतदान ख़त्म होने पर मतपत्र, पेपर सील, मतदाताओं की संख्या (लिंग के हिसाब से, और किस दस्तावेज़ से पहचान हुई), निविदत्त मतपत्र, दृष्टिबाधित या अशक्त मतदाता, मतदान अभिकर्ता और बाक़ी सूचनाएँ। फिर लिखती है कि इसी तरह पंच-सरपंच के लिए परिशिष्ट-23-B की अलग डायरी होगी। [मतपेटी मार्गदर्शिका, पृ. 21]</a:t>
            </a:r>
          </a:p>
          <a:p>
            <a:r>
              <a:t>लेखे और लिफ़ाफ़े कौन तैयार करेगा: आगे "लेखे और कुछ लिफ़ाफ़े कौन भरेगा" वाली स्लाइड देखिए।</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P-33 में: पेपर सील का लेखा, बची और खराब पेपर सीलें, बचे फ़ॉर्म। [मतपेटी मार्गदर्शिका, पृ. 23; मतपेटी मार्गदर्शिका, पृ. 24]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अंतिम बात आयोग के आदेशों और नियमों की है। कोई संशय हो, तो अपने रिटर्निंग अधिकारी से पूछिए।</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sources/mgm-2026.pdf#page=11" TargetMode="External"/><Relationship Id="rId3" Type="http://schemas.openxmlformats.org/officeDocument/2006/relationships/hyperlink" Target="https://mockpoll.com/panchayat/rajasthan/2026/sources/mgm-2026.pdf#page=12" TargetMode="External"/><Relationship Id="rId4" Type="http://schemas.openxmlformats.org/officeDocument/2006/relationships/image" Target="../media/image1.png"/><Relationship Id="rId5" Type="http://schemas.openxmlformats.org/officeDocument/2006/relationships/hyperlink" Target="https://mockpoll.com/panchayat/rajasthan/2026/" TargetMode="External"/><Relationship Id="rId6" Type="http://schemas.openxmlformats.org/officeDocument/2006/relationships/image" Target="../media/image2.png"/><Relationship Id="rId7" Type="http://schemas.openxmlformats.org/officeDocument/2006/relationships/hyperlink" Target="https://gsssjethantri.in" TargetMode="Externa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3"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sources/mge-2026.pdf#page=19" TargetMode="External"/><Relationship Id="rId7" Type="http://schemas.openxmlformats.org/officeDocument/2006/relationships/hyperlink" Target="https://mockpoll.com/panchayat/rajasthan/2026/sources/mge-2026.pdf#page=33" TargetMode="Externa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e-2026.pdf#page=19" TargetMode="External"/><Relationship Id="rId4" Type="http://schemas.openxmlformats.org/officeDocument/2006/relationships/hyperlink" Target="https://mockpoll.com/panchayat/rajasthan/2026/sources/mge-2026.pdf#page=30" TargetMode="External"/><Relationship Id="rId5" Type="http://schemas.openxmlformats.org/officeDocument/2006/relationships/hyperlink" Target="https://mockpoll.com/panchayat/rajasthan/2026/orders/9809.pdf#page=2" TargetMode="External"/><Relationship Id="rId6" Type="http://schemas.openxmlformats.org/officeDocument/2006/relationships/hyperlink" Target="https://mockpoll.com/panchayat/rajasthan/2026/orders/cmp-1299.pdf#page=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90.pdf#page=1"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9836.pdf#page=12" TargetMode="External"/><Relationship Id="rId6" Type="http://schemas.openxmlformats.org/officeDocument/2006/relationships/hyperlink" Target="https://mockpoll.com/panchayat/rajasthan/2026/orders/10144.pdf#page=4" TargetMode="External"/><Relationship Id="rId7"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5096.pdf#page=1" TargetMode="External"/><Relationship Id="rId4" Type="http://schemas.openxmlformats.org/officeDocument/2006/relationships/hyperlink" Target="https://mockpoll.com/panchayat/rajasthan/2026/sources/mge-2026.pdf#page=9" TargetMode="External"/><Relationship Id="rId5" Type="http://schemas.openxmlformats.org/officeDocument/2006/relationships/hyperlink" Target="https://mockpoll.com/panchayat/rajasthan/2026/sources/mgm-2026.pdf#page=7" TargetMode="External"/><Relationship Id="rId6" Type="http://schemas.openxmlformats.org/officeDocument/2006/relationships/hyperlink" Target="https://mockpoll.com/panchayat/rajasthan/2026/sources/mgm-2026.pdf#page=11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408.pdf#page=1" TargetMode="External"/><Relationship Id="rId4" Type="http://schemas.openxmlformats.org/officeDocument/2006/relationships/hyperlink" Target="https://mockpoll.com/panchayat/rajasthan/2026/sources/mge-2026.pdf#page=30" TargetMode="External"/><Relationship Id="rId5" Type="http://schemas.openxmlformats.org/officeDocument/2006/relationships/hyperlink" Target="https://mockpoll.com/panchayat/rajasthan/2026/sources/mgm-2026.pdf#page=15" TargetMode="External"/><Relationship Id="rId6" Type="http://schemas.openxmlformats.org/officeDocument/2006/relationships/hyperlink" Target="https://mockpoll.com/panchayat/rajasthan/2026/sources/mgm-2026.pdf#page=9" TargetMode="External"/><Relationship Id="rId7" Type="http://schemas.openxmlformats.org/officeDocument/2006/relationships/hyperlink" Target="https://mockpoll.com/panchayat/rajasthan/2026/orders/9836.pdf#page=9" TargetMode="External"/><Relationship Id="rId8" Type="http://schemas.openxmlformats.org/officeDocument/2006/relationships/hyperlink" Target="https://mockpoll.com/panchayat/rajasthan/2026/orders/10090.pdf#page=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3.png"/><Relationship Id="rId4" Type="http://schemas.openxmlformats.org/officeDocument/2006/relationships/hyperlink" Target="https://mockpoll.com/panchayat/rajasthan/2026/orders/cmp-1408.pdf#page=1" TargetMode="External"/><Relationship Id="rId5" Type="http://schemas.openxmlformats.org/officeDocument/2006/relationships/hyperlink" Target="https://mockpoll.com/panchayat/rajasthan/2026/orders/9836.pdf#page=9" TargetMode="External"/><Relationship Id="rId6" Type="http://schemas.openxmlformats.org/officeDocument/2006/relationships/hyperlink" Target="https://mockpoll.com/panchayat/rajasthan/2026/orders/10090.pdf#page=1" TargetMode="External"/><Relationship Id="rId7" Type="http://schemas.openxmlformats.org/officeDocument/2006/relationships/hyperlink" Target="https://mockpoll.com/panchayat/rajasthan/2026/sources/mgm-2026.pdf#page=9"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408.pdf#page=1" TargetMode="External"/><Relationship Id="rId4" Type="http://schemas.openxmlformats.org/officeDocument/2006/relationships/hyperlink" Target="https://mockpoll.com/panchayat/rajasthan/2026/sources/mge-2026.pdf#page=210" TargetMode="External"/><Relationship Id="rId5" Type="http://schemas.openxmlformats.org/officeDocument/2006/relationships/hyperlink" Target="https://mockpoll.com/panchayat/rajasthan/2026/sources/mgm-2026.pdf#page=137"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2235.pdf#page=2"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2235.pdf#page=2" TargetMode="External"/><Relationship Id="rId4" Type="http://schemas.openxmlformats.org/officeDocument/2006/relationships/hyperlink" Target="https://mockpoll.com/panchayat/rajasthan/2026/orders/cmp-2235.pdf#page=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4"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sources/mge-2026.pdf#page=1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10" TargetMode="External"/><Relationship Id="rId4" Type="http://schemas.openxmlformats.org/officeDocument/2006/relationships/hyperlink" Target="https://mockpoll.com/panchayat/rajasthan/2026/sources/mgm-2026.pdf#page=21"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4.png"/><Relationship Id="rId4" Type="http://schemas.openxmlformats.org/officeDocument/2006/relationships/hyperlink" Target="https://mockpoll.com/panchayat/rajasthan/2026/sources/mgm-2026.pdf#page=11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1" TargetMode="External"/><Relationship Id="rId4" Type="http://schemas.openxmlformats.org/officeDocument/2006/relationships/hyperlink" Target="https://mockpoll.com/panchayat/rajasthan/2026/sources/mgm-2026.pdf#page=12" TargetMode="External"/><Relationship Id="rId5" Type="http://schemas.openxmlformats.org/officeDocument/2006/relationships/hyperlink" Target="https://mockpoll.com/panchayat/rajasthan/2026/sources/mgm-2026.pdf#page=13" TargetMode="External"/><Relationship Id="rId6"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3"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3" TargetMode="External"/><Relationship Id="rId4" Type="http://schemas.openxmlformats.org/officeDocument/2006/relationships/hyperlink" Target="https://mockpoll.com/panchayat/rajasthan/2026/sources/mgm-2026.pdf#page=14" TargetMode="External"/><Relationship Id="rId5" Type="http://schemas.openxmlformats.org/officeDocument/2006/relationships/hyperlink" Target="https://mockpoll.com/panchayat/rajasthan/2026/sources/mgm-2026.pdf#page=15" TargetMode="External"/><Relationship Id="rId6" Type="http://schemas.openxmlformats.org/officeDocument/2006/relationships/hyperlink" Target="https://mockpoll.com/panchayat/rajasthan/2026/sources/mgm-2026.pdf#page=23" TargetMode="External"/><Relationship Id="rId7" Type="http://schemas.openxmlformats.org/officeDocument/2006/relationships/hyperlink" Target="https://mockpoll.com/panchayat/rajasthan/2026/sources/mgm-2026.pdf#page=24"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3" TargetMode="External"/><Relationship Id="rId4" Type="http://schemas.openxmlformats.org/officeDocument/2006/relationships/hyperlink" Target="https://mockpoll.com/panchayat/rajasthan/2026/sources/mgm-2026.pdf#page=13" TargetMode="External"/><Relationship Id="rId5" Type="http://schemas.openxmlformats.org/officeDocument/2006/relationships/hyperlink" Target="https://mockpoll.com/panchayat/rajasthan/2026/sources/mgm-2026.pdf#page=25"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3"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5310.pdf#page=1" TargetMode="External"/><Relationship Id="rId4" Type="http://schemas.openxmlformats.org/officeDocument/2006/relationships/hyperlink" Target="https://mockpoll.com/panchayat/rajasthan/2026/sources/mge-2026.pdf#page=94" TargetMode="External"/><Relationship Id="rId5" Type="http://schemas.openxmlformats.org/officeDocument/2006/relationships/hyperlink" Target="https://mockpoll.com/panchayat/rajasthan/2026/orders/5310.pdf#page=2" TargetMode="External"/><Relationship Id="rId6" Type="http://schemas.openxmlformats.org/officeDocument/2006/relationships/hyperlink" Target="https://mockpoll.com/panchayat/rajasthan/2026/orders/5310.pdf#page=3" TargetMode="External"/><Relationship Id="rId7"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5310.pdf#page=2"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4"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10090.pdf#page=1" TargetMode="External"/><Relationship Id="rId6" Type="http://schemas.openxmlformats.org/officeDocument/2006/relationships/hyperlink" Target="https://mockpoll.com/panchayat/rajasthan/2026/sources/mgm-2026.pdf#page=9" TargetMode="External"/><Relationship Id="rId7"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4" TargetMode="External"/><Relationship Id="rId4" Type="http://schemas.openxmlformats.org/officeDocument/2006/relationships/hyperlink" Target="https://mockpoll.com/panchayat/rajasthan/2026/sources/mgm-2026.pdf#page=1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5" TargetMode="External"/><Relationship Id="rId4" Type="http://schemas.openxmlformats.org/officeDocument/2006/relationships/hyperlink" Target="https://mockpoll.com/panchayat/rajasthan/2026/sources/mgm-2026.pdf#page=9" TargetMode="External"/><Relationship Id="rId5" Type="http://schemas.openxmlformats.org/officeDocument/2006/relationships/hyperlink" Target="https://mockpoll.com/panchayat/rajasthan/2026/orders/9836.pdf#page=9" TargetMode="External"/><Relationship Id="rId6" Type="http://schemas.openxmlformats.org/officeDocument/2006/relationships/hyperlink" Target="https://mockpoll.com/panchayat/rajasthan/2026/orders/10090.pdf#page=1" TargetMode="External"/><Relationship Id="rId7"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5" TargetMode="External"/><Relationship Id="rId4" Type="http://schemas.openxmlformats.org/officeDocument/2006/relationships/hyperlink" Target="https://mockpoll.com/panchayat/rajasthan/2026/sources/mgm-2026.pdf#page=16"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10090.pdf#page=1" TargetMode="External"/><Relationship Id="rId4" Type="http://schemas.openxmlformats.org/officeDocument/2006/relationships/hyperlink" Target="https://mockpoll.com/panchayat/rajasthan/2026/orders/9836.pdf#page=9" TargetMode="External"/><Relationship Id="rId5" Type="http://schemas.openxmlformats.org/officeDocument/2006/relationships/hyperlink" Target="https://mockpoll.com/panchayat/rajasthan/2026/orders/9809.pdf#page=1" TargetMode="External"/><Relationship Id="rId6" Type="http://schemas.openxmlformats.org/officeDocument/2006/relationships/hyperlink" Target="https://mockpoll.com/panchayat/rajasthan/2026/orders/9836.pdf#page=8"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09.pdf#page=1" TargetMode="External"/><Relationship Id="rId4" Type="http://schemas.openxmlformats.org/officeDocument/2006/relationships/hyperlink" Target="https://mockpoll.com/panchayat/rajasthan/2026/orders/9809.pdf#page=2" TargetMode="External"/><Relationship Id="rId5" Type="http://schemas.openxmlformats.org/officeDocument/2006/relationships/hyperlink" Target="https://mockpoll.com/panchayat/rajasthan/2026/orders/9809.pdf#page=3" TargetMode="External"/><Relationship Id="rId6"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0" TargetMode="External"/><Relationship Id="rId4" Type="http://schemas.openxmlformats.org/officeDocument/2006/relationships/hyperlink" Target="https://mockpoll.com/panchayat/rajasthan/2026/orders/cmp-1031.pdf#page=1" TargetMode="External"/><Relationship Id="rId5" Type="http://schemas.openxmlformats.org/officeDocument/2006/relationships/hyperlink" Target="https://mockpoll.com/panchayat/rajasthan/2026/sources/mgm-2026.pdf#page=21" TargetMode="External"/><Relationship Id="rId6" Type="http://schemas.openxmlformats.org/officeDocument/2006/relationships/hyperlink" Target="https://mockpoll.com/panchayat/rajasthan/2026/sources/mgm-2026.pdf#page=11" TargetMode="External"/><Relationship Id="rId7" Type="http://schemas.openxmlformats.org/officeDocument/2006/relationships/hyperlink" Target="https://mockpoll.com/panchayat/rajasthan/2026/sources/mgm-2026.pdf#page=13" TargetMode="External"/><Relationship Id="rId8"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09.pdf#page=2"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2"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3"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1" TargetMode="External"/><Relationship Id="rId4" Type="http://schemas.openxmlformats.org/officeDocument/2006/relationships/hyperlink" Target="https://mockpoll.com/panchayat/rajasthan/2026/orders/cmp-1031.pdf#page=1"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5" TargetMode="External"/><Relationship Id="rId4" Type="http://schemas.openxmlformats.org/officeDocument/2006/relationships/hyperlink" Target="https://mockpoll.com/panchayat/rajasthan/2026/sources/mgm-2026.pdf#page=21"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2" TargetMode="External"/><Relationship Id="rId4" Type="http://schemas.openxmlformats.org/officeDocument/2006/relationships/hyperlink" Target="https://mockpoll.com/panchayat/rajasthan/2026/sources/mgm-2026.pdf#page=23" TargetMode="External"/><Relationship Id="rId5" Type="http://schemas.openxmlformats.org/officeDocument/2006/relationships/hyperlink" Target="https://mockpoll.com/panchayat/rajasthan/2026/sources/mgm-2026.pdf#page=24" TargetMode="External"/><Relationship Id="rId6" Type="http://schemas.openxmlformats.org/officeDocument/2006/relationships/hyperlink" Target="https://mockpoll.com/panchayat/rajasthan/2026/sources/mgm-2026.pdf#page=25"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4"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3" TargetMode="External"/><Relationship Id="rId4" Type="http://schemas.openxmlformats.org/officeDocument/2006/relationships/hyperlink" Target="https://mockpoll.com/panchayat/rajasthan/2026/sources/mgm-2026.pdf#page=24"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4" TargetMode="External"/><Relationship Id="rId4" Type="http://schemas.openxmlformats.org/officeDocument/2006/relationships/notesSlide" Target="../notesSlides/notesSlide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9836.pdf#page=9" TargetMode="External"/><Relationship Id="rId4" Type="http://schemas.openxmlformats.org/officeDocument/2006/relationships/hyperlink" Target="https://mockpoll.com/panchayat/rajasthan/2026/orders/10090.pdf#page=1" TargetMode="External"/><Relationship Id="rId5" Type="http://schemas.openxmlformats.org/officeDocument/2006/relationships/hyperlink" Target="https://mockpoll.com/panchayat/rajasthan/2026/sources/mgm-2026.pdf#page=9"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5" TargetMode="External"/><Relationship Id="rId4" Type="http://schemas.openxmlformats.org/officeDocument/2006/relationships/hyperlink" Target="https://mockpoll.com/panchayat/rajasthan/2026/sources/mgm-2026.pdf#page=23"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7" TargetMode="External"/><Relationship Id="rId4" Type="http://schemas.openxmlformats.org/officeDocument/2006/relationships/hyperlink" Target="https://mockpoll.com/panchayat/rajasthan/2026/sources/mgm-2026.pdf#page=114" TargetMode="External"/><Relationship Id="rId5" Type="http://schemas.openxmlformats.org/officeDocument/2006/relationships/hyperlink" Target="https://mockpoll.com/panchayat/rajasthan/2026/sources/mgm-2026.pdf#page=26" TargetMode="External"/><Relationship Id="rId6" Type="http://schemas.openxmlformats.org/officeDocument/2006/relationships/notesSlide" Target="../notesSlides/notesSlide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1" TargetMode="External"/><Relationship Id="rId4" Type="http://schemas.openxmlformats.org/officeDocument/2006/relationships/hyperlink" Target="https://mockpoll.com/panchayat/rajasthan/2026/sources/mgm-2026.pdf#page=41" TargetMode="External"/><Relationship Id="rId5" Type="http://schemas.openxmlformats.org/officeDocument/2006/relationships/hyperlink" Target="https://mockpoll.com/panchayat/rajasthan/2026/sources/mgm-2026.pdf#page=42" TargetMode="External"/><Relationship Id="rId6" Type="http://schemas.openxmlformats.org/officeDocument/2006/relationships/hyperlink" Target="https://mockpoll.com/panchayat/rajasthan/2026/sources/mgm-2026.pdf#page=7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1" TargetMode="External"/><Relationship Id="rId4" Type="http://schemas.openxmlformats.org/officeDocument/2006/relationships/hyperlink" Target="https://mockpoll.com/panchayat/rajasthan/2026/sources/mgm-2026.pdf#page=41" TargetMode="External"/><Relationship Id="rId5" Type="http://schemas.openxmlformats.org/officeDocument/2006/relationships/hyperlink" Target="https://mockpoll.com/panchayat/rajasthan/2026/sources/mgm-2026.pdf#page=42"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1" TargetMode="External"/><Relationship Id="rId4" Type="http://schemas.openxmlformats.org/officeDocument/2006/relationships/hyperlink" Target="https://mockpoll.com/panchayat/rajasthan/2026/sources/mgm-2026.pdf#page=42"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1" TargetMode="External"/><Relationship Id="rId4" Type="http://schemas.openxmlformats.org/officeDocument/2006/relationships/hyperlink" Target="https://mockpoll.com/panchayat/rajasthan/2026/orders/cmp-1323.pdf#page=2" TargetMode="External"/><Relationship Id="rId5" Type="http://schemas.openxmlformats.org/officeDocument/2006/relationships/hyperlink" Target="https://mockpoll.com/panchayat/rajasthan/2026/sources/mgm-2026.pdf#page=42"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2" TargetMode="External"/><Relationship Id="rId4" Type="http://schemas.openxmlformats.org/officeDocument/2006/relationships/hyperlink" Target="https://mockpoll.com/panchayat/rajasthan/2026/sources/mgm-2026.pdf#page=75"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2" TargetMode="External"/><Relationship Id="rId4" Type="http://schemas.openxmlformats.org/officeDocument/2006/relationships/hyperlink" Target="https://mockpoll.com/panchayat/rajasthan/2026/sources/mgm-2026.pdf#page=42" TargetMode="External"/><Relationship Id="rId5" Type="http://schemas.openxmlformats.org/officeDocument/2006/relationships/hyperlink" Target="https://mockpoll.com/panchayat/rajasthan/2026/sources/mgm-2026.pdf#page=74"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7"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75" TargetMode="External"/><Relationship Id="rId4" Type="http://schemas.openxmlformats.org/officeDocument/2006/relationships/hyperlink" Target="https://mockpoll.com/panchayat/rajasthan/2026/sources/man-2026-p128.pdf#page=1" TargetMode="External"/><Relationship Id="rId5" Type="http://schemas.openxmlformats.org/officeDocument/2006/relationships/hyperlink" Target="https://mockpoll.com/panchayat/rajasthan/2026/sources/mgm-2026.pdf#page=74"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031.pdf#page=1"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323.pdf#page=2" TargetMode="External"/><Relationship Id="rId4" Type="http://schemas.openxmlformats.org/officeDocument/2006/relationships/hyperlink" Target="https://mockpoll.com/panchayat/rajasthan/2026/sources/mgm-2026.pdf#page=42" TargetMode="External"/><Relationship Id="rId5" Type="http://schemas.openxmlformats.org/officeDocument/2006/relationships/hyperlink" Target="https://mockpoll.com/panchayat/rajasthan/2026/sources/mgm-2026.pdf#page=75" TargetMode="External"/><Relationship Id="rId6" Type="http://schemas.openxmlformats.org/officeDocument/2006/relationships/hyperlink" Target="https://mockpoll.com/panchayat/rajasthan/2026/sources/mgm-2026.pdf#page=74" TargetMode="External"/><Relationship Id="rId7" Type="http://schemas.openxmlformats.org/officeDocument/2006/relationships/notesSlide" Target="../notesSlides/notesSlide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0" TargetMode="External"/><Relationship Id="rId4" Type="http://schemas.openxmlformats.org/officeDocument/2006/relationships/hyperlink" Target="https://mockpoll.com/panchayat/rajasthan/2026/sources/mgm-2026.pdf#page=21" TargetMode="External"/><Relationship Id="rId5" Type="http://schemas.openxmlformats.org/officeDocument/2006/relationships/hyperlink" Target="https://mockpoll.com/panchayat/rajasthan/2026/orders/9809.pdf#page=2" TargetMode="External"/><Relationship Id="rId6" Type="http://schemas.openxmlformats.org/officeDocument/2006/relationships/hyperlink" Target="https://mockpoll.com/panchayat/rajasthan/2026/orders/cmp-1031.pdf#page=1" TargetMode="External"/><Relationship Id="rId7" Type="http://schemas.openxmlformats.org/officeDocument/2006/relationships/hyperlink" Target="https://mockpoll.com/panchayat/rajasthan/2026/sources/mgm-2026.pdf#page=22" TargetMode="External"/><Relationship Id="rId8" Type="http://schemas.openxmlformats.org/officeDocument/2006/relationships/hyperlink" Target="https://mockpoll.com/panchayat/rajasthan/2026/sources/mgm-2026.pdf#page=24" TargetMode="External"/><Relationship Id="rId9" Type="http://schemas.openxmlformats.org/officeDocument/2006/relationships/hyperlink" Target="https://mockpoll.com/panchayat/rajasthan/2026/sources/mgm-2026.pdf#page=25" TargetMode="External"/><Relationship Id="rId10" Type="http://schemas.openxmlformats.org/officeDocument/2006/relationships/hyperlink" Target="https://mockpoll.com/panchayat/rajasthan/2026/sources/mgm-2026.pdf#page=23"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7" TargetMode="External"/><Relationship Id="rId4" Type="http://schemas.openxmlformats.org/officeDocument/2006/relationships/hyperlink" Target="https://mockpoll.com/panchayat/rajasthan/2026/sources/mgm-2026.pdf#page=114" TargetMode="External"/><Relationship Id="rId5" Type="http://schemas.openxmlformats.org/officeDocument/2006/relationships/hyperlink" Target="https://mockpoll.com/panchayat/rajasthan/2026/orders/cmp-1323.pdf#page=1" TargetMode="External"/><Relationship Id="rId6" Type="http://schemas.openxmlformats.org/officeDocument/2006/relationships/hyperlink" Target="https://mockpoll.com/panchayat/rajasthan/2026/sources/mgm-2026.pdf#page=41" TargetMode="External"/><Relationship Id="rId7" Type="http://schemas.openxmlformats.org/officeDocument/2006/relationships/hyperlink" Target="https://mockpoll.com/panchayat/rajasthan/2026/sources/mgm-2026.pdf#page=42" TargetMode="External"/><Relationship Id="rId8" Type="http://schemas.openxmlformats.org/officeDocument/2006/relationships/hyperlink" Target="https://mockpoll.com/panchayat/rajasthan/2026/sources/mgm-2026.pdf#page=75" TargetMode="External"/><Relationship Id="rId9" Type="http://schemas.openxmlformats.org/officeDocument/2006/relationships/hyperlink" Target="https://mockpoll.com/panchayat/rajasthan/2026/sources/man-2026-p128.pdf#page=1" TargetMode="External"/><Relationship Id="rId10" Type="http://schemas.openxmlformats.org/officeDocument/2006/relationships/hyperlink" Target="https://mockpoll.com/panchayat/rajasthan/2026/orders/cmp-1323.pdf#page=2" TargetMode="External"/><Relationship Id="rId11" Type="http://schemas.openxmlformats.org/officeDocument/2006/relationships/hyperlink" Target="https://mockpoll.com/panchayat/rajasthan/2026/sources/mgm-2026.pdf#page=74"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031.pdf#page=1" TargetMode="External"/><Relationship Id="rId4" Type="http://schemas.openxmlformats.org/officeDocument/2006/relationships/hyperlink" Target="https://mockpoll.com/panchayat/rajasthan/2026/sources/mgm-2026.pdf#page=75" TargetMode="External"/><Relationship Id="rId5" Type="http://schemas.openxmlformats.org/officeDocument/2006/relationships/hyperlink" Target="https://mockpoll.com/panchayat/rajasthan/2026/sources/mgm-2026.pdf#page=74" TargetMode="External"/><Relationship Id="rId6" Type="http://schemas.openxmlformats.org/officeDocument/2006/relationships/hyperlink" Target="https://mockpoll.com/panchayat/rajasthan/2026/orders/cmp-1323.pdf#page=2" TargetMode="External"/><Relationship Id="rId7" Type="http://schemas.openxmlformats.org/officeDocument/2006/relationships/hyperlink" Target="https://mockpoll.com/panchayat/rajasthan/2026/sources/mgm-2026.pdf#page=27"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44" TargetMode="External"/><Relationship Id="rId4" Type="http://schemas.openxmlformats.org/officeDocument/2006/relationships/hyperlink" Target="https://mockpoll.com/panchayat/rajasthan/2026/orders/9809.pdf#page=2" TargetMode="External"/><Relationship Id="rId5" Type="http://schemas.openxmlformats.org/officeDocument/2006/relationships/notesSlide" Target="../notesSlides/notesSlide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5.png"/><Relationship Id="rId4" Type="http://schemas.openxmlformats.org/officeDocument/2006/relationships/hyperlink" Target="https://mockpoll.com/panchayat/rajasthan/2026/sources/mgm-2026.pdf#page=144" TargetMode="External"/><Relationship Id="rId5" Type="http://schemas.openxmlformats.org/officeDocument/2006/relationships/hyperlink" Target="https://mockpoll.com/panchayat/rajasthan/2026/orders/9809.pdf#page=2"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notesSlide" Target="../notesSlides/notesSlide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notesSlide" Target="../notesSlides/notesSlide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2.jpg"/><Relationship Id="rId4" Type="http://schemas.openxmlformats.org/officeDocument/2006/relationships/image" Target="../media/image13.jpg"/><Relationship Id="rId5" Type="http://schemas.openxmlformats.org/officeDocument/2006/relationships/image" Target="../media/image14.jpg"/><Relationship Id="rId6" Type="http://schemas.openxmlformats.org/officeDocument/2006/relationships/notesSlide" Target="../notesSlides/notesSlide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5.jpg"/><Relationship Id="rId4" Type="http://schemas.openxmlformats.org/officeDocument/2006/relationships/image" Target="../media/image16.jpg"/><Relationship Id="rId5" Type="http://schemas.openxmlformats.org/officeDocument/2006/relationships/image" Target="../media/image17.jpg"/><Relationship Id="rId6" Type="http://schemas.openxmlformats.org/officeDocument/2006/relationships/image" Target="../media/image18.jpg"/><Relationship Id="rId7" Type="http://schemas.openxmlformats.org/officeDocument/2006/relationships/notesSlide" Target="../notesSlides/notesSlide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notesSlide" Target="../notesSlides/notesSlide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notesSlide" Target="../notesSlides/notesSlide1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7" TargetMode="External"/><Relationship Id="rId4" Type="http://schemas.openxmlformats.org/officeDocument/2006/relationships/hyperlink" Target="https://mockpoll.com/panchayat/rajasthan/2026/sources/mgm-2026.pdf#page=25" TargetMode="External"/><Relationship Id="rId5" Type="http://schemas.openxmlformats.org/officeDocument/2006/relationships/hyperlink" Target="https://mockpoll.com/panchayat/rajasthan/2026/sources/mgm-2026.pdf#page=28" TargetMode="External"/><Relationship Id="rId6" Type="http://schemas.openxmlformats.org/officeDocument/2006/relationships/hyperlink" Target="https://mockpoll.com/panchayat/rajasthan/2026/sources/mgm-2026.pdf#page=41" TargetMode="External"/><Relationship Id="rId7" Type="http://schemas.openxmlformats.org/officeDocument/2006/relationships/hyperlink" Target="https://mockpoll.com/panchayat/rajasthan/2026/sources/mgm-2026.pdf#page=12" TargetMode="External"/><Relationship Id="rId8" Type="http://schemas.openxmlformats.org/officeDocument/2006/relationships/notesSlide" Target="../notesSlides/notesSlide2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9" TargetMode="External"/><Relationship Id="rId4" Type="http://schemas.openxmlformats.org/officeDocument/2006/relationships/hyperlink" Target="https://mockpoll.com/panchayat/rajasthan/2026/sources/mgm-2026.pdf#page=20" TargetMode="External"/><Relationship Id="rId5" Type="http://schemas.openxmlformats.org/officeDocument/2006/relationships/hyperlink" Target="https://mockpoll.com/panchayat/rajasthan/2026/orders/cmp-1031.pdf#page=1" TargetMode="External"/><Relationship Id="rId6" Type="http://schemas.openxmlformats.org/officeDocument/2006/relationships/hyperlink" Target="https://mockpoll.com/panchayat/rajasthan/2026/sources/mgm-2026.pdf#page=22" TargetMode="External"/><Relationship Id="rId7" Type="http://schemas.openxmlformats.org/officeDocument/2006/relationships/notesSlide" Target="../notesSlides/notesSlide2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2" TargetMode="External"/><Relationship Id="rId4" Type="http://schemas.openxmlformats.org/officeDocument/2006/relationships/hyperlink" Target="https://mockpoll.com/panchayat/rajasthan/2026/sources/mgm-2026.pdf#page=23" TargetMode="External"/><Relationship Id="rId5" Type="http://schemas.openxmlformats.org/officeDocument/2006/relationships/hyperlink" Target="https://mockpoll.com/panchayat/rajasthan/2026/sources/mgm-2026.pdf#page=24" TargetMode="External"/><Relationship Id="rId6" Type="http://schemas.openxmlformats.org/officeDocument/2006/relationships/hyperlink" Target="https://mockpoll.com/panchayat/rajasthan/2026/sources/mgm-2026.pdf#page=25" TargetMode="External"/><Relationship Id="rId7" Type="http://schemas.openxmlformats.org/officeDocument/2006/relationships/hyperlink" Target="https://mockpoll.com/panchayat/rajasthan/2026/sources/mgm-2026.pdf#page=26" TargetMode="External"/><Relationship Id="rId8" Type="http://schemas.openxmlformats.org/officeDocument/2006/relationships/hyperlink" Target="https://mockpoll.com/panchayat/rajasthan/2026/sources/mgm-2026.pdf#page=27" TargetMode="External"/><Relationship Id="rId9" Type="http://schemas.openxmlformats.org/officeDocument/2006/relationships/hyperlink" Target="https://mockpoll.com/panchayat/rajasthan/2026/sources/mgm-2026.pdf#page=114" TargetMode="External"/><Relationship Id="rId10" Type="http://schemas.openxmlformats.org/officeDocument/2006/relationships/hyperlink" Target="https://mockpoll.com/panchayat/rajasthan/2026/sources/mgm-2026.pdf#page=15" TargetMode="External"/><Relationship Id="rId11" Type="http://schemas.openxmlformats.org/officeDocument/2006/relationships/hyperlink" Target="https://mockpoll.com/panchayat/rajasthan/2026/sources/mgm-2026.pdf#page=13" TargetMode="External"/><Relationship Id="rId12" Type="http://schemas.openxmlformats.org/officeDocument/2006/relationships/hyperlink" Target="https://mockpoll.com/panchayat/rajasthan/2026/sources/mgm-2026.pdf#page=14"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5" TargetMode="External"/><Relationship Id="rId4" Type="http://schemas.openxmlformats.org/officeDocument/2006/relationships/hyperlink" Target="https://mockpoll.com/panchayat/rajasthan/2026/sources/mgm-2026.pdf#page=23" TargetMode="External"/><Relationship Id="rId5" Type="http://schemas.openxmlformats.org/officeDocument/2006/relationships/hyperlink" Target="https://mockpoll.com/panchayat/rajasthan/2026/sources/mgm-2026.pdf#page=26" TargetMode="External"/><Relationship Id="rId6" Type="http://schemas.openxmlformats.org/officeDocument/2006/relationships/hyperlink" Target="https://mockpoll.com/panchayat/rajasthan/2026/sources/mgm-2026.pdf#page=27" TargetMode="External"/><Relationship Id="rId7" Type="http://schemas.openxmlformats.org/officeDocument/2006/relationships/hyperlink" Target="https://mockpoll.com/panchayat/rajasthan/2026/sources/mgm-2026.pdf#page=114" TargetMode="External"/><Relationship Id="rId8" Type="http://schemas.openxmlformats.org/officeDocument/2006/relationships/notesSlide" Target="../notesSlides/notesSlide2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1" TargetMode="External"/><Relationship Id="rId4" Type="http://schemas.openxmlformats.org/officeDocument/2006/relationships/hyperlink" Target="https://mockpoll.com/panchayat/rajasthan/2026/sources/mgm-2026.pdf#page=13" TargetMode="External"/><Relationship Id="rId5" Type="http://schemas.openxmlformats.org/officeDocument/2006/relationships/hyperlink" Target="https://mockpoll.com/panchayat/rajasthan/2026/orders/cmp-1031.pdf#page=1" TargetMode="External"/><Relationship Id="rId6" Type="http://schemas.openxmlformats.org/officeDocument/2006/relationships/hyperlink" Target="https://mockpoll.com/panchayat/rajasthan/2026/sources/mgm-2026.pdf#page=21" TargetMode="External"/><Relationship Id="rId7" Type="http://schemas.openxmlformats.org/officeDocument/2006/relationships/hyperlink" Target="https://mockpoll.com/panchayat/rajasthan/2026/sources/mgm-2026.pdf#page=14" TargetMode="External"/><Relationship Id="rId8" Type="http://schemas.openxmlformats.org/officeDocument/2006/relationships/hyperlink" Target="https://mockpoll.com/panchayat/rajasthan/2026/sources/mgm-2026.pdf#page=15"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3" TargetMode="External"/><Relationship Id="rId4" Type="http://schemas.openxmlformats.org/officeDocument/2006/relationships/hyperlink" Target="https://mockpoll.com/panchayat/rajasthan/2026/sources/mgm-2026.pdf#page=24" TargetMode="External"/><Relationship Id="rId5" Type="http://schemas.openxmlformats.org/officeDocument/2006/relationships/hyperlink" Target="https://mockpoll.com/panchayat/rajasthan/2026/sources/mgm-2026.pdf#page=128"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6" TargetMode="External"/><Relationship Id="rId4" Type="http://schemas.openxmlformats.org/officeDocument/2006/relationships/hyperlink" Target="https://mockpoll.com/panchayat/rajasthan/2026/sources/mgm-2026.pdf#page=25" TargetMode="External"/><Relationship Id="rId5" Type="http://schemas.openxmlformats.org/officeDocument/2006/relationships/hyperlink" Target="https://mockpoll.com/panchayat/rajasthan/2026/sources/mgm-2026.pdf#page=27" TargetMode="External"/><Relationship Id="rId6" Type="http://schemas.openxmlformats.org/officeDocument/2006/relationships/hyperlink" Target="https://mockpoll.com/panchayat/rajasthan/2026/sources/mgm-2026.pdf#page=28" TargetMode="External"/><Relationship Id="rId7" Type="http://schemas.openxmlformats.org/officeDocument/2006/relationships/notesSlide" Target="../notesSlides/notesSlide2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27" TargetMode="External"/><Relationship Id="rId4" Type="http://schemas.openxmlformats.org/officeDocument/2006/relationships/hyperlink" Target="https://mockpoll.com/panchayat/rajasthan/2026/sources/mgm-2026.pdf#page=114"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114"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sources/mgm-2026.pdf#page=42" TargetMode="External"/><Relationship Id="rId4" Type="http://schemas.openxmlformats.org/officeDocument/2006/relationships/hyperlink" Target="https://mockpoll.com/panchayat/rajasthan/2026/sources/mgm-2026.pdf#page=144" TargetMode="External"/><Relationship Id="rId5" Type="http://schemas.openxmlformats.org/officeDocument/2006/relationships/hyperlink" Target="https://mockpoll.com/panchayat/rajasthan/2026/sources/mgm-2026.pdf#page=148"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mockpoll.com/panchayat/rajasthan/2026/" TargetMode="External"/><Relationship Id="rId3" Type="http://schemas.openxmlformats.org/officeDocument/2006/relationships/hyperlink" Target="https://mockpoll.com/panchayat/rajasthan/2026/orders/cmp-1031.pdf" TargetMode="External"/><Relationship Id="rId4" Type="http://schemas.openxmlformats.org/officeDocument/2006/relationships/hyperlink" Target="https://mockpoll.com/panchayat/rajasthan/2026/orders/cmp-1323.pdf" TargetMode="External"/><Relationship Id="rId5" Type="http://schemas.openxmlformats.org/officeDocument/2006/relationships/hyperlink" Target="https://mockpoll.com/panchayat/rajasthan/2026/orders/cmp-1408.pdf" TargetMode="External"/><Relationship Id="rId6" Type="http://schemas.openxmlformats.org/officeDocument/2006/relationships/hyperlink" Target="https://mockpoll.com/panchayat/rajasthan/2026/orders/cmp-2235.pdf" TargetMode="External"/><Relationship Id="rId7" Type="http://schemas.openxmlformats.org/officeDocument/2006/relationships/hyperlink" Target="https://mockpoll.com/panchayat/rajasthan/2026/orders/cmp-5096.pdf" TargetMode="External"/><Relationship Id="rId8" Type="http://schemas.openxmlformats.org/officeDocument/2006/relationships/hyperlink" Target="https://mockpoll.com/panchayat/rajasthan/2026/orders/cmp-5101.pdf" TargetMode="External"/><Relationship Id="rId9" Type="http://schemas.openxmlformats.org/officeDocument/2006/relationships/hyperlink" Target="https://mockpoll.com/panchayat/rajasthan/2026/orders/5310.pdf" TargetMode="External"/><Relationship Id="rId10" Type="http://schemas.openxmlformats.org/officeDocument/2006/relationships/hyperlink" Target="https://mockpoll.com/panchayat/rajasthan/2026/orders/9809.pdf" TargetMode="External"/><Relationship Id="rId11" Type="http://schemas.openxmlformats.org/officeDocument/2006/relationships/hyperlink" Target="https://mockpoll.com/panchayat/rajasthan/2026/orders/9836.pdf" TargetMode="External"/><Relationship Id="rId12" Type="http://schemas.openxmlformats.org/officeDocument/2006/relationships/hyperlink" Target="https://mockpoll.com/panchayat/rajasthan/2026/orders/10090.pdf" TargetMode="External"/><Relationship Id="rId13" Type="http://schemas.openxmlformats.org/officeDocument/2006/relationships/hyperlink" Target="https://mockpoll.com/panchayat/rajasthan/2026/orders/10144.pdf" TargetMode="External"/><Relationship Id="rId14" Type="http://schemas.openxmlformats.org/officeDocument/2006/relationships/hyperlink" Target="https://mockpoll.com/panchayat/rajasthan/2026/sources/mgm-2026.pdf" TargetMode="External"/><Relationship Id="rId15" Type="http://schemas.openxmlformats.org/officeDocument/2006/relationships/hyperlink" Target="https://mockpoll.com/panchayat/rajasthan/2026/sources/mge-2026.pdf" TargetMode="External"/><Relationship Id="rId16" Type="http://schemas.openxmlformats.org/officeDocument/2006/relationships/hyperlink" Target="https://mockpoll.com/panchayat/rajasthan/2026/orders/cmp-1299.pdf" TargetMode="External"/><Relationship Id="rId17" Type="http://schemas.openxmlformats.org/officeDocument/2006/relationships/hyperlink" Target="https://mockpoll.com/panchayat/rajasthan/2026/sources/man-2026-p128.pdf" TargetMode="External"/><Relationship Id="rId18" Type="http://schemas.openxmlformats.org/officeDocument/2006/relationships/notesSlide" Target="../notesSlides/notesSlide2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2697480"/>
            <a:ext cx="2011680" cy="54864"/>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822960"/>
            <a:ext cx="11094415" cy="1828800"/>
          </a:xfrm>
          <a:prstGeom prst="rect">
            <a:avLst/>
          </a:prstGeom>
          <a:noFill/>
        </p:spPr>
        <p:txBody>
          <a:bodyPr wrap="square" anchor="b" lIns="45720" rIns="45720" tIns="18288" bIns="18288">
            <a:spAutoFit/>
          </a:bodyPr>
          <a:lstStyle/>
          <a:p>
            <a:pPr algn="l">
              <a:lnSpc>
                <a:spcPct val="100000"/>
              </a:lnSpc>
              <a:spcAft>
                <a:spcPts val="0"/>
              </a:spcAft>
            </a:pPr>
            <a:r>
              <a:rPr sz="4400" b="1">
                <a:solidFill>
                  <a:srgbClr val="FFFFFF"/>
                </a:solidFill>
                <a:latin typeface="Nirmala UI"/>
                <a:ea typeface="Nirmala UI"/>
                <a:cs typeface="Nirmala UI"/>
              </a:rPr>
              <a:t>मतपेटी वाला दिन: पंच + सरपंच</a:t>
            </a:r>
          </a:p>
        </p:txBody>
      </p:sp>
      <p:sp>
        <p:nvSpPr>
          <p:cNvPr id="5" name="TextBox 4"/>
          <p:cNvSpPr txBox="1"/>
          <p:nvPr/>
        </p:nvSpPr>
        <p:spPr>
          <a:xfrm>
            <a:off x="548640" y="2880360"/>
            <a:ext cx="11094415" cy="548640"/>
          </a:xfrm>
          <a:prstGeom prst="rect">
            <a:avLst/>
          </a:prstGeom>
          <a:noFill/>
        </p:spPr>
        <p:txBody>
          <a:bodyPr wrap="square" anchor="t" lIns="45720" rIns="45720" tIns="18288" bIns="18288">
            <a:spAutoFit/>
          </a:bodyPr>
          <a:lstStyle/>
          <a:p>
            <a:pPr algn="l">
              <a:lnSpc>
                <a:spcPct val="100000"/>
              </a:lnSpc>
              <a:spcAft>
                <a:spcPts val="0"/>
              </a:spcAft>
            </a:pPr>
            <a:r>
              <a:rPr sz="2400" b="0">
                <a:solidFill>
                  <a:srgbClr val="F3D9A4"/>
                </a:solidFill>
                <a:latin typeface="Nirmala UI"/>
                <a:ea typeface="Nirmala UI"/>
                <a:cs typeface="Nirmala UI"/>
              </a:rPr>
              <a:t>मतदान दल का प्रशिक्षण</a:t>
            </a:r>
          </a:p>
        </p:txBody>
      </p:sp>
      <p:sp>
        <p:nvSpPr>
          <p:cNvPr id="6" name="TextBox 5"/>
          <p:cNvSpPr txBox="1"/>
          <p:nvPr/>
        </p:nvSpPr>
        <p:spPr>
          <a:xfrm>
            <a:off x="548640" y="3703320"/>
            <a:ext cx="11094415" cy="1828800"/>
          </a:xfrm>
          <a:prstGeom prst="rect">
            <a:avLst/>
          </a:prstGeom>
          <a:noFill/>
        </p:spPr>
        <p:txBody>
          <a:bodyPr wrap="square" anchor="t" lIns="45720" rIns="45720" tIns="18288" bIns="18288">
            <a:spAutoFit/>
          </a:bodyPr>
          <a:lstStyle/>
          <a:p>
            <a:pPr algn="l">
              <a:lnSpc>
                <a:spcPct val="100000"/>
              </a:lnSpc>
              <a:spcAft>
                <a:spcPts val="1000"/>
              </a:spcAft>
            </a:pPr>
            <a:r>
              <a:rPr sz="1800" b="0">
                <a:solidFill>
                  <a:srgbClr val="FFFFFF"/>
                </a:solidFill>
                <a:latin typeface="Nirmala UI"/>
                <a:ea typeface="Nirmala UI"/>
                <a:cs typeface="Nirmala UI"/>
              </a:rPr>
              <a:t>पंच और सरपंच वाले दिन बूथ के दल में एक मतदान अधिकारी होंगे, और 4 सहायक मतदान अधिकारी।</a:t>
            </a:r>
            <a:r>
              <a:rPr sz="1300" b="0">
                <a:solidFill>
                  <a:srgbClr val="BFD4EA"/>
                </a:solidFill>
                <a:latin typeface="Nirmala UI"/>
                <a:ea typeface="Nirmala UI"/>
                <a:cs typeface="Nirmala UI"/>
              </a:rPr>
              <a:t>  [</a:t>
            </a:r>
            <a:r>
              <a:rPr sz="1300" b="0">
                <a:solidFill>
                  <a:srgbClr val="BFD4EA"/>
                </a:solidFill>
                <a:latin typeface="Nirmala UI"/>
                <a:ea typeface="Nirmala UI"/>
                <a:cs typeface="Nirmala UI"/>
                <a:hlinkClick r:id="rId2">
                  <a:extLst>
                    <a:ext uri="{A12FA001-AC4F-418D-AE19-62706E023703}">
                      <ahyp:hlinkClr xmlns:ahyp="http://schemas.microsoft.com/office/drawing/2018/hyperlinkcolor" val="tx"/>
                    </a:ext>
                  </a:extLst>
                </a:hlinkClick>
              </a:rPr>
              <a:t>मतपेटी मार्गदर्शिका, पृ. 7</a:t>
            </a:r>
            <a:r>
              <a:rPr sz="1300" b="0">
                <a:solidFill>
                  <a:srgbClr val="BFD4EA"/>
                </a:solidFill>
                <a:latin typeface="Nirmala UI"/>
                <a:ea typeface="Nirmala UI"/>
                <a:cs typeface="Nirmala UI"/>
              </a:rPr>
              <a:t>]</a:t>
            </a:r>
          </a:p>
          <a:p>
            <a:pPr algn="l">
              <a:lnSpc>
                <a:spcPct val="100000"/>
              </a:lnSpc>
              <a:spcAft>
                <a:spcPts val="1000"/>
              </a:spcAft>
            </a:pPr>
            <a:r>
              <a:rPr sz="1800" b="0">
                <a:solidFill>
                  <a:srgbClr val="FFFFFF"/>
                </a:solidFill>
                <a:latin typeface="Nirmala UI"/>
                <a:ea typeface="Nirmala UI"/>
                <a:cs typeface="Nirmala UI"/>
              </a:rPr>
              <a:t>हर बूथ पर दल में काम बाँटना, और सब पर नज़र रखना, रिटर्निंग अधिकारी का काम है।</a:t>
            </a:r>
            <a:r>
              <a:rPr sz="1300" b="0">
                <a:solidFill>
                  <a:srgbClr val="BFD4EA"/>
                </a:solidFill>
                <a:latin typeface="Nirmala UI"/>
                <a:ea typeface="Nirmala UI"/>
                <a:cs typeface="Nirmala UI"/>
              </a:rPr>
              <a:t>  [</a:t>
            </a:r>
            <a:r>
              <a:rPr sz="1300" b="0">
                <a:solidFill>
                  <a:srgbClr val="BFD4E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8</a:t>
            </a:r>
            <a:r>
              <a:rPr sz="1300" b="0">
                <a:solidFill>
                  <a:srgbClr val="BFD4EA"/>
                </a:solidFill>
                <a:latin typeface="Nirmala UI"/>
                <a:ea typeface="Nirmala UI"/>
                <a:cs typeface="Nirmala UI"/>
              </a:rPr>
              <a:t>]</a:t>
            </a:r>
          </a:p>
        </p:txBody>
      </p:sp>
      <p:sp>
        <p:nvSpPr>
          <p:cNvPr id="7" name="TextBox 6"/>
          <p:cNvSpPr txBox="1"/>
          <p:nvPr/>
        </p:nvSpPr>
        <p:spPr>
          <a:xfrm>
            <a:off x="548640" y="4895849"/>
            <a:ext cx="11094415" cy="365760"/>
          </a:xfrm>
          <a:prstGeom prst="rect">
            <a:avLst/>
          </a:prstGeom>
          <a:noFill/>
        </p:spPr>
        <p:txBody>
          <a:bodyPr wrap="square" anchor="t" lIns="45720" rIns="45720" tIns="18288" bIns="18288">
            <a:spAutoFit/>
          </a:bodyPr>
          <a:lstStyle/>
          <a:p>
            <a:pPr algn="l">
              <a:lnSpc>
                <a:spcPct val="100000"/>
              </a:lnSpc>
              <a:spcAft>
                <a:spcPts val="0"/>
              </a:spcAft>
            </a:pPr>
            <a:r>
              <a:rPr sz="1300" b="0">
                <a:solidFill>
                  <a:srgbClr val="BFD4EA"/>
                </a:solidFill>
                <a:latin typeface="Nirmala UI"/>
                <a:ea typeface="Nirmala UI"/>
                <a:cs typeface="Nirmala UI"/>
              </a:rPr>
              <a:t>मतदान दल प्रशिक्षण: पंच और सरपंच · स्रोत: राज्य निर्वाचन आयोग, राजस्थान के आदेश और पुस्तकें</a:t>
            </a:r>
          </a:p>
        </p:txBody>
      </p:sp>
      <p:sp>
        <p:nvSpPr>
          <p:cNvPr id="8" name="Rectangle 7"/>
          <p:cNvSpPr/>
          <p:nvPr/>
        </p:nvSpPr>
        <p:spPr>
          <a:xfrm>
            <a:off x="548640" y="5307330"/>
            <a:ext cx="11094415" cy="453389"/>
          </a:xfrm>
          <a:prstGeom prst="rect">
            <a:avLst/>
          </a:prstGeom>
          <a:solidFill>
            <a:srgbClr val="FDF3E2"/>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307330"/>
            <a:ext cx="73152" cy="453389"/>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3232" y="5380482"/>
            <a:ext cx="10865815" cy="343661"/>
          </a:xfrm>
          <a:prstGeom prst="rect">
            <a:avLst/>
          </a:prstGeom>
          <a:noFill/>
        </p:spPr>
        <p:txBody>
          <a:bodyPr wrap="square" anchor="t" lIns="45720" rIns="45720" tIns="18288" bIns="18288">
            <a:spAutoFit/>
          </a:bodyPr>
          <a:lstStyle/>
          <a:p>
            <a:pPr algn="l">
              <a:lnSpc>
                <a:spcPct val="100000"/>
              </a:lnSpc>
              <a:spcAft>
                <a:spcPts val="0"/>
              </a:spcAft>
            </a:pPr>
            <a:r>
              <a:rPr sz="1500" b="1">
                <a:solidFill>
                  <a:srgbClr val="1F2937"/>
                </a:solidFill>
                <a:latin typeface="Nirmala UI"/>
                <a:ea typeface="Nirmala UI"/>
                <a:cs typeface="Nirmala UI"/>
              </a:rPr>
              <a:t>सावधान: </a:t>
            </a:r>
            <a:r>
              <a:rPr sz="1500" b="0">
                <a:solidFill>
                  <a:srgbClr val="1F2937"/>
                </a:solidFill>
                <a:latin typeface="Nirmala UI"/>
                <a:ea typeface="Nirmala UI"/>
                <a:cs typeface="Nirmala UI"/>
              </a:rPr>
              <a:t>अंतिम और मान्य स्रोत आयोग के मूल आदेश और नियम ही हैं; इसमें उनसे कुछ अलग दिखे, तो आदेश और नियम ही मानिए।</a:t>
            </a:r>
          </a:p>
        </p:txBody>
      </p:sp>
      <p:sp>
        <p:nvSpPr>
          <p:cNvPr id="11" name="Rectangle 10"/>
          <p:cNvSpPr/>
          <p:nvPr/>
        </p:nvSpPr>
        <p:spPr>
          <a:xfrm>
            <a:off x="0" y="5925312"/>
            <a:ext cx="12191695" cy="93268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5925312"/>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mockpoll-logo.png">
            <a:hlinkClick r:id="rId5"/>
          </p:cNvPr>
          <p:cNvPicPr>
            <a:picLocks noChangeAspect="1"/>
          </p:cNvPicPr>
          <p:nvPr/>
        </p:nvPicPr>
        <p:blipFill>
          <a:blip r:embed="rId4"/>
          <a:stretch>
            <a:fillRect/>
          </a:stretch>
        </p:blipFill>
        <p:spPr>
          <a:xfrm>
            <a:off x="548640" y="6080759"/>
            <a:ext cx="1570260" cy="384048"/>
          </a:xfrm>
          <a:prstGeom prst="rect">
            <a:avLst/>
          </a:prstGeom>
        </p:spPr>
      </p:pic>
      <p:sp>
        <p:nvSpPr>
          <p:cNvPr id="14" name="TextBox 13"/>
          <p:cNvSpPr txBox="1"/>
          <p:nvPr/>
        </p:nvSpPr>
        <p:spPr>
          <a:xfrm>
            <a:off x="502919" y="6483095"/>
            <a:ext cx="5029200" cy="274320"/>
          </a:xfrm>
          <a:prstGeom prst="rect">
            <a:avLst/>
          </a:prstGeom>
          <a:noFill/>
        </p:spPr>
        <p:txBody>
          <a:bodyPr wrap="square" anchor="t" lIns="45720" rIns="45720" tIns="18288" bIns="18288">
            <a:spAutoFit/>
          </a:bodyPr>
          <a:lstStyle/>
          <a:p>
            <a:pPr algn="l">
              <a:lnSpc>
                <a:spcPct val="100000"/>
              </a:lnSpc>
              <a:spcAft>
                <a:spcPts val="0"/>
              </a:spcAft>
            </a:pPr>
            <a:r>
              <a:rPr sz="1200" b="0">
                <a:solidFill>
                  <a:srgbClr val="1E3A5F"/>
                </a:solidFill>
                <a:latin typeface="Nirmala UI"/>
                <a:ea typeface="Nirmala UI"/>
                <a:cs typeface="Nirmala UI"/>
                <a:hlinkClick r:id="rId5">
                  <a:extLst>
                    <a:ext uri="{A12FA001-AC4F-418D-AE19-62706E023703}">
                      <ahyp:hlinkClr xmlns:ahyp="http://schemas.microsoft.com/office/drawing/2018/hyperlinkcolor" val="tx"/>
                    </a:ext>
                  </a:extLst>
                </a:hlinkClick>
              </a:rPr>
              <a:t>mockpoll.com/panchayat/rajasthan/2026</a:t>
            </a:r>
          </a:p>
        </p:txBody>
      </p:sp>
      <p:pic>
        <p:nvPicPr>
          <p:cNvPr id="15" name="Picture 14" descr="gsss-jethantri-seal.png">
            <a:hlinkClick r:id="rId7"/>
          </p:cNvPr>
          <p:cNvPicPr>
            <a:picLocks noChangeAspect="1"/>
          </p:cNvPicPr>
          <p:nvPr/>
        </p:nvPicPr>
        <p:blipFill>
          <a:blip r:embed="rId6"/>
          <a:stretch>
            <a:fillRect/>
          </a:stretch>
        </p:blipFill>
        <p:spPr>
          <a:xfrm>
            <a:off x="7320489" y="6053328"/>
            <a:ext cx="713231" cy="713231"/>
          </a:xfrm>
          <a:prstGeom prst="rect">
            <a:avLst/>
          </a:prstGeom>
        </p:spPr>
      </p:pic>
      <p:sp>
        <p:nvSpPr>
          <p:cNvPr id="16" name="TextBox 15"/>
          <p:cNvSpPr txBox="1"/>
          <p:nvPr/>
        </p:nvSpPr>
        <p:spPr>
          <a:xfrm>
            <a:off x="8170881" y="6016752"/>
            <a:ext cx="3472173" cy="749807"/>
          </a:xfrm>
          <a:prstGeom prst="rect">
            <a:avLst/>
          </a:prstGeom>
          <a:noFill/>
        </p:spPr>
        <p:txBody>
          <a:bodyPr wrap="square" anchor="ctr" lIns="45720" rIns="45720" tIns="18288" bIns="18288">
            <a:spAutoFit/>
          </a:bodyPr>
          <a:lstStyle/>
          <a:p>
            <a:pPr algn="l">
              <a:lnSpc>
                <a:spcPct val="100000"/>
              </a:lnSpc>
              <a:spcAft>
                <a:spcPts val="200"/>
              </a:spcAft>
            </a:pPr>
            <a:r>
              <a:rPr sz="1500" b="1">
                <a:solidFill>
                  <a:srgbClr val="1E3A5F"/>
                </a:solidFill>
                <a:latin typeface="Nirmala UI"/>
                <a:ea typeface="Nirmala UI"/>
                <a:cs typeface="Nirmala UI"/>
              </a:rPr>
              <a:t>राजकीय उच्च माध्यमिक विद्यालय, जेठन्तरी</a:t>
            </a:r>
          </a:p>
          <a:p>
            <a:pPr algn="l">
              <a:lnSpc>
                <a:spcPct val="100000"/>
              </a:lnSpc>
              <a:spcAft>
                <a:spcPts val="0"/>
              </a:spcAft>
            </a:pPr>
            <a:r>
              <a:rPr sz="1200" b="0">
                <a:solidFill>
                  <a:srgbClr val="5B6370"/>
                </a:solidFill>
                <a:latin typeface="Nirmala UI"/>
                <a:ea typeface="Nirmala UI"/>
                <a:cs typeface="Nirmala UI"/>
              </a:rPr>
              <a:t>ब्लॉक समदड़ी, ज़िला बालोतरा · </a:t>
            </a:r>
            <a:r>
              <a:rPr sz="1200" b="0">
                <a:solidFill>
                  <a:srgbClr val="5B6370"/>
                </a:solidFill>
                <a:latin typeface="Nirmala UI"/>
                <a:ea typeface="Nirmala UI"/>
                <a:cs typeface="Nirmala UI"/>
                <a:hlinkClick r:id="rId7">
                  <a:extLst>
                    <a:ext uri="{A12FA001-AC4F-418D-AE19-62706E023703}">
                      <ahyp:hlinkClr xmlns:ahyp="http://schemas.microsoft.com/office/drawing/2018/hyperlinkcolor" val="tx"/>
                    </a:ext>
                  </a:extLst>
                </a:hlinkClick>
              </a:rPr>
              <a:t>gsssjethantri.in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चार पद, दो मतदान दिवस</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 चुनाव में मतदाता चार पदों के लिए वोट डालेंगे: ज़िला परिषद सदस्य, पंचायत समिति सदस्य, सरपंच और वार्ड पंच।</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चरण में पहले ज़िला परिषद और पंचायत समिति का मतदान होता है, फिर किसी दूसरी तारीख को पंच और सरपंच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के वोट ईवीएम से पड़ेंगे। सरपंच और वार्ड पंच के वोट मतपेटी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बालोतरा में मशीन ECIL की MPSV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MPSV में दोनों पदों के लिए एक ही कंट्रोल यूनिट होगी, और दो बैलेट यूनिट।</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15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बैलेट यूनिट अलग-अलग मतदान प्रकोष्ठ में: पहले में ज़िला परिषद सदस्य की, दूसरे में पंचायत समिति सदस्य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ईवीएम मार्गदर्शिका, पृ. 29</a:t>
            </a:r>
            <a:r>
              <a:rPr sz="1584" b="0">
                <a:solidFill>
                  <a:srgbClr val="2B5C8A"/>
                </a:solidFill>
                <a:latin typeface="Nirmala UI"/>
                <a:ea typeface="Nirmala UI"/>
                <a:cs typeface="Nirmala UI"/>
              </a:rPr>
              <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रंग से पहचानिए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 / 73</a:t>
            </a:r>
          </a:p>
        </p:txBody>
      </p:sp>
      <p:graphicFrame>
        <p:nvGraphicFramePr>
          <p:cNvPr id="7" name="Table 6"/>
          <p:cNvGraphicFramePr>
            <a:graphicFrameLocks noGrp="1"/>
          </p:cNvGraphicFramePr>
          <p:nvPr/>
        </p:nvGraphicFramePr>
        <p:xfrm>
          <a:off x="411480" y="1024128"/>
          <a:ext cx="11365990" cy="4157978"/>
        </p:xfrm>
        <a:graphic>
          <a:graphicData uri="http://schemas.openxmlformats.org/drawingml/2006/table">
            <a:tbl>
              <a:tblPr firstRow="1" bandRow="1">
                <a:tableStyleId>{5C22544A-7EE6-4342-B048-85BDC9FD1C3A}</a:tableStyleId>
              </a:tblPr>
              <a:tblGrid>
                <a:gridCol w="1217314"/>
                <a:gridCol w="1217314"/>
                <a:gridCol w="1217314"/>
                <a:gridCol w="7714048"/>
              </a:tblGrid>
              <a:tr h="831596">
                <a:tc>
                  <a:txBody>
                    <a:bodyPr wrap="square"/>
                    <a:lstStyle/>
                    <a:p>
                      <a:pPr algn="l">
                        <a:lnSpc>
                          <a:spcPct val="100000"/>
                        </a:lnSpc>
                        <a:spcAft>
                          <a:spcPts val="0"/>
                        </a:spcAft>
                      </a:pPr>
                      <a:r>
                        <a:rPr sz="1900" b="1">
                          <a:solidFill>
                            <a:srgbClr val="FFFFFF"/>
                          </a:solidFill>
                          <a:latin typeface="Nirmala UI"/>
                          <a:ea typeface="Nirmala UI"/>
                          <a:cs typeface="Nirmala UI"/>
                        </a:rPr>
                        <a:t>पद</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वोट किससे</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रंग</a:t>
                      </a:r>
                    </a:p>
                  </a:txBody>
                  <a:tcPr marL="91440" marR="91440" marT="54864" marB="54864" anchor="ctr">
                    <a:solidFill>
                      <a:srgbClr val="1E3A5F"/>
                    </a:solidFill>
                  </a:tcPr>
                </a:tc>
                <a:tc>
                  <a:txBody>
                    <a:bodyPr wrap="square"/>
                    <a:lstStyle/>
                    <a:p>
                      <a:pPr algn="l">
                        <a:lnSpc>
                          <a:spcPct val="100000"/>
                        </a:lnSpc>
                        <a:spcAft>
                          <a:spcPts val="0"/>
                        </a:spcAft>
                      </a:pPr>
                      <a:r>
                        <a:rPr sz="1900" b="1">
                          <a:solidFill>
                            <a:srgbClr val="FFFFFF"/>
                          </a:solidFill>
                          <a:latin typeface="Nirmala UI"/>
                          <a:ea typeface="Nirmala UI"/>
                          <a:cs typeface="Nirmala UI"/>
                        </a:rPr>
                        <a:t>किस चीज़ का रंग</a:t>
                      </a:r>
                    </a:p>
                  </a:txBody>
                  <a:tcPr marL="91440" marR="91440" marT="54864" marB="54864" anchor="ctr">
                    <a:solidFill>
                      <a:srgbClr val="1E3A5F"/>
                    </a:solidFill>
                  </a:tcPr>
                </a:tc>
              </a:tr>
              <a:tr h="1174241">
                <a:tc>
                  <a:txBody>
                    <a:bodyPr wrap="square"/>
                    <a:lstStyle/>
                    <a:p>
                      <a:pPr algn="l">
                        <a:lnSpc>
                          <a:spcPct val="100000"/>
                        </a:lnSpc>
                        <a:spcAft>
                          <a:spcPts val="0"/>
                        </a:spcAft>
                      </a:pPr>
                      <a:r>
                        <a:rPr sz="1900" b="0">
                          <a:solidFill>
                            <a:srgbClr val="1F2937"/>
                          </a:solidFill>
                          <a:latin typeface="Nirmala UI"/>
                          <a:ea typeface="Nirmala UI"/>
                          <a:cs typeface="Nirmala UI"/>
                        </a:rPr>
                        <a:t>ज़िला परिषद सदस्य</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ईवीएम (MPSV)</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पीला</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बैलेट यूनिट में लगा मतपत्र, बैलेट यूनिट का एड्रेस टैग, कैरिंग बक्से का स्टीकर, कंट्रोल यूनिट के कैण्डसेट सैक्शन के कवर का स्टीकर, मतदाता पर्ची</a:t>
                      </a:r>
                    </a:p>
                  </a:txBody>
                  <a:tcPr marL="91440" marR="91440" marT="54864" marB="54864" anchor="ctr">
                    <a:solidFill>
                      <a:srgbClr val="FFFFFF"/>
                    </a:solidFill>
                  </a:tcPr>
                </a:tc>
              </a:tr>
              <a:tr h="1174241">
                <a:tc>
                  <a:txBody>
                    <a:bodyPr wrap="square"/>
                    <a:lstStyle/>
                    <a:p>
                      <a:pPr algn="l">
                        <a:lnSpc>
                          <a:spcPct val="100000"/>
                        </a:lnSpc>
                        <a:spcAft>
                          <a:spcPts val="0"/>
                        </a:spcAft>
                      </a:pPr>
                      <a:r>
                        <a:rPr sz="1900" b="0">
                          <a:solidFill>
                            <a:srgbClr val="1F2937"/>
                          </a:solidFill>
                          <a:latin typeface="Nirmala UI"/>
                          <a:ea typeface="Nirmala UI"/>
                          <a:cs typeface="Nirmala UI"/>
                        </a:rPr>
                        <a:t>पंचायत समिति सदस्य</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ईवीएम (MPSV)</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नीला</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बैलेट यूनिट में लगा मतपत्र, बैलेट यूनिट का एड्रेस टैग, कैरिंग बक्से का स्टीकर, कंट्रोल यूनिट के कैण्डसेट सैक्शन के कवर का स्टीकर, मतदाता पर्ची</a:t>
                      </a:r>
                    </a:p>
                  </a:txBody>
                  <a:tcPr marL="91440" marR="91440" marT="54864" marB="54864" anchor="ctr">
                    <a:solidFill>
                      <a:srgbClr val="F1F4F8"/>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सरपंच</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मतपेटी</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सफेद</a:t>
                      </a:r>
                    </a:p>
                  </a:txBody>
                  <a:tcPr marL="91440" marR="91440" marT="54864" marB="54864" anchor="ctr">
                    <a:solidFill>
                      <a:srgbClr val="FFFFFF"/>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मतपत्र और उसका पैकिंग पेपर</a:t>
                      </a:r>
                    </a:p>
                  </a:txBody>
                  <a:tcPr marL="91440" marR="91440" marT="54864" marB="54864" anchor="ctr">
                    <a:solidFill>
                      <a:srgbClr val="FFFFFF"/>
                    </a:solidFill>
                  </a:tcPr>
                </a:tc>
              </a:tr>
              <a:tr h="488950">
                <a:tc>
                  <a:txBody>
                    <a:bodyPr wrap="square"/>
                    <a:lstStyle/>
                    <a:p>
                      <a:pPr algn="l">
                        <a:lnSpc>
                          <a:spcPct val="100000"/>
                        </a:lnSpc>
                        <a:spcAft>
                          <a:spcPts val="0"/>
                        </a:spcAft>
                      </a:pPr>
                      <a:r>
                        <a:rPr sz="1900" b="0">
                          <a:solidFill>
                            <a:srgbClr val="1F2937"/>
                          </a:solidFill>
                          <a:latin typeface="Nirmala UI"/>
                          <a:ea typeface="Nirmala UI"/>
                          <a:cs typeface="Nirmala UI"/>
                        </a:rPr>
                        <a:t>वार्ड पंच</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मतपेटी</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गुलाबी</a:t>
                      </a:r>
                    </a:p>
                  </a:txBody>
                  <a:tcPr marL="91440" marR="91440" marT="54864" marB="54864" anchor="ctr">
                    <a:solidFill>
                      <a:srgbClr val="F1F4F8"/>
                    </a:solidFill>
                  </a:tcPr>
                </a:tc>
                <a:tc>
                  <a:txBody>
                    <a:bodyPr wrap="square"/>
                    <a:lstStyle/>
                    <a:p>
                      <a:pPr algn="l">
                        <a:lnSpc>
                          <a:spcPct val="100000"/>
                        </a:lnSpc>
                        <a:spcAft>
                          <a:spcPts val="0"/>
                        </a:spcAft>
                      </a:pPr>
                      <a:r>
                        <a:rPr sz="1900" b="0">
                          <a:solidFill>
                            <a:srgbClr val="1F2937"/>
                          </a:solidFill>
                          <a:latin typeface="Nirmala UI"/>
                          <a:ea typeface="Nirmala UI"/>
                          <a:cs typeface="Nirmala UI"/>
                        </a:rPr>
                        <a:t>मतपत्र और उसका पैकिंग पेपर</a:t>
                      </a:r>
                    </a:p>
                  </a:txBody>
                  <a:tcPr marL="91440" marR="91440" marT="54864" marB="54864" anchor="ctr">
                    <a:solidFill>
                      <a:srgbClr val="F1F4F8"/>
                    </a:solidFill>
                  </a:tcPr>
                </a:tc>
              </a:tr>
            </a:tbl>
          </a:graphicData>
        </a:graphic>
      </p:graphicFrame>
      <p:sp>
        <p:nvSpPr>
          <p:cNvPr id="8" name="TextBox 7"/>
          <p:cNvSpPr txBox="1"/>
          <p:nvPr/>
        </p:nvSpPr>
        <p:spPr>
          <a:xfrm>
            <a:off x="411480" y="5236971"/>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ईवीएम मार्गदर्शिका, पृ. 15</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2</a:t>
            </a:r>
          </a:p>
        </p:txBody>
      </p:sp>
      <p:sp>
        <p:nvSpPr>
          <p:cNvPr id="9" name="TextBox 8"/>
          <p:cNvSpPr txBox="1"/>
          <p:nvPr/>
        </p:nvSpPr>
        <p:spPr>
          <a:xfrm>
            <a:off x="411480" y="5630163"/>
            <a:ext cx="11365992" cy="706628"/>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700" b="0">
                <a:solidFill>
                  <a:srgbClr val="1F2937"/>
                </a:solidFill>
                <a:latin typeface="Nirmala UI"/>
                <a:ea typeface="Nirmala UI"/>
                <a:cs typeface="Nirmala UI"/>
              </a:rPr>
              <a:t>आयोग के पत्र 1299 (03.02.2026) के अनुसार MPSV की कंट्रोल यूनिट दोनों पदों के लिए काम आए, तो उस पर स्टीकर लगाने की ज़रूरत नहीं; सिर्फ़ एक पद के लिए काम आए, तो उस पर भी स्टीकर लगेंगे।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पत्र 1299, दि. 03.02.2026, संकलन पृ. 288</a:t>
            </a:r>
            <a:r>
              <a:rPr sz="1224" b="0">
                <a:solidFill>
                  <a:srgbClr val="2B5C8A"/>
                </a:solidFill>
                <a:latin typeface="Nirmala UI"/>
                <a:ea typeface="Nirmala UI"/>
                <a:cs typeface="Nirmala UI"/>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बालोतरा में तारीखें</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 / 73</a:t>
            </a:r>
          </a:p>
        </p:txBody>
      </p:sp>
      <p:graphicFrame>
        <p:nvGraphicFramePr>
          <p:cNvPr id="7" name="Table 6"/>
          <p:cNvGraphicFramePr>
            <a:graphicFrameLocks noGrp="1"/>
          </p:cNvGraphicFramePr>
          <p:nvPr/>
        </p:nvGraphicFramePr>
        <p:xfrm>
          <a:off x="411480" y="1024128"/>
          <a:ext cx="11365989" cy="3456686"/>
        </p:xfrm>
        <a:graphic>
          <a:graphicData uri="http://schemas.openxmlformats.org/drawingml/2006/table">
            <a:tbl>
              <a:tblPr firstRow="1" bandRow="1">
                <a:tableStyleId>{5C22544A-7EE6-4342-B048-85BDC9FD1C3A}</a:tableStyleId>
              </a:tblPr>
              <a:tblGrid>
                <a:gridCol w="3763392"/>
                <a:gridCol w="1323229"/>
                <a:gridCol w="1323229"/>
                <a:gridCol w="4956139"/>
              </a:tblGrid>
              <a:tr h="380746">
                <a:tc>
                  <a:txBody>
                    <a:bodyPr wrap="square"/>
                    <a:lstStyle/>
                    <a:p>
                      <a:pPr algn="l">
                        <a:lnSpc>
                          <a:spcPct val="100000"/>
                        </a:lnSpc>
                        <a:spcAft>
                          <a:spcPts val="0"/>
                        </a:spcAft>
                      </a:pPr>
                      <a:r>
                        <a:rPr sz="1300" b="1">
                          <a:solidFill>
                            <a:srgbClr val="FFFFFF"/>
                          </a:solidFill>
                          <a:latin typeface="Nirmala UI"/>
                          <a:ea typeface="Nirmala UI"/>
                          <a:cs typeface="Nirmala UI"/>
                        </a:rPr>
                        <a:t>काम</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तीसरा चरण</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चौथा चरण</a:t>
                      </a:r>
                    </a:p>
                  </a:txBody>
                  <a:tcPr marL="91440" marR="91440" marT="54864" marB="54864" anchor="ctr">
                    <a:solidFill>
                      <a:srgbClr val="1E3A5F"/>
                    </a:solidFill>
                  </a:tcPr>
                </a:tc>
                <a:tc>
                  <a:txBody>
                    <a:bodyPr wrap="square"/>
                    <a:lstStyle/>
                    <a:p>
                      <a:pPr algn="l">
                        <a:lnSpc>
                          <a:spcPct val="100000"/>
                        </a:lnSpc>
                        <a:spcAft>
                          <a:spcPts val="0"/>
                        </a:spcAft>
                      </a:pPr>
                      <a:r>
                        <a:rPr sz="1300" b="1">
                          <a:solidFill>
                            <a:srgbClr val="FFFFFF"/>
                          </a:solidFill>
                          <a:latin typeface="Nirmala UI"/>
                          <a:ea typeface="Nirmala UI"/>
                          <a:cs typeface="Nirmala UI"/>
                        </a:rPr>
                        <a:t>स्रोत</a:t>
                      </a:r>
                    </a:p>
                  </a:txBody>
                  <a:tcPr marL="91440" marR="91440" marT="54864" marB="54864" anchor="ctr">
                    <a:solidFill>
                      <a:srgbClr val="1E3A5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मतदान दलों की रवानगी</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02.11.2026 (सोमवार)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13.11.2026 (शुक्रवार)</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ज़िला परिषद और पंचायत समिति का मतदान (सुबह 7 से शाम 6 बजे)</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03.11.2026 (मंगलवार)</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14.11.2026 (शनिवार)</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पंच और सरपंच का मतदान (सुबह 7 से शाम 6 बजे), फिर वहीं गिनती</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05.11.2026 (गुरुवार)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16.11.2026 (सोमवार)</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FFFFF"/>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उपसरपंच का चुनाव</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06.11.2026 (शुक्रवार)</a:t>
                      </a:r>
                    </a:p>
                  </a:txBody>
                  <a:tcPr marL="91440" marR="91440" marT="54864" marB="54864" anchor="ctr">
                    <a:solidFill>
                      <a:srgbClr val="F1F4F8"/>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17.11.2026 (मंगलवार)</a:t>
                      </a:r>
                    </a:p>
                  </a:txBody>
                  <a:tcPr marL="91440" marR="91440" marT="54864" marB="54864" anchor="ctr">
                    <a:solidFill>
                      <a:srgbClr val="F1F4F8"/>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040" b="0">
                          <a:solidFill>
                            <a:srgbClr val="2B5C8A"/>
                          </a:solidFill>
                          <a:latin typeface="Nirmala UI"/>
                          <a:ea typeface="Nirmala UI"/>
                          <a:cs typeface="Nirmala UI"/>
                        </a:rPr>
                        <a:t>;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1F4F8"/>
                    </a:solidFill>
                  </a:tcPr>
                </a:tc>
              </a:tr>
              <a:tr h="615188">
                <a:tc>
                  <a:txBody>
                    <a:bodyPr wrap="square"/>
                    <a:lstStyle/>
                    <a:p>
                      <a:pPr algn="l">
                        <a:lnSpc>
                          <a:spcPct val="100000"/>
                        </a:lnSpc>
                        <a:spcAft>
                          <a:spcPts val="0"/>
                        </a:spcAft>
                      </a:pPr>
                      <a:r>
                        <a:rPr sz="1300" b="0">
                          <a:solidFill>
                            <a:srgbClr val="1F2937"/>
                          </a:solidFill>
                          <a:latin typeface="Nirmala UI"/>
                          <a:ea typeface="Nirmala UI"/>
                          <a:cs typeface="Nirmala UI"/>
                        </a:rPr>
                        <a:t>ज़िला परिषद और पंचायत समिति की गिनती, सुबह 8 बजे से, ज़िला मुख्यालय पर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20.11.2026 (शुक्रवार)</a:t>
                      </a:r>
                    </a:p>
                  </a:txBody>
                  <a:tcPr marL="91440" marR="91440" marT="54864" marB="54864" anchor="ctr">
                    <a:solidFill>
                      <a:srgbClr val="FFFFFF"/>
                    </a:solidFill>
                  </a:tcPr>
                </a:tc>
                <a:tc>
                  <a:txBody>
                    <a:bodyPr wrap="square"/>
                    <a:lstStyle/>
                    <a:p>
                      <a:pPr algn="l">
                        <a:lnSpc>
                          <a:spcPct val="100000"/>
                        </a:lnSpc>
                        <a:spcAft>
                          <a:spcPts val="0"/>
                        </a:spcAft>
                      </a:pPr>
                      <a:r>
                        <a:rPr sz="1300" b="0">
                          <a:solidFill>
                            <a:srgbClr val="1F2937"/>
                          </a:solidFill>
                          <a:latin typeface="Nirmala UI"/>
                          <a:ea typeface="Nirmala UI"/>
                          <a:cs typeface="Nirmala UI"/>
                        </a:rPr>
                        <a:t>20.11.2026 (शुक्रवार)</a:t>
                      </a:r>
                    </a:p>
                  </a:txBody>
                  <a:tcPr marL="91440" marR="91440" marT="54864" marB="54864" anchor="ctr">
                    <a:solidFill>
                      <a:srgbClr val="FFFFFF"/>
                    </a:solidFill>
                  </a:tcPr>
                </a:tc>
                <a:tc>
                  <a:txBody>
                    <a:bodyPr wrap="square"/>
                    <a:lstStyle/>
                    <a:p>
                      <a:pPr algn="l">
                        <a:lnSpc>
                          <a:spcPct val="100000"/>
                        </a:lnSpc>
                        <a:spcAft>
                          <a:spcPts val="0"/>
                        </a:spcAft>
                      </a:pPr>
                      <a:r>
                        <a:rPr sz="1040" b="0">
                          <a:solidFill>
                            <a:srgbClr val="2B5C8A"/>
                          </a:solidFill>
                          <a:latin typeface="Nirmala UI"/>
                          <a:ea typeface="Nirmala UI"/>
                          <a:cs typeface="Nirmala UI"/>
                        </a:rPr>
                        <a:t/>
                      </a:r>
                      <a:r>
                        <a:rPr sz="104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p>
                  </a:txBody>
                  <a:tcPr marL="91440" marR="91440" marT="54864" marB="54864" anchor="ctr">
                    <a:solidFill>
                      <a:srgbClr val="FFFFFF"/>
                    </a:solidFill>
                  </a:tcPr>
                </a:tc>
              </a:tr>
            </a:tbl>
          </a:graphicData>
        </a:graphic>
      </p:graphicFrame>
      <p:sp>
        <p:nvSpPr>
          <p:cNvPr id="8" name="TextBox 7"/>
          <p:cNvSpPr txBox="1"/>
          <p:nvPr/>
        </p:nvSpPr>
        <p:spPr>
          <a:xfrm>
            <a:off x="411480" y="4581398"/>
            <a:ext cx="11365992" cy="175539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ज़िले की 11 पंचायत समितियों और 448 ग्राम पंचायतों में चुनाव दो चरणों में होगा।</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तीसरा चरण: सिणधरी, गिडा, कल्याणपुर, गुडामालानी, धोरीमन्ना, समदड़ी। चौथा चरण: बालोतरा, पादरू, पायला कलां, पाटोदी, सिवाना।</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बूथ: तीसरे चरण में 618, चौथे में 469, कुल 1087। आयोग के बजट आदेश 10144 में भी बालोतरा के 1087 बूथ लिखे हैं।</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12</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10144, दि. 07.10.2026, पृ. 4</a:t>
            </a:r>
            <a:r>
              <a:rPr sz="1152" b="0">
                <a:solidFill>
                  <a:srgbClr val="2B5C8A"/>
                </a:solidFill>
                <a:latin typeface="Nirmala UI"/>
                <a:ea typeface="Nirmala UI"/>
                <a:cs typeface="Nirmala UI"/>
              </a:rPr>
              <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दल: दोनों दिन एक ही नाम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 / 73</a:t>
            </a:r>
          </a:p>
        </p:txBody>
      </p:sp>
      <p:graphicFrame>
        <p:nvGraphicFramePr>
          <p:cNvPr id="7" name="Table 6"/>
          <p:cNvGraphicFramePr>
            <a:graphicFrameLocks noGrp="1"/>
          </p:cNvGraphicFramePr>
          <p:nvPr/>
        </p:nvGraphicFramePr>
        <p:xfrm>
          <a:off x="411480" y="1024128"/>
          <a:ext cx="11365990" cy="2602992"/>
        </p:xfrm>
        <a:graphic>
          <a:graphicData uri="http://schemas.openxmlformats.org/drawingml/2006/table">
            <a:tbl>
              <a:tblPr firstRow="1" bandRow="1">
                <a:tableStyleId>{5C22544A-7EE6-4342-B048-85BDC9FD1C3A}</a:tableStyleId>
              </a:tblPr>
              <a:tblGrid>
                <a:gridCol w="3337100"/>
                <a:gridCol w="1335902"/>
                <a:gridCol w="2831488"/>
                <a:gridCol w="3861500"/>
              </a:tblGrid>
              <a:tr h="867664">
                <a:tc>
                  <a:txBody>
                    <a:bodyPr wrap="square"/>
                    <a:lstStyle/>
                    <a:p>
                      <a:pPr algn="l">
                        <a:lnSpc>
                          <a:spcPct val="100000"/>
                        </a:lnSpc>
                        <a:spcAft>
                          <a:spcPts val="0"/>
                        </a:spcAft>
                      </a:pPr>
                      <a:r>
                        <a:rPr sz="2000" b="1">
                          <a:solidFill>
                            <a:srgbClr val="FFFFFF"/>
                          </a:solidFill>
                          <a:latin typeface="Nirmala UI"/>
                          <a:ea typeface="Nirmala UI"/>
                          <a:cs typeface="Nirmala UI"/>
                        </a:rPr>
                        <a:t>नियम 31 और आदेश 5096 का नाम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बूथ पर काम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मतपेटी मार्गदर्शिका में (पंच + सरपंच वाला दिन)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ईवीएम मार्गदर्शिका में (ज़िला परिषद + पंचायत समिति वाला दिन)</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 (Polling Officer)</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बूथ का प्रभारी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 (पीठासीन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पीठासीन अधिकारी</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सहायक मतदान अधिकारी (Assistant Polling Officer)</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दल के बाकी लोग</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a:t>
                      </a:r>
                    </a:p>
                  </a:txBody>
                  <a:tcPr marL="91440" marR="91440" marT="54864" marB="54864" anchor="ctr">
                    <a:solidFill>
                      <a:srgbClr val="F1F4F8"/>
                    </a:solidFill>
                  </a:tcPr>
                </a:tc>
              </a:tr>
            </a:tbl>
          </a:graphicData>
        </a:graphic>
      </p:graphicFrame>
      <p:sp>
        <p:nvSpPr>
          <p:cNvPr id="8" name="TextBox 7"/>
          <p:cNvSpPr txBox="1"/>
          <p:nvPr/>
        </p:nvSpPr>
        <p:spPr>
          <a:xfrm>
            <a:off x="411480" y="3681983"/>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5096, दि. 26.12.2025, संकलन पृ. 120, 121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5</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106</a:t>
            </a:r>
          </a:p>
        </p:txBody>
      </p:sp>
      <p:sp>
        <p:nvSpPr>
          <p:cNvPr id="9" name="TextBox 8"/>
          <p:cNvSpPr txBox="1"/>
          <p:nvPr/>
        </p:nvSpPr>
        <p:spPr>
          <a:xfrm>
            <a:off x="411480" y="4075175"/>
            <a:ext cx="11365992" cy="226161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ज़िला निर्वाचन अधिकारी (पंचायत) जिस अधिकारी को नामित करते हैं, वह हर बूथ के लिए मतदान अधिकारी और सहायक मतदान अधिकारी नियुक्त करता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5096, दि. 26.12.2025, संकलन पृ. 120</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आपके दल में कौन-कौन है, यह अपने नियुक्ति आदेश में देखिए।</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स्याही लगाइए: कौन लगाता है, कौन जाँचता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 / 73</a:t>
            </a:r>
          </a:p>
        </p:txBody>
      </p:sp>
      <p:graphicFrame>
        <p:nvGraphicFramePr>
          <p:cNvPr id="7" name="Table 6"/>
          <p:cNvGraphicFramePr>
            <a:graphicFrameLocks noGrp="1"/>
          </p:cNvGraphicFramePr>
          <p:nvPr/>
        </p:nvGraphicFramePr>
        <p:xfrm>
          <a:off x="411480" y="1024128"/>
          <a:ext cx="11365991" cy="2242311"/>
        </p:xfrm>
        <a:graphic>
          <a:graphicData uri="http://schemas.openxmlformats.org/drawingml/2006/table">
            <a:tbl>
              <a:tblPr firstRow="1" bandRow="1">
                <a:tableStyleId>{5C22544A-7EE6-4342-B048-85BDC9FD1C3A}</a:tableStyleId>
              </a:tblPr>
              <a:tblGrid>
                <a:gridCol w="4025316"/>
                <a:gridCol w="2326267"/>
                <a:gridCol w="5014408"/>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दिन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स्याही कौन लगाता है</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वोट से पहले निशान पूरा है, यह कौन देखता है</a:t>
                      </a:r>
                    </a:p>
                  </a:txBody>
                  <a:tcPr marL="91440" marR="91440" marT="54864" marB="54864" anchor="ctr">
                    <a:solidFill>
                      <a:srgbClr val="1E3A5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मशीन वाला दिन: ज़िला परिषद + पंचायत समिति (ईवीएम)</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द्वितीय सहायक 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कंट्रोल यूनिट वाला सहायक मतदान अधिकारी, बैलेट बटन दबाने से पहले</a:t>
                      </a:r>
                    </a:p>
                  </a:txBody>
                  <a:tcPr marL="91440" marR="91440" marT="54864" marB="54864" anchor="ctr">
                    <a:solidFill>
                      <a:srgbClr val="FFFFFF"/>
                    </a:solidFill>
                  </a:tcPr>
                </a:tc>
              </a:tr>
              <a:tr h="867664">
                <a:tc>
                  <a:txBody>
                    <a:bodyPr wrap="square"/>
                    <a:lstStyle/>
                    <a:p>
                      <a:pPr algn="l">
                        <a:lnSpc>
                          <a:spcPct val="100000"/>
                        </a:lnSpc>
                        <a:spcAft>
                          <a:spcPts val="0"/>
                        </a:spcAft>
                      </a:pPr>
                      <a:r>
                        <a:rPr sz="2000" b="0">
                          <a:solidFill>
                            <a:srgbClr val="1F2937"/>
                          </a:solidFill>
                          <a:latin typeface="Nirmala UI"/>
                          <a:ea typeface="Nirmala UI"/>
                          <a:cs typeface="Nirmala UI"/>
                        </a:rPr>
                        <a:t>मतपेटी वाला दिन: पंच + सरपंच</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चौथा 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वही चौथा सहायक मतदान अधिकारी, मतदाता के वोट डालने से पहले</a:t>
                      </a:r>
                    </a:p>
                  </a:txBody>
                  <a:tcPr marL="91440" marR="91440" marT="54864" marB="54864" anchor="ctr">
                    <a:solidFill>
                      <a:srgbClr val="F1F4F8"/>
                    </a:solidFill>
                  </a:tcPr>
                </a:tc>
              </a:tr>
            </a:tbl>
          </a:graphicData>
        </a:graphic>
      </p:graphicFrame>
      <p:sp>
        <p:nvSpPr>
          <p:cNvPr id="8" name="TextBox 7"/>
          <p:cNvSpPr txBox="1"/>
          <p:nvPr/>
        </p:nvSpPr>
        <p:spPr>
          <a:xfrm>
            <a:off x="411480" y="332130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11</a:t>
            </a:r>
          </a:p>
        </p:txBody>
      </p:sp>
      <p:sp>
        <p:nvSpPr>
          <p:cNvPr id="9" name="TextBox 8"/>
          <p:cNvSpPr txBox="1"/>
          <p:nvPr/>
        </p:nvSpPr>
        <p:spPr>
          <a:xfrm>
            <a:off x="411480" y="3714496"/>
            <a:ext cx="11365992" cy="262229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मशीन वाले दिन हर मतदाता को बाएँ हाथ की तर्जनी पर; मतपेटी वाले दिन हर मतदाता को दाएँ हाथ की तर्जनी पर।</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5</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आदेश 9836, दि. 03.10.2026, पृ. 9</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आदेश 10090, दि. 06.10.2026, पृ. 1</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तर्जनी = अंगूठे के पास वाली पहली अंगुली। मध्यमा = बीच वाली अंगुली।</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26</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11</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नाखून के आखिरी सिरे से लेकर अंगुली के पहले जोड़ के नीचे तक, ब्रश से। यह आदेश 1408 का तरीका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296" b="0">
                <a:solidFill>
                  <a:srgbClr val="2B5C8A"/>
                </a:solidFill>
                <a:latin typeface="Nirmala UI"/>
                <a:ea typeface="Nirmala UI"/>
                <a:cs typeface="Nirmala UI"/>
              </a:rP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आदेश 1408: स्याही कहाँ से कहाँ तक</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 / 73</a:t>
            </a:r>
          </a:p>
        </p:txBody>
      </p:sp>
      <p:pic>
        <p:nvPicPr>
          <p:cNvPr id="7" name="Picture 6" descr="c_syahi_1408_cmp242.png"/>
          <p:cNvPicPr>
            <a:picLocks noChangeAspect="1"/>
          </p:cNvPicPr>
          <p:nvPr/>
        </p:nvPicPr>
        <p:blipFill>
          <a:blip r:embed="rId3"/>
          <a:stretch>
            <a:fillRect/>
          </a:stretch>
        </p:blipFill>
        <p:spPr>
          <a:xfrm>
            <a:off x="411480" y="1042416"/>
            <a:ext cx="6675120" cy="3846679"/>
          </a:xfrm>
          <a:prstGeom prst="rect">
            <a:avLst/>
          </a:prstGeom>
        </p:spPr>
      </p:pic>
      <p:sp>
        <p:nvSpPr>
          <p:cNvPr id="8" name="TextBox 7"/>
          <p:cNvSpPr txBox="1"/>
          <p:nvPr/>
        </p:nvSpPr>
        <p:spPr>
          <a:xfrm>
            <a:off x="411480" y="4907383"/>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7360920"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744968" y="1069848"/>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नाखून का आखिरी सिरा: स्याही यहाँ से।</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224" b="0">
                <a:solidFill>
                  <a:srgbClr val="2B5C8A"/>
                </a:solidFill>
                <a:latin typeface="Nirmala UI"/>
                <a:ea typeface="Nirmala UI"/>
                <a:cs typeface="Nirmala UI"/>
              </a:rPr>
              <a:t>]</a:t>
            </a:r>
          </a:p>
        </p:txBody>
      </p:sp>
      <p:sp>
        <p:nvSpPr>
          <p:cNvPr id="11" name="Oval 10"/>
          <p:cNvSpPr/>
          <p:nvPr/>
        </p:nvSpPr>
        <p:spPr>
          <a:xfrm>
            <a:off x="7360920" y="18007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744968" y="1784604"/>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अंगुली का पहला जोड़: स्याही इसके नीचे तक।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224" b="0">
                <a:solidFill>
                  <a:srgbClr val="2B5C8A"/>
                </a:solidFill>
                <a:latin typeface="Nirmala UI"/>
                <a:ea typeface="Nirmala UI"/>
                <a:cs typeface="Nirmala UI"/>
              </a:rPr>
              <a:t>]</a:t>
            </a:r>
          </a:p>
        </p:txBody>
      </p:sp>
      <p:sp>
        <p:nvSpPr>
          <p:cNvPr id="13" name="Oval 12"/>
          <p:cNvSpPr/>
          <p:nvPr/>
        </p:nvSpPr>
        <p:spPr>
          <a:xfrm>
            <a:off x="7360920" y="25154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744968" y="2499360"/>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स्याही ब्रश से। यह आदेश 1408 का तरीका 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1408, दि. 04.02.2026, संकलन पृ. 240</a:t>
            </a:r>
            <a:r>
              <a:rPr sz="1224" b="0">
                <a:solidFill>
                  <a:srgbClr val="2B5C8A"/>
                </a:solidFill>
                <a:latin typeface="Nirmala UI"/>
                <a:ea typeface="Nirmala UI"/>
                <a:cs typeface="Nirmala UI"/>
              </a:rPr>
              <a:t>]</a:t>
            </a:r>
          </a:p>
        </p:txBody>
      </p:sp>
      <p:sp>
        <p:nvSpPr>
          <p:cNvPr id="15" name="Oval 14"/>
          <p:cNvSpPr/>
          <p:nvPr/>
        </p:nvSpPr>
        <p:spPr>
          <a:xfrm>
            <a:off x="7452360" y="3321685"/>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44968" y="3214116"/>
            <a:ext cx="4032503" cy="1327912"/>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हर चरण में पहले ज़िला परिषद + पंचायत समिति का मतदान होता है, और उसके दो दिन बाद पंच + सरपंच का।</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10090, दि. 06.10.2026, पृ. 1</a:t>
            </a:r>
            <a:r>
              <a:rPr sz="1224" b="0">
                <a:solidFill>
                  <a:srgbClr val="2B5C8A"/>
                </a:solidFill>
                <a:latin typeface="Nirmala UI"/>
                <a:ea typeface="Nirmala UI"/>
                <a:cs typeface="Nirmala UI"/>
              </a:rPr>
              <a:t>]</a:t>
            </a:r>
          </a:p>
        </p:txBody>
      </p:sp>
      <p:sp>
        <p:nvSpPr>
          <p:cNvPr id="17" name="Oval 16"/>
          <p:cNvSpPr/>
          <p:nvPr/>
        </p:nvSpPr>
        <p:spPr>
          <a:xfrm>
            <a:off x="7452360" y="4649597"/>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44968" y="4542028"/>
            <a:ext cx="4032503" cy="1634489"/>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मशीन वाले दिन बाईं तर्जनी पर लगा निशान अंगुली पर रहता है, इसलिए मतपेटी वाले दिन हर मतदाता की स्याही दाएँ हाथ की तर्जनी पर लगाई जाएगी।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5</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10090, दि. 06.10.2026, पृ. 1</a:t>
            </a:r>
            <a:r>
              <a:rPr sz="1224" b="0">
                <a:solidFill>
                  <a:srgbClr val="2B5C8A"/>
                </a:solidFill>
                <a:latin typeface="Nirmala UI"/>
                <a:ea typeface="Nirmala UI"/>
                <a:cs typeface="Nirmala UI"/>
              </a:rPr>
              <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स्याही लगाने का तरीका</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8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नाखून के आखिरी सिरे से लेकर अंगुली के पहले जोड़ के नीचे तक, ब्रश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1408 ने स्याही वाला पुराना आदेश हटाकर यह तरीका दिया है। दोनों मार्गदर्शिकाओं के परिशिष्ट में यही आदेश लगा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206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133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1408, दि. 04.02.2026, संकलन पृ. 240</a:t>
            </a:r>
            <a:r>
              <a:rPr sz="1584" b="0">
                <a:solidFill>
                  <a:srgbClr val="2B5C8A"/>
                </a:solidFill>
                <a:latin typeface="Nirmala UI"/>
                <a:ea typeface="Nirmala UI"/>
                <a:cs typeface="Nirmala UI"/>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पुनर्मतदान हो, तो मध्यमा पर स्याही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9 / 73</a:t>
            </a:r>
          </a:p>
        </p:txBody>
      </p:sp>
      <p:graphicFrame>
        <p:nvGraphicFramePr>
          <p:cNvPr id="7" name="Table 6"/>
          <p:cNvGraphicFramePr>
            <a:graphicFrameLocks noGrp="1"/>
          </p:cNvGraphicFramePr>
          <p:nvPr/>
        </p:nvGraphicFramePr>
        <p:xfrm>
          <a:off x="411480" y="1024128"/>
          <a:ext cx="11365991" cy="1520949"/>
        </p:xfrm>
        <a:graphic>
          <a:graphicData uri="http://schemas.openxmlformats.org/drawingml/2006/table">
            <a:tbl>
              <a:tblPr firstRow="1" bandRow="1">
                <a:tableStyleId>{5C22544A-7EE6-4342-B048-85BDC9FD1C3A}</a:tableStyleId>
              </a:tblPr>
              <a:tblGrid>
                <a:gridCol w="8927656"/>
                <a:gridCol w="2438335"/>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किसका पुनर्मतदान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स्याही किस अंगुली पर</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जिन पदों का चुनाव पहले हुआ: ज़िला परिषद + पंचायत समिति (मशीन वाला दिन)</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बाएँ हाथ की मध्यमा</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जिन पदों का चुनाव बाद में हुआ: पंच + सरपंच (मतपेटी वाला दिन)</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दाएँ हाथ की मध्यमा</a:t>
                      </a:r>
                    </a:p>
                  </a:txBody>
                  <a:tcPr marL="91440" marR="91440" marT="54864" marB="54864" anchor="ctr">
                    <a:solidFill>
                      <a:srgbClr val="F1F4F8"/>
                    </a:solidFill>
                  </a:tcPr>
                </a:tc>
              </a:tr>
            </a:tbl>
          </a:graphicData>
        </a:graphic>
      </p:graphicFrame>
      <p:sp>
        <p:nvSpPr>
          <p:cNvPr id="8" name="TextBox 7"/>
          <p:cNvSpPr txBox="1"/>
          <p:nvPr/>
        </p:nvSpPr>
        <p:spPr>
          <a:xfrm>
            <a:off x="411480" y="2599944"/>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p>
        </p:txBody>
      </p:sp>
      <p:sp>
        <p:nvSpPr>
          <p:cNvPr id="9" name="TextBox 8"/>
          <p:cNvSpPr txBox="1"/>
          <p:nvPr/>
        </p:nvSpPr>
        <p:spPr>
          <a:xfrm>
            <a:off x="411480" y="2993135"/>
            <a:ext cx="11365992" cy="3343656"/>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आम चुनाव के दौरान पुनर्मतदान हो, तो यह आदेश 2235 की बात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उसी आदेश का स्पष्टीकरण: जिस चुनाव में निशान बाएँ हाथ की तर्जनी पर लगा था, उसके पुनर्मतदान में बाएँ हाथ की मध्यमा पर; जिसमें दाएँ हाथ की तर्जनी पर लगा था, उसके पुनर्मतदान में दाएँ हाथ की मध्यमा पर।</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a:t>
            </a:r>
            <a:r>
              <a:rPr sz="1296" b="0">
                <a:solidFill>
                  <a:srgbClr val="2B5C8A"/>
                </a:solidFill>
                <a:latin typeface="Nirmala UI"/>
                <a:ea typeface="Nirmala UI"/>
                <a:cs typeface="Nirmala U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अंगुली न हो, तो स्याही कहाँ लगाएँ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10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जिस अंगुली पर स्याही लगनी है वह न हो, तो नियम 38 के स्पष्टीकरण के हिसाब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2235, दि. 25.06.2019, संकलन पृ. 243, 242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बाईं तर्जनी न हो: बाएँ हाथ की कोई और अंगुली।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2235, दि. 25.06.2019, संकलन पृ. 242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बाएँ हाथ की कोई अंगुली न हो: दाएँ हाथ की तर्जनी या कोई और अंगुली।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2235, दि. 25.06.2019, संकलन पृ. 242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हाथों की कोई अंगुली न हो: बाईं या दाईं बाँह का जो सिरा हो, उस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2235, दि. 25.06.2019, संकलन पृ. 242</a:t>
            </a:r>
            <a:r>
              <a:rPr sz="1584" b="0">
                <a:solidFill>
                  <a:srgbClr val="2B5C8A"/>
                </a:solidFill>
                <a:latin typeface="Nirmala UI"/>
                <a:ea typeface="Nirmala UI"/>
                <a:cs typeface="Nirmala UI"/>
              </a:rP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का समय, और गिनती कब और कहाँ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11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दोनों मतदान दिवसों पर मतदान सुबह 7 बजे से शाम 6 बजे तक चलेगा।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मतदाता 6 बजे तक मतदान केन्द्र के परिसर में पहुँच गए, वे कतार में लगकर वोट डाल सकेंगे।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 सरपंच की गिनती: मतदान खत्म होते ही, ग्राम पंचायत मुख्यालय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ज़िला परिषद और पंचायत समिति के वोट हर चरण के बाद नहीं गिने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इनकी गिनती 20.11.2026 को सुबह 8 बजे से, चारों चरणों की एक साथ, ज़िला मुख्यालय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इसके लिए वोटिंग मशीन और दूसरे कागज़ात मतदान खत्म होते ही ज़िला मुख्यालय पहुँचाने की व्यवस्था करनी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ईवीएम मार्गदर्शिका, पृ. 6</a:t>
            </a:r>
            <a:r>
              <a:rPr sz="1584" b="0">
                <a:solidFill>
                  <a:srgbClr val="2B5C8A"/>
                </a:solidFill>
                <a:latin typeface="Nirmala UI"/>
                <a:ea typeface="Nirmala UI"/>
                <a:cs typeface="Nirmala UI"/>
              </a:rP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बूथ पर 5 लोग: कौन क्या सँभालता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12 / 73</a:t>
            </a:r>
          </a:p>
        </p:txBody>
      </p:sp>
      <p:graphicFrame>
        <p:nvGraphicFramePr>
          <p:cNvPr id="7" name="Table 6"/>
          <p:cNvGraphicFramePr>
            <a:graphicFrameLocks noGrp="1"/>
          </p:cNvGraphicFramePr>
          <p:nvPr/>
        </p:nvGraphicFramePr>
        <p:xfrm>
          <a:off x="411480" y="1024128"/>
          <a:ext cx="11365990" cy="3041898"/>
        </p:xfrm>
        <a:graphic>
          <a:graphicData uri="http://schemas.openxmlformats.org/drawingml/2006/table">
            <a:tbl>
              <a:tblPr firstRow="1" bandRow="1">
                <a:tableStyleId>{5C22544A-7EE6-4342-B048-85BDC9FD1C3A}</a:tableStyleId>
              </a:tblPr>
              <a:tblGrid>
                <a:gridCol w="1314260"/>
                <a:gridCol w="3698534"/>
                <a:gridCol w="6353196"/>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नक्शे में</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कौन</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क्या सँभालता है</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P.O.</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पूरा बूथ</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APO 1</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पहला 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मतदाता की पहचान</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APO 2</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दूसरा सहायक 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पंच का मतपत्र और पंच वाली चिन्हित मतदाता सूची</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APO 3</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तीसरा सहायक मतदान अधिकारी</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सरपंच का मतपत्र और सरपंच वाली चिन्हित मतदाता सूची</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APO 4</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चौथा सहायक मतदान अधिकारी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अमिट स्याही, ऐरोक्रॉस मार्क सील, स्टाम्प पैड और मतपेटी</a:t>
                      </a:r>
                    </a:p>
                  </a:txBody>
                  <a:tcPr marL="91440" marR="91440" marT="54864" marB="54864" anchor="ctr">
                    <a:solidFill>
                      <a:srgbClr val="FFFFFF"/>
                    </a:solidFill>
                  </a:tcPr>
                </a:tc>
              </a:tr>
            </a:tbl>
          </a:graphicData>
        </a:graphic>
      </p:graphicFrame>
      <p:sp>
        <p:nvSpPr>
          <p:cNvPr id="8" name="TextBox 7"/>
          <p:cNvSpPr txBox="1"/>
          <p:nvPr/>
        </p:nvSpPr>
        <p:spPr>
          <a:xfrm>
            <a:off x="411480" y="4120895"/>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106</a:t>
            </a:r>
          </a:p>
        </p:txBody>
      </p:sp>
      <p:sp>
        <p:nvSpPr>
          <p:cNvPr id="9" name="TextBox 8"/>
          <p:cNvSpPr txBox="1"/>
          <p:nvPr/>
        </p:nvSpPr>
        <p:spPr>
          <a:xfrm>
            <a:off x="411480" y="4514087"/>
            <a:ext cx="11365992" cy="182270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पहले तीन सहायक अंदर आने वाले दरवाज़े के पास बैठेंगे; चौथे सहायक अंदर दूसरी तरफ़, मतपेटी के पास।</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17</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पंच और सरपंच, दोनों के मतपत्र एक ही मतपेटी में डाले जाते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106</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इंतज़ाम ऐसा कीजिए कि अंदर भीड़ न हो। बूथ का नमूना परिशिष्ट 11 में है।</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17</a:t>
            </a:r>
            <a:r>
              <a:rPr sz="1296" b="0">
                <a:solidFill>
                  <a:srgbClr val="2B5C8A"/>
                </a:solidFill>
                <a:latin typeface="Nirmala UI"/>
                <a:ea typeface="Nirmala UI"/>
                <a:cs typeface="Nirmala UI"/>
              </a:rPr>
              <a: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बूथ का नक्शा (परिशिष्ट 11)</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13 / 73</a:t>
            </a:r>
          </a:p>
        </p:txBody>
      </p:sp>
      <p:pic>
        <p:nvPicPr>
          <p:cNvPr id="7" name="Picture 6" descr="c_booth_plan_mgm110.png"/>
          <p:cNvPicPr>
            <a:picLocks noChangeAspect="1"/>
          </p:cNvPicPr>
          <p:nvPr/>
        </p:nvPicPr>
        <p:blipFill>
          <a:blip r:embed="rId3"/>
          <a:stretch>
            <a:fillRect/>
          </a:stretch>
        </p:blipFill>
        <p:spPr>
          <a:xfrm>
            <a:off x="411480" y="1042416"/>
            <a:ext cx="6675120" cy="4414033"/>
          </a:xfrm>
          <a:prstGeom prst="rect">
            <a:avLst/>
          </a:prstGeom>
        </p:spPr>
      </p:pic>
      <p:sp>
        <p:nvSpPr>
          <p:cNvPr id="8" name="TextBox 7"/>
          <p:cNvSpPr txBox="1"/>
          <p:nvPr/>
        </p:nvSpPr>
        <p:spPr>
          <a:xfrm>
            <a:off x="411480" y="5474737"/>
            <a:ext cx="6675120"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7360920"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7744968" y="1069848"/>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IN: नीचे बाईं ओर अंदर आने का रास्ता।</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
        <p:nvSpPr>
          <p:cNvPr id="11" name="Oval 10"/>
          <p:cNvSpPr/>
          <p:nvPr/>
        </p:nvSpPr>
        <p:spPr>
          <a:xfrm>
            <a:off x="7360920" y="18007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7744968" y="1784604"/>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मेज़ 1, 2 और 3 पर सहायक मतदान अधिकारी।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
        <p:nvSpPr>
          <p:cNvPr id="13" name="Oval 12"/>
          <p:cNvSpPr/>
          <p:nvPr/>
        </p:nvSpPr>
        <p:spPr>
          <a:xfrm>
            <a:off x="7360920" y="2515489"/>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7744968" y="2499360"/>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बीच में मतदान अधिकारी (P.O.) की मेज़।</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
        <p:nvSpPr>
          <p:cNvPr id="15" name="Oval 14"/>
          <p:cNvSpPr/>
          <p:nvPr/>
        </p:nvSpPr>
        <p:spPr>
          <a:xfrm>
            <a:off x="7360920" y="3230245"/>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4</a:t>
            </a:r>
          </a:p>
        </p:txBody>
      </p:sp>
      <p:sp>
        <p:nvSpPr>
          <p:cNvPr id="16" name="TextBox 15"/>
          <p:cNvSpPr txBox="1"/>
          <p:nvPr/>
        </p:nvSpPr>
        <p:spPr>
          <a:xfrm>
            <a:off x="7744968" y="3214116"/>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दाईं ओर चौथा सहायक मतदान अधिकारी और मतपेटी (B.Box)।</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
        <p:nvSpPr>
          <p:cNvPr id="17" name="Oval 16"/>
          <p:cNvSpPr/>
          <p:nvPr/>
        </p:nvSpPr>
        <p:spPr>
          <a:xfrm>
            <a:off x="7360920" y="3945001"/>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5</a:t>
            </a:r>
          </a:p>
        </p:txBody>
      </p:sp>
      <p:sp>
        <p:nvSpPr>
          <p:cNvPr id="18" name="TextBox 17"/>
          <p:cNvSpPr txBox="1"/>
          <p:nvPr/>
        </p:nvSpPr>
        <p:spPr>
          <a:xfrm>
            <a:off x="7744968" y="3928872"/>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ऊपर दाएँ कोने में दो मतदान कक्ष।</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
        <p:nvSpPr>
          <p:cNvPr id="19" name="Oval 18"/>
          <p:cNvSpPr/>
          <p:nvPr/>
        </p:nvSpPr>
        <p:spPr>
          <a:xfrm>
            <a:off x="7360920" y="4659756"/>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6</a:t>
            </a:r>
          </a:p>
        </p:txBody>
      </p:sp>
      <p:sp>
        <p:nvSpPr>
          <p:cNvPr id="20" name="TextBox 19"/>
          <p:cNvSpPr txBox="1"/>
          <p:nvPr/>
        </p:nvSpPr>
        <p:spPr>
          <a:xfrm>
            <a:off x="7744968" y="4643628"/>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OUT: नीचे दाईं ओर बाहर का रास्ता।</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
        <p:nvSpPr>
          <p:cNvPr id="21" name="Oval 20"/>
          <p:cNvSpPr/>
          <p:nvPr/>
        </p:nvSpPr>
        <p:spPr>
          <a:xfrm>
            <a:off x="7360920" y="5374512"/>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7</a:t>
            </a:r>
          </a:p>
        </p:txBody>
      </p:sp>
      <p:sp>
        <p:nvSpPr>
          <p:cNvPr id="22" name="TextBox 21"/>
          <p:cNvSpPr txBox="1"/>
          <p:nvPr/>
        </p:nvSpPr>
        <p:spPr>
          <a:xfrm>
            <a:off x="7744968" y="5358383"/>
            <a:ext cx="4032503" cy="714756"/>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बाईं दीवार के पास मतदान अभिकर्ता या उम्मीदवार।</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106</a:t>
            </a:r>
            <a:r>
              <a:rPr sz="1224" b="0">
                <a:solidFill>
                  <a:srgbClr val="2B5C8A"/>
                </a:solidFill>
                <a:latin typeface="Nirmala UI"/>
                <a:ea typeface="Nirmala UI"/>
                <a:cs typeface="Nirmala UI"/>
              </a:rPr>
              <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अधिकारी: मतदान से पहले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14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इन्हें "मतदान अधिकारी" कहती है; बूथ के प्रभारी यही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पर मतदान इन्हीं की देखरेख और निगरानी में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मतदाताओं के वोट देने का ठीक इंतज़ाम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मतपेटी आप तैयार करेंगे: करीब 15 मिनट पहले, मौजूद उम्मीदवारों के सामने मतपेटी ख़ाली दिखाइए।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पेपर सील पर अपने पूरे हस्ताक्षर कीजिए; जो उम्मीदवार या अभिकर्ता चाहें, उनके भी करवाइए।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परिशिष्ट-21 वाली घोषणा उनके सामने पढ़कर सुनाइए और हस्ताक्षर करवाइए।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अधिकारी: मतपत्र पर हस्ताक्षर, और बूथ में कौन रहे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15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की पीठ पर पूरे हस्ताक्षर कीजिए और सुभिन्नकारी चिह्न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सहूलियत के लिए कुछ मतपत्रों पर पहले से हस्ताक्षर कर सकते हैं, पर "50 मतपत्रों से अधिक मतपत्र हस्ताक्षरित न रहें"।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बाद में ज़रूरत के हिसाब से ही हस्ताक्षर कीजिए, ताकि मतदान ख़त्म होने पर हस्ताक्षर किए मतपत्र कम से कम बचें।</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24-क में जिनके नाम हैं, उनके सिवा किसी को बूथ में न रहने दीजिए। ये नाम परिशिष्ट-4 के अध्याय-4 में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देखिए कि मतदाता मतपत्र तय मतपेटी में ही डालें।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सहायकों के काम पर नज़र रखिए; जिसके पास काम ज़्यादा हो और रफ़्तार धीमी हो, उसकी मदद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अधिकारी: मतदान के दौरान</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16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मतदाता को दिए मतपत्र का क्रमांक चिह्नित सूची में उसके नाम के सामने लिखा जाएगा; सूची हर चुनाव की अलग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वाली सूची में यह दूसरे सहायक लिखेंगे, और सरपंच वाली में तीसरे।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दृष्टिबाधित और दिव्यांग मतदाता को उसकी मर्ज़ी से वोट लगाने में मदद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नियम 41: उनके कहने पर मतदान अधिकारी ख़ुद मतदान कक्ष में जाकर उनकी मर्ज़ी से वोट लगाएँगे; सूची में नाम के आगे "AA" लिखा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निविदत्त (टेंडर) मतपत्र और चैलेंज वाले मामले आप तय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ग़लती से खराब हुए मतपत्र की जगह दूसरा दीजिए, और खराब की पीठ पर "खराब-रद्द" लिखिए। यह मतदान अधिकारी ख़ुद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अधिकारी: बूथ में अनुशासन, और डायरी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17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कोई बुरा बर्ताव करे या जायज़ आदेश न माने, तो रिटर्निंग अधिकारी या मतदान अधिकारी उसे बूथ से बाहर कर देंगे (नियम 45)।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वह फिर अंदर नहीं आ पाएगा। पर ऐसा उसे वोट देने से रोकने के लिए नहीं करना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रिटर्निंग अधिकारी जो आदेश दें, उनका क़ानून के हिसाब से पालन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कोई अनहोनी या अचानक घटना हो, तो उसी समय डायरी में लिख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पंच-सरपंच के लिए मतदान अधिकारी की डायरी अलग होगी (परिशिष्ट-23-B)।</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सहायक: मतदाता को पहचानिए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18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आपके पास कार्यकारी मतदाता सूची और बॉल पेन होगा। पहचान की ज़िम्मेदारी आपकी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की पहचान पर्ची से कार्यकारी प्रति में नाम ढूँढिए। पर्ची न लाए, तब भी नाम ढूँढिए; उसे लौटाइए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पर्ची पर किसी उम्मीदवार का नाम या चुनाव चिह्न छापना क़ानूनी अपराध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Voter ID Card माँगिए; वह न हो, तो आयोग के बताए दस्तावेज़ों में से कोई एक (सूची आगे है)। उसी से पहचान पक्की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की प्रविष्टियाँ ज़ोर से बोलिए, ताकि उम्मीदवार और अभिकर्ता सुन लें और चाहें तो पहचान को चैलेंज करें।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को चैलेंज सिर्फ़ आपके पास किया जा सकता है, उसके बाद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पहचान के दस्तावेज़</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19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मतदाता को अपनी पहचान के लिए भारत निर्वाचन आयोग का जारी किया मतदाता फोटो पहचान पत्र (EPIC) दिखाना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5310, दि. 30.07.2026, पृ. 1</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ईवीएम मार्गदर्शिका, पृ. 90</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EPIC न दिखा सके, तो आगे के 11 दस्तावेज़ों में से कोई एक मूल दस्तावेज़ दिखाना होगा, जो चुनाव की घोषणा से पहले जारी हुआ हो।</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5310, दि. 30.07.2026, पृ. 1</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इनमें से किसी दस्तावेज़ पर उसकी मियाद लिखी हो, तो पहचान के लिए भी वह उसी मियाद तक मान्य होगा।</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परिवार के मुखिया को जारी EPIC या इनमें से किसी दस्तावेज़ के आधार पर सिर्फ़ मुखिया ही परिवार के बाकी सदस्यों की पहचान कर सकता है, बशर्ते सब सदस्य उसके साथ आएँ और मुखिया उनकी पहचान पक्की कर सके।</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कोई मतदाता झूठे या जाली पहचान पत्र से, या किसी और मतदाता का प्रतिरूपण करके वोट डालने की कोशिश करे, तो उसके ख़िलाफ़ भारतीय न्याय संहिता की धारा 172 में कार्यवाही की जाए।</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5310, दि. 30.07.2026, पृ. 2</a:t>
            </a:r>
            <a:r>
              <a:rPr sz="1368"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1900" b="0">
                <a:solidFill>
                  <a:srgbClr val="1F2937"/>
                </a:solidFill>
                <a:latin typeface="Nirmala UI"/>
                <a:ea typeface="Nirmala UI"/>
                <a:cs typeface="Nirmala UI"/>
              </a:rPr>
              <a:t>प्रतिरूपण के अपराध की सज़ा भारतीय न्याय संहिता की धारा 174 में है: एक साल तक की किसी भी तरह की क़ैद, या जुर्माना, या दोनों।</a:t>
            </a:r>
            <a:r>
              <a:rPr sz="1368" b="0">
                <a:solidFill>
                  <a:srgbClr val="2B5C8A"/>
                </a:solidFill>
                <a:latin typeface="Nirmala UI"/>
                <a:ea typeface="Nirmala UI"/>
                <a:cs typeface="Nirmala UI"/>
              </a:rPr>
              <a:t>  [</a:t>
            </a:r>
            <a:r>
              <a:rPr sz="1368"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5310, दि. 30.07.2026, पृ. 3</a:t>
            </a:r>
            <a:r>
              <a:rPr sz="1368" b="0">
                <a:solidFill>
                  <a:srgbClr val="2B5C8A"/>
                </a:solidFill>
                <a:latin typeface="Nirmala UI"/>
                <a:ea typeface="Nirmala UI"/>
                <a:cs typeface="Nirmala UI"/>
              </a:rPr>
              <a: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EPIC न हो, तो इनमें से कोई एक मूल दस्तावेज़</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20 / 73</a:t>
            </a:r>
          </a:p>
        </p:txBody>
      </p:sp>
      <p:graphicFrame>
        <p:nvGraphicFramePr>
          <p:cNvPr id="7" name="Table 6"/>
          <p:cNvGraphicFramePr>
            <a:graphicFrameLocks noGrp="1"/>
          </p:cNvGraphicFramePr>
          <p:nvPr/>
        </p:nvGraphicFramePr>
        <p:xfrm>
          <a:off x="411480" y="1024128"/>
          <a:ext cx="11365991" cy="4785360"/>
        </p:xfrm>
        <a:graphic>
          <a:graphicData uri="http://schemas.openxmlformats.org/drawingml/2006/table">
            <a:tbl>
              <a:tblPr firstRow="1" bandRow="1">
                <a:tableStyleId>{5C22544A-7EE6-4342-B048-85BDC9FD1C3A}</a:tableStyleId>
              </a:tblPr>
              <a:tblGrid>
                <a:gridCol w="1260766"/>
                <a:gridCol w="10105225"/>
              </a:tblGrid>
              <a:tr h="398780">
                <a:tc>
                  <a:txBody>
                    <a:bodyPr wrap="square"/>
                    <a:lstStyle/>
                    <a:p>
                      <a:pPr algn="l">
                        <a:lnSpc>
                          <a:spcPct val="100000"/>
                        </a:lnSpc>
                        <a:spcAft>
                          <a:spcPts val="0"/>
                        </a:spcAft>
                      </a:pPr>
                      <a:r>
                        <a:rPr sz="1400" b="1">
                          <a:solidFill>
                            <a:srgbClr val="FFFFFF"/>
                          </a:solidFill>
                          <a:latin typeface="Nirmala UI"/>
                          <a:ea typeface="Nirmala UI"/>
                          <a:cs typeface="Nirmala UI"/>
                        </a:rPr>
                        <a:t>क्रम</a:t>
                      </a:r>
                    </a:p>
                  </a:txBody>
                  <a:tcPr marL="91440" marR="91440" marT="54864" marB="54864" anchor="ctr">
                    <a:solidFill>
                      <a:srgbClr val="1E3A5F"/>
                    </a:solidFill>
                  </a:tcPr>
                </a:tc>
                <a:tc>
                  <a:txBody>
                    <a:bodyPr wrap="square"/>
                    <a:lstStyle/>
                    <a:p>
                      <a:pPr algn="l">
                        <a:lnSpc>
                          <a:spcPct val="100000"/>
                        </a:lnSpc>
                        <a:spcAft>
                          <a:spcPts val="0"/>
                        </a:spcAft>
                      </a:pPr>
                      <a:r>
                        <a:rPr sz="1400" b="1">
                          <a:solidFill>
                            <a:srgbClr val="FFFFFF"/>
                          </a:solidFill>
                          <a:latin typeface="Nirmala UI"/>
                          <a:ea typeface="Nirmala UI"/>
                          <a:cs typeface="Nirmala UI"/>
                        </a:rPr>
                        <a:t>दस्तावेज़ (आयोग का आदेश 5310)</a:t>
                      </a:r>
                    </a:p>
                  </a:txBody>
                  <a:tcPr marL="91440" marR="91440" marT="54864" marB="54864" anchor="ctr">
                    <a:solidFill>
                      <a:srgbClr val="1E3A5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1</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आधार कार्ड</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2</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विकसित भारत – गारंटी फॉर रोजगार और आजीविका मिशन (ग्रामीण) (VB-G RAM G)/ मनरेगा कार्ड</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3</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बैंकों/डाकघर द्वारा जारी फोटो वाली पासबुक</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4</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श्रम मंत्रालय की योजना के अन्तर्गत जारी स्वास्थ्य बीमा स्मार्ट कार्ड/आयुष्मान भारत हैल्थ कार्ड</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5</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ड्राइविंग लाइसेन्स</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6</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पैन कार्ड</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7</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भारतीय पासपोर्ट</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8</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फोटो वाला पेंशन दस्तावेज़</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9</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केन्द्र/राज्य सरकार/लोक उपक्रम/पब्लिक लिमिटेड कंपनियों द्वारा अपने कर्मचारियों को जारी फोटो वाला सेवा पहचान पत्र</a:t>
                      </a:r>
                    </a:p>
                  </a:txBody>
                  <a:tcPr marL="91440" marR="91440" marT="54864" marB="54864" anchor="ctr">
                    <a:solidFill>
                      <a:srgbClr val="FFFFFF"/>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10</a:t>
                      </a:r>
                    </a:p>
                  </a:txBody>
                  <a:tcPr marL="91440" marR="91440" marT="54864" marB="54864" anchor="ctr">
                    <a:solidFill>
                      <a:srgbClr val="F1F4F8"/>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सांसदों और विधानसभा सदस्यों को जारी सरकारी पहचान पत्र</a:t>
                      </a:r>
                    </a:p>
                  </a:txBody>
                  <a:tcPr marL="91440" marR="91440" marT="54864" marB="54864" anchor="ctr">
                    <a:solidFill>
                      <a:srgbClr val="F1F4F8"/>
                    </a:solidFill>
                  </a:tcPr>
                </a:tc>
              </a:tr>
              <a:tr h="398780">
                <a:tc>
                  <a:txBody>
                    <a:bodyPr wrap="square"/>
                    <a:lstStyle/>
                    <a:p>
                      <a:pPr algn="l">
                        <a:lnSpc>
                          <a:spcPct val="100000"/>
                        </a:lnSpc>
                        <a:spcAft>
                          <a:spcPts val="0"/>
                        </a:spcAft>
                      </a:pPr>
                      <a:r>
                        <a:rPr sz="1400" b="0">
                          <a:solidFill>
                            <a:srgbClr val="1F2937"/>
                          </a:solidFill>
                          <a:latin typeface="Nirmala UI"/>
                          <a:ea typeface="Nirmala UI"/>
                          <a:cs typeface="Nirmala UI"/>
                        </a:rPr>
                        <a:t>11</a:t>
                      </a:r>
                    </a:p>
                  </a:txBody>
                  <a:tcPr marL="91440" marR="91440" marT="54864" marB="54864" anchor="ctr">
                    <a:solidFill>
                      <a:srgbClr val="FFFFFF"/>
                    </a:solidFill>
                  </a:tcPr>
                </a:tc>
                <a:tc>
                  <a:txBody>
                    <a:bodyPr wrap="square"/>
                    <a:lstStyle/>
                    <a:p>
                      <a:pPr algn="l">
                        <a:lnSpc>
                          <a:spcPct val="100000"/>
                        </a:lnSpc>
                        <a:spcAft>
                          <a:spcPts val="0"/>
                        </a:spcAft>
                      </a:pPr>
                      <a:r>
                        <a:rPr sz="1400" b="0">
                          <a:solidFill>
                            <a:srgbClr val="1F2937"/>
                          </a:solidFill>
                          <a:latin typeface="Nirmala UI"/>
                          <a:ea typeface="Nirmala UI"/>
                          <a:cs typeface="Nirmala UI"/>
                        </a:rPr>
                        <a:t>यूनिक डिसएबिलिटी आईडी (यूडीआईडी) कार्ड, सामाजिक न्याय एवं अधिकारिता मंत्रालय, भारत सरकार</a:t>
                      </a:r>
                    </a:p>
                  </a:txBody>
                  <a:tcPr marL="91440" marR="91440" marT="54864" marB="54864" anchor="ctr">
                    <a:solidFill>
                      <a:srgbClr val="FFFFFF"/>
                    </a:solidFill>
                  </a:tcPr>
                </a:tc>
              </a:tr>
            </a:tbl>
          </a:graphicData>
        </a:graphic>
      </p:graphicFrame>
      <p:sp>
        <p:nvSpPr>
          <p:cNvPr id="8" name="TextBox 7"/>
          <p:cNvSpPr txBox="1"/>
          <p:nvPr/>
        </p:nvSpPr>
        <p:spPr>
          <a:xfrm>
            <a:off x="411480" y="586435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5310, दि. 30.07.2026, पृ. 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पहले सहायक: सूची में निशान, अंगुली, पर्ची</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21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पहचान Voter ID से हुई हो, तो नाम से पहले 'E' लिखिए।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नाम के नीचे लाइन खींचिए; महिला हो, तो सही (✓) का निशान, थर्ड जेंडर हो, तो तारा (*)।</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देखिए कि दाएँ हाथ की तर्जनी पर अमिट स्याही का निशान तो नहीं। हो, तो वोट नहीं देने दिया जाएगा, और बाहर भेजा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पंच-सरपंच का मतदान ज़िला परिषद-पंचायत समिति के दो दिन बाद होता है, और मार्गदर्शिका के स्याही वाले बिंदु में लिखा है कि पहले दिन बाईं तर्जनी पर लगा निशान मतदाता की अंगुली पर रहता है, इसलिए बाद वाले दिन के चुनाव में दाएँ हाथ की तर्जनी पर स्याही लगाई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5</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10090, दि. 06.10.2026, पृ. 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मतदाता पर्ची के बिना आए, तो सादी पर्ची पर वार्ड का नंबर और मतदाता का क्रमांक लिखकर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यह पर्ची लेकर मतदाता दूसरे, फिर तीसरे सहायक के पास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12" b="0">
                <a:solidFill>
                  <a:srgbClr val="2B5C8A"/>
                </a:solidFill>
                <a:latin typeface="Nirmala UI"/>
                <a:ea typeface="Nirmala UI"/>
                <a:cs typeface="Nirmala UI"/>
              </a:rPr>
              <a: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दूसरे सहायक: पंच का मतपत्र दीजिए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22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आपके पास पंच की चिह्नित मतदाता सूची, पहले से मुड़े हुए पंच के मतपत्र, और बॉल पेन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सूची में मतदाता के नाम के नीचे लाइन खींचिए; महिला हो, तो सही का निशान, और थर्ड जेंडर हो, तो तारा (*)।</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के आगे मतपत्र के क्रमांक के आख़िरी तीन अंक लिखिए: जैसे 1,00,331 हो, तो 331।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जहाँ आख़िरी तीन अंक शून्य हों, वहाँ पूरा नंबर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मुड़ा हुआ मतपत्र खोलकर मतदाता के दाएँ हाथ में दीजिए। पर्ची आगे तीसरे सहायक के पास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तीसरे सहायक: सरपंच का मतपत्र दीजिए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23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आपके पास सरपंच की चिह्नित मतदाता सूची, पहले से मुड़े हुए सरपंच के मतपत्र, और बॉल पेन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के नीचे लाइन, महिला हो तो सही का निशान, थर्ड जेंडर हो तो तारा (*)।</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के आगे मतपत्र के क्रमांक के आख़िरी चार अंक लिखिए: जैसे 0331।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जहाँ आख़िरी तीन अंक शून्य हों, वहाँ पूरा नंबर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खोलकर मतदाता के दाएँ हाथ में दीजिए। इसके बाद पहचान पर्ची फाड़ दी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चौथे सहायक: मतपत्र लीजिए, स्याही लगाइए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24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पंच-सरपंच वाली मतपेटी आपके ज़िम्मे है। दोनों चुनावों के लिए मतपेटी एक ही होगी।</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मतदाता से दोनों मतपत्र पहले अपने पास ले लीजिए।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पंच-सरपंच का मतदान ज़िला परिषद-पंचायत समिति के दो दिन बाद होता है, इसलिए हर मतदाता की दाएँ हाथ की तर्जनी पर स्याही लगाइए।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5</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9836, दि. 03.10.2026, पृ. 9</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10090, दि. 06.10.2026, पृ. 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महिला मतदाता का हाथ न छुइए; उनसे उँगली मेज़ पर रखने को कहिए।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फिर दोनों मुड़े हुए मतपत्र मतदाता के दाएँ हाथ में दीजिए, ताकि स्याही से कोई मतपत्र खराब न 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स्याही लगवाने से मना करे, या उँगली पर पहले से स्याही हो, तो मतपत्र न दीजिए; मतदान अधिकारी के पास भेजिए।</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439"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000" b="0">
                <a:solidFill>
                  <a:srgbClr val="1F2937"/>
                </a:solidFill>
                <a:latin typeface="Nirmala UI"/>
                <a:ea typeface="Nirmala UI"/>
                <a:cs typeface="Nirmala UI"/>
              </a:rPr>
              <a:t>आम तौर पर ऐसा होगा नहीं, क्योंकि पहला सहायक अंगुली देखकर ही मतदाता को आगे भेजता 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439" b="0">
                <a:solidFill>
                  <a:srgbClr val="2B5C8A"/>
                </a:solidFill>
                <a:latin typeface="Nirmala UI"/>
                <a:ea typeface="Nirmala UI"/>
                <a:cs typeface="Nirmala UI"/>
              </a:rPr>
              <a: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चौथे सहायक: मोहर दीजिए, मतपेटी पर नज़र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25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स्याही सूखने दीजिए। एरोक्रॉस मोहर के दोनों क्रॉस स्टाम्प पैड से स्याही लगाकर मतदाता को मोहर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चाहे, तो सफ़ेद काग़ज़ पर निशान लगाकर दिखा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को बताइए: दोनों मतपत्रों पर निशान लगाए, दोनों को अलग-अलग मोड़े, मतपेटी में डाले, और मोहर लौटा 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देखिए कि स्याही का निशान उभर आया है। न उभरा हो, तो फिर से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12</a:t>
            </a:r>
            <a:r>
              <a:rPr sz="1584" b="0">
                <a:solidFill>
                  <a:srgbClr val="2B5C8A"/>
                </a:solidFill>
                <a:latin typeface="Nirmala UI"/>
                <a:ea typeface="Nirmala UI"/>
                <a:cs typeface="Nirmala UI"/>
              </a:rPr>
              <a: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एक दिन पहले: नामांकन वाला दिन</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26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पंच और सरपंच के नामांकन उनके मतदान से एक दिन पहले होंगे: बालोतरा में 04.11.2026 (तीसरा चरण) और 15.11.2026 (चौथा चरण)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10090, दि. 06.10.2026, पृ. 1</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9836, दि. 03.10.2026, पृ. 9</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नामांकन, संवीक्षा और नाम वापसी उसी एक दिन, ग्राम पंचायत मुख्यालय पर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 काम रिटर्निंग अधिकारी करवाएँगे; मदद मतदान दल के वे कार्मिक करेंगे, जो मतदान अधिकारी की योग्यता रखते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नामांकन सुबह 8 से 11 बजे, संवीक्षा 11:30 बजे से, नाम वापसी दोपहर 2 बजे तक, फिर तुरंत चुनाव चिह्न।</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9836, दि. 03.10.2026, पृ. 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पंच और सरपंच की अलग-अलग सूची प्ररूप-5 में लगेगी, हिन्दी वर्णमाला के क्रम में; चिह्न भी इसी क्रम में।</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नामांकन के सब काग़ज़ पी-1 लिफ़ाफ़े में रखिए; यह लिफ़ाफ़ा सील नहीं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1</a:t>
            </a:r>
            <a:r>
              <a:rPr sz="1512" b="0">
                <a:solidFill>
                  <a:srgbClr val="2B5C8A"/>
                </a:solidFill>
                <a:latin typeface="Nirmala UI"/>
                <a:ea typeface="Nirmala UI"/>
                <a:cs typeface="Nirmala UI"/>
              </a:rPr>
              <a: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नामांकन वाले दिन: मतपत्र पर नाम लिखिए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27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पर सिर्फ़ चुनाव चिह्न छपे आएँगे; नाम की जगह ख़ाली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प्ररूप-5 की सूची लगते ही, ग्राम पंचायत पर ही, हर चिह्न के सामने उम्मीदवार का सही नाम काले बॉलपेन से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वोट इन्हीं मतपत्रों से पड़ेंगे, जो दल ने ख़ुद तैयार किए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चिह्न दस-दस छपे होते हैं: 1 से 10 मतपत्र पर, फिर 11 से 40 तीन अतिरिक्त पर्चियों पर; ज़रूरत हो तो पर्चियाँ मतपत्र के नीचे चिपकाइए।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चिह्न काम में नहीं आए, उन्हें कैंची या ब्लेड से काट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नोटा का स्टीकर आख़िरी उम्मीदवार के ठीक बाद वाली जगह पर चिपकाइए: 6 उम्मीदवार हों तो सातवीं जगह पर, 12 हों तो पहली अतिरिक्त पर्ची की तीसरी जगह पर।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2–3</a:t>
            </a:r>
            <a:r>
              <a:rPr sz="1584" b="0">
                <a:solidFill>
                  <a:srgbClr val="2B5C8A"/>
                </a:solidFill>
                <a:latin typeface="Nirmala UI"/>
                <a:ea typeface="Nirmala UI"/>
                <a:cs typeface="Nirmala UI"/>
              </a:rPr>
              <a:t>]</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बूथ का सामान, और हर मतपत्र पर दो काम</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28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पर मिलेगा: बैंगनी स्टाम्प पैड, अमिट स्याही की शीशी, एरोक्रॉस मार्क वाली रबड़ की मोहरें, और एक सुभिन्नकारी रबड़ सील।</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सुभिन्नकारी सील पर "पं.रा.सं." लिखा होता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मतपत्र की पीठ पर दाईं तरफ़ सबसे ऊपर "पं.रा.सं." वाली सील लगाइए।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पीठ पर ही मतदान अधिकारी के पूरे हस्ताक्षर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और सरपंच, दोनों मतपत्रों पर हस्ताक्षर दल के मतदान अधिकारी (PO)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मतपत्र पहचानिए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29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पर चुनाव चिह्न छपे होंगे, और हर मतपत्र पर 7 अंकों का एक नंबर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इसमें काउंटर फ़ाइल नहीं होती।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मतपत्र सफ़ेद होगा, और पंच का गुलाबी।</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बूथ में कौन बैठ सकता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30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के उम्मीदवार कोई मतदान अभिकर्ता नहीं रख सकते।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सरपंच का उम्मीदवार हर बूथ के लिए एक मतदान अभिकर्ता रख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में सिर्फ़ पंच का उम्मीदवार, और सरपंच का उम्मीदवार या उसका मतदान अभिकर्ता बैठ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मतपेटी तैयार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31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से करीब 15 मिनट पहले, मौजूद उम्मीदवारों के सामने मतपेटी खाली करके दिखाइए, फिर तैयार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पेपर सील पर अपने पूरे हस्ताक्षर कीजिए; जो उम्मीदवार या अभिकर्ता चाहें, उनके भी करवाइए।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परिशिष्ट-21 वाली घोषणा पढ़कर सुनाइए, हस्ताक्षर करवाइए। कोई न आए, तो भी मतपेटी तय समय पर ही तैयार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खिड़की से देखते हुए पेपर सील के हिस्से पर "पं.रा.सं." लिखिए; खिड़की और सुराख़ के कवर तार और डोरे से बाँधकर सील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पिंक पेपर सील भी लगेगी: क्रम संख्या छपी, 10 इंच लंबी। इसे गत्ते के टुकड़े की मदद से लगाइए।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बाहर सफ़ेद लेबल (नमूना परिशिष्ट-28): एक मतपेटी हो तो 1/1; दो हों तो 1/2 और 2/2; ज़्यादा हों तो इसी तरह आगे।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12" b="0">
                <a:solidFill>
                  <a:srgbClr val="2B5C8A"/>
                </a:solidFill>
                <a:latin typeface="Nirmala UI"/>
                <a:ea typeface="Nirmala UI"/>
                <a:cs typeface="Nirmala UI"/>
              </a:rPr>
              <a: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बताइए कि मतपेटी खाली 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32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शुरू होने से पहले मतदान अधिकारी अभिकर्ताओं और उम्मीदवारों के सामने बताएँगे कि मतपेटी खाली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और उनसे पेपर सील पर हस्ताक्षर करने को कहेंगे।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के बीच नई मतपेटी काम में ली जाए, तो फिर से यही घोषणा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मतपत्र ऐसे मोड़िए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33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ऐसे मोड़िए कि एक उम्मीदवार के खाने का निशान दूसरे उम्मीदवार के खाने में न छपे।</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मोड़ खड़ा: चुनाव चिह्न उम्मीदवार के नाम पर आ जाए, और मुड़े मतपत्र की चौड़ाई दो इंच रहे।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दूसरा मोड़ आड़ा, ऐसे कि "पं.रा.सं." वाला निशान बाहर दिखता रहे।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मोड़ सीधे हों, ताकि मतपत्र मतपेटी के सुराख़ में आसानी से 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तब मतदाता मतपत्र उसी तरह मोड़कर लाएगा, और वोट गुप्त रहेगा।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लाइन लगवाइए; एक चुनाव में एक ही वोट</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34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महिलाओं और पुरुषों की अलग-अलग लाइन होनी चाहिए।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एक बार में तीन या चार मतदाताओं को ही अंदर आने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दिव्यांग, बुज़ुर्ग, और गोद में बच्चे वाली महिलाओं को बाक़ी लोगों से पहले अंदर आने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कई वार्डों में हो, तब भी पंच के लिए एक ही वार्ड से वोट, और सरपंच के लिए एक ही पंचायत के एक ही वार्ड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चुनाव में एक से ज़्यादा वोट दिए, तो उस चुनाव में उसके सारे वोट रद्द हो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व्यक्ति जेल में या पुलिस हिरासत में है, वह वोट नहीं दे सकता।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मतपत्र का नंबर, दिव्यांग मतदाता, कम उम्र का लगे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35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बूथ में कोई उम्मीदवार या अभिकर्ता मतदाता को दिए मतपत्र का नंबर नोट नहीं कर सकता (नियम 39(3))।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दिव्यांग मतदाता की मदद के लिए कोई फ़ॉर्म नहीं है; पर सूची में उसके नाम के आगे "AA" लिख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नाम सूची में है, पहचान पक्की है, पर उम्र बहुत कम लगे: उम्र की घोषणा परिशिष्ट 13 में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ऐसे मतदाताओं की सूची परिशिष्ट 14 में बनाइए।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घोषणा से मना करके बिना वोट दिए जो चले गए, उनकी सूची परिशिष्ट 14 के भाग II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 काग़ज़ पंच-सरपंच के लिए लिफ़ाफ़ा P-1 में जाएँगे, जो सील नहीं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खराब मतपत्र बदलिए; नोटा समझाइए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36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का मतपत्र ग़लती से खराब हो जाए, तो उसे दूसरा मतपत्र दे दीजिए (नियम 42)।</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चिह्नित सूची में उसके नाम के आगे दोनों मतपत्रों के नंबर लिखिए: पहले वाले का भी, नए वाले का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खराब मतपत्र की पीठ पर मतदान अधिकारी ख़ुद "खराब-रद्द" लिखकर उसे तय लिफ़ाफ़े में रखेंगे।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"लौटाया-निरस्त" लिखकर रखने वाला नियम 43 अब हटा दिया गया है; उसकी जगह मतपत्र पर नोटा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किसी को वोट नहीं देना चाहता, वह नोटा पर निशान लगा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निविदत्त (टेंडर) मतपत्र दीजिए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37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का वोट कोई और डाल गया हो और असली मतदाता बाद में आए, तो उसे निविदत्त मतपत्र दिया जाएगा (नियम 44)।</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पीठ पर मतदान अधिकारी ख़ुद "निविदत्त मतपत्र" लिखकर नीचे हस्ताक्षर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यह इस्तेमाल हो रहे मतपत्रों में सबसे आख़िरी क्रमांक से शुरू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वोट लगाकर यह मतपत्र मतदान अधिकारी को देगा, मतपेटी में नहीं डालेगा।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और सरपंच, दोनों के लिए अलग-अलग प्ररूप-6 भरिए; सूची में नाम के आगे "TEND"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निविदत्त मतपत्र न मतपेटी में जाते हैं, न गिने जाते हैं; ये अलग सील किए लिफ़ाफ़ों में रहते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पहचान पर आपत्ति हो, 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38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पंचायत चुनाव में न चैलेंज लिस्ट बनेगी, न चैलेंज फ़ीस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 किसी बताए दस्तावेज़ से पहचान न दिखाए और पूछे सवालों के जवाब भी न दे, उसे मतपत्र नहीं दिया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सूची में छपाई की ग़लती की वजह से किसी को वोट देने से मना न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पक्की हो जाए, तो उसे वोट देने से रोका नहीं जा सकता।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वोटर होने की योग्यता पर आपत्ति नहीं उठ सकती; जैसे यह कि वह पंचायत क्षेत्र में नहीं रहता, या उम्र 18 साल से कम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ऐसी आपत्तियों की जाँच मतदान अधिकारी नियम 37 में नहीं कर सकते।</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मतपेटी वाले दिन: स्याही किस अंगुली पर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39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चरण में पहले ज़िला परिषद + पंचायत समिति का मतदान होता है, और उसके दो दिन बाद पंच + सरपंच 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मतपेटी वाली मार्गदर्शिका में लिखा है: पहले दिन बाईं तर्जनी पर लगा निशान मतदाता की अंगुली पर रहता है, इसलिए बाद वाले दिन के चुनाव में मतदाता के दाएँ हाथ की तर्जनी पर स्याही लगाई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यानी मतपेटी वाले दिन (पंच + सरपंच) हर मतदाता की दाएँ हाथ की तर्जनी पर स्याही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9836, दि. 03.10.2026, पृ. 9</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10090, दि. 06.10.2026, पृ. 1</a:t>
            </a:r>
            <a:r>
              <a:rPr sz="1584" b="0">
                <a:solidFill>
                  <a:srgbClr val="2B5C8A"/>
                </a:solidFill>
                <a:latin typeface="Nirmala UI"/>
                <a:ea typeface="Nirmala UI"/>
                <a:cs typeface="Nirmala UI"/>
              </a:rPr>
              <a: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मतदान बंद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40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तय समय पर मतदान अधिकारी बाहर आकर लाइन में खड़े लोगों को अपने हस्ताक्षर वाली पर्ची देंगे।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पर्ची लाइन के आख़िरी व्यक्ति से 1 नंबर से शुरू करके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इससे समय से पहले लाइन में लगे लोग वोट दे पाएँगे, और बाद में कोई लाइन में नहीं जुड़ पाएगा।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ख़त्म होने पर मतपेटी सील करने के बारे में भी मतदान अधिकारी परिशिष्ट-21 के हिसाब से घोषणा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गिनती उसी दिन पंचायत मुख्यालय पर होगी, इसलिए इस मतपेटी पर टेप या डोरी बाँधने, या थैले में बंद करने की ज़रूरत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लिफ़ाफ़े बनाइए: पंच के चार, सरपंच के चार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41 / 73</a:t>
            </a:r>
          </a:p>
        </p:txBody>
      </p:sp>
      <p:graphicFrame>
        <p:nvGraphicFramePr>
          <p:cNvPr id="7" name="Table 6"/>
          <p:cNvGraphicFramePr>
            <a:graphicFrameLocks noGrp="1"/>
          </p:cNvGraphicFramePr>
          <p:nvPr/>
        </p:nvGraphicFramePr>
        <p:xfrm>
          <a:off x="411480" y="1024128"/>
          <a:ext cx="11365990" cy="2534915"/>
        </p:xfrm>
        <a:graphic>
          <a:graphicData uri="http://schemas.openxmlformats.org/drawingml/2006/table">
            <a:tbl>
              <a:tblPr firstRow="1" bandRow="1">
                <a:tableStyleId>{5C22544A-7EE6-4342-B048-85BDC9FD1C3A}</a:tableStyleId>
              </a:tblPr>
              <a:tblGrid>
                <a:gridCol w="8299233"/>
                <a:gridCol w="1381158"/>
                <a:gridCol w="1685599"/>
              </a:tblGrid>
              <a:tr h="506983">
                <a:tc>
                  <a:txBody>
                    <a:bodyPr wrap="square"/>
                    <a:lstStyle/>
                    <a:p>
                      <a:pPr algn="l">
                        <a:lnSpc>
                          <a:spcPct val="100000"/>
                        </a:lnSpc>
                        <a:spcAft>
                          <a:spcPts val="0"/>
                        </a:spcAft>
                      </a:pPr>
                      <a:r>
                        <a:rPr sz="2000" b="1">
                          <a:solidFill>
                            <a:srgbClr val="FFFFFF"/>
                          </a:solidFill>
                          <a:latin typeface="Nirmala UI"/>
                          <a:ea typeface="Nirmala UI"/>
                          <a:cs typeface="Nirmala UI"/>
                        </a:rPr>
                        <a:t>लिफ़ाफ़े में क्या</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पंच</a:t>
                      </a:r>
                    </a:p>
                  </a:txBody>
                  <a:tcPr marL="91440" marR="91440" marT="54864" marB="54864" anchor="ctr">
                    <a:solidFill>
                      <a:srgbClr val="1E3A5F"/>
                    </a:solidFill>
                  </a:tcPr>
                </a:tc>
                <a:tc>
                  <a:txBody>
                    <a:bodyPr wrap="square"/>
                    <a:lstStyle/>
                    <a:p>
                      <a:pPr algn="l">
                        <a:lnSpc>
                          <a:spcPct val="100000"/>
                        </a:lnSpc>
                        <a:spcAft>
                          <a:spcPts val="0"/>
                        </a:spcAft>
                      </a:pPr>
                      <a:r>
                        <a:rPr sz="2000" b="1">
                          <a:solidFill>
                            <a:srgbClr val="FFFFFF"/>
                          </a:solidFill>
                          <a:latin typeface="Nirmala UI"/>
                          <a:ea typeface="Nirmala UI"/>
                          <a:cs typeface="Nirmala UI"/>
                        </a:rPr>
                        <a:t>सरपंच</a:t>
                      </a:r>
                    </a:p>
                  </a:txBody>
                  <a:tcPr marL="91440" marR="91440" marT="54864" marB="54864" anchor="ctr">
                    <a:solidFill>
                      <a:srgbClr val="1E3A5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जो मतपत्र काम में नहीं आए</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P-4</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P-3</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चिह्नित मतदाता सूची</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P-5</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P-6</a:t>
                      </a:r>
                    </a:p>
                  </a:txBody>
                  <a:tcPr marL="91440" marR="91440" marT="54864" marB="54864" anchor="ctr">
                    <a:solidFill>
                      <a:srgbClr val="F1F4F8"/>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खराब और रद्द मतपत्र</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P-13</a:t>
                      </a:r>
                    </a:p>
                  </a:txBody>
                  <a:tcPr marL="91440" marR="91440" marT="54864" marB="54864" anchor="ctr">
                    <a:solidFill>
                      <a:srgbClr val="FFFFFF"/>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P-12</a:t>
                      </a:r>
                    </a:p>
                  </a:txBody>
                  <a:tcPr marL="91440" marR="91440" marT="54864" marB="54864" anchor="ctr">
                    <a:solidFill>
                      <a:srgbClr val="FFFFFF"/>
                    </a:solidFill>
                  </a:tcPr>
                </a:tc>
              </a:tr>
              <a:tr h="506983">
                <a:tc>
                  <a:txBody>
                    <a:bodyPr wrap="square"/>
                    <a:lstStyle/>
                    <a:p>
                      <a:pPr algn="l">
                        <a:lnSpc>
                          <a:spcPct val="100000"/>
                        </a:lnSpc>
                        <a:spcAft>
                          <a:spcPts val="0"/>
                        </a:spcAft>
                      </a:pPr>
                      <a:r>
                        <a:rPr sz="2000" b="0">
                          <a:solidFill>
                            <a:srgbClr val="1F2937"/>
                          </a:solidFill>
                          <a:latin typeface="Nirmala UI"/>
                          <a:ea typeface="Nirmala UI"/>
                          <a:cs typeface="Nirmala UI"/>
                        </a:rPr>
                        <a:t>निविदत्त मतपत्र और उनकी सूची</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P-17</a:t>
                      </a:r>
                    </a:p>
                  </a:txBody>
                  <a:tcPr marL="91440" marR="91440" marT="54864" marB="54864" anchor="ctr">
                    <a:solidFill>
                      <a:srgbClr val="F1F4F8"/>
                    </a:solidFill>
                  </a:tcPr>
                </a:tc>
                <a:tc>
                  <a:txBody>
                    <a:bodyPr wrap="square"/>
                    <a:lstStyle/>
                    <a:p>
                      <a:pPr algn="l">
                        <a:lnSpc>
                          <a:spcPct val="100000"/>
                        </a:lnSpc>
                        <a:spcAft>
                          <a:spcPts val="0"/>
                        </a:spcAft>
                      </a:pPr>
                      <a:r>
                        <a:rPr sz="2000" b="0">
                          <a:solidFill>
                            <a:srgbClr val="1F2937"/>
                          </a:solidFill>
                          <a:latin typeface="Nirmala UI"/>
                          <a:ea typeface="Nirmala UI"/>
                          <a:cs typeface="Nirmala UI"/>
                        </a:rPr>
                        <a:t>P-16</a:t>
                      </a:r>
                    </a:p>
                  </a:txBody>
                  <a:tcPr marL="91440" marR="91440" marT="54864" marB="54864" anchor="ctr">
                    <a:solidFill>
                      <a:srgbClr val="F1F4F8"/>
                    </a:solidFill>
                  </a:tcPr>
                </a:tc>
              </a:tr>
            </a:tbl>
          </a:graphicData>
        </a:graphic>
      </p:graphicFrame>
      <p:sp>
        <p:nvSpPr>
          <p:cNvPr id="8" name="TextBox 7"/>
          <p:cNvSpPr txBox="1"/>
          <p:nvPr/>
        </p:nvSpPr>
        <p:spPr>
          <a:xfrm>
            <a:off x="411480" y="3613912"/>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110</a:t>
            </a:r>
          </a:p>
        </p:txBody>
      </p:sp>
      <p:sp>
        <p:nvSpPr>
          <p:cNvPr id="9" name="TextBox 8"/>
          <p:cNvSpPr txBox="1"/>
          <p:nvPr/>
        </p:nvSpPr>
        <p:spPr>
          <a:xfrm>
            <a:off x="411480" y="4007104"/>
            <a:ext cx="11365992" cy="2329687"/>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काग़ज़ और लिफ़ाफ़े जितनी जल्दी हो सके, तैयार कर लीजिए। पेपर सील का लेखा (परिशिष्ट-24), मतपत्रों का लेखा (परिशिष्ट-26) और Form of Statistics (परिशिष्ट-25) भी बनेंगे।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22</a:t>
            </a:r>
            <a:r>
              <a:rPr sz="1296"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800" b="0">
                <a:solidFill>
                  <a:srgbClr val="1F2937"/>
                </a:solidFill>
                <a:latin typeface="Nirmala UI"/>
                <a:ea typeface="Nirmala UI"/>
                <a:cs typeface="Nirmala UI"/>
              </a:rPr>
              <a:t>ये लिफ़ाफ़े सील करके, मतपेटियों के साथ ही, पर अलग से, रिटर्निंग अधिकारी को सौंपे जाएँगे।</a:t>
            </a:r>
            <a:r>
              <a:rPr sz="1296" b="0">
                <a:solidFill>
                  <a:srgbClr val="2B5C8A"/>
                </a:solidFill>
                <a:latin typeface="Nirmala UI"/>
                <a:ea typeface="Nirmala UI"/>
                <a:cs typeface="Nirmala UI"/>
              </a:rPr>
              <a:t>  [</a:t>
            </a:r>
            <a:r>
              <a:rPr sz="129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1296" b="0">
                <a:solidFill>
                  <a:srgbClr val="2B5C8A"/>
                </a:solidFill>
                <a:latin typeface="Nirmala UI"/>
                <a:ea typeface="Nirmala UI"/>
                <a:cs typeface="Nirmala UI"/>
              </a:rPr>
              <a:t>]</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कहाँ, कब, कौन बैठेगा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42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मतदान ख़त्म होते ही ग्राम पंचायत मुख्यालय पर होगी, रिटर्निंग अधिकारी की देखरेख में और उनके निर्देश पर।</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सब बूथों के मतदान दल के कार्मिक गिनती में रिटर्निंग अधिकारी के पास रहेंगे।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की जगह और गिनती शुरू होने का समय सब उम्मीदवारों को पहले से बताया जाएगा।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उम्मीदवार को गिनती के समय मौजूद रहने का हक़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स्टाफ़ के अलावा पंच और सरपंच के उम्मीदवार, और सरपंच के दो गणन अभिकर्ता बैठ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20 या ज़्यादा वार्ड वाली पंचायत में ज़िला निर्वाचन अधिकारी (पंचायत) सरपंच के उम्मीदवार को दो से ज़्यादा गणन अभिकर्ताओं की इजाज़त दे सकते हैं (नियम 70(1))।</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से पहले: सब मतपेटियाँ आ गईं?</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43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आदेश: सरपंच की गिनती शुरू करने से पहले पक्का कर लीजिए कि सब बूथों की मतपेटियाँ गिनती की जगह पहुँच गई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यह भी लिखती है: मुख्यालय से बाहर किसी गाँव में बहुत ख़ास हालात में बने बूथ की मतपेटी आने में देर हो, तो उम्मीदवारों को बताकर बाक़ी मतपेटियों की गिनती शुरू कर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37</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गिनती रिटर्निंग अधिकारी की देखरेख में, और उनके निर्देश के हिसाब से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84" b="0">
                <a:solidFill>
                  <a:srgbClr val="2B5C8A"/>
                </a:solidFill>
                <a:latin typeface="Nirmala UI"/>
                <a:ea typeface="Nirmala UI"/>
                <a:cs typeface="Nirmala UI"/>
              </a:rPr>
              <a:t>]</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के क़दम: मतपत्र अलग कीजिए, गड्डी बनाइए, मिलाइए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44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गिनती के लिए दो दल बनाएँगे: पहला दल सरपंच की गिनती करेगा, दूसरा पंचों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एक-एक मतपेटी खोलकर मतपत्र काग़ज़ के रंग से अलग कीजिए: पंच के गुलाबी, सरपंच के सफ़ेद। फिर पंच के वार्ड के हिसाब से।</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50-50 मतपत्रों की गड्डी बनाकर रबर बैंड लगाइए: पंच की वार्ड के हिसाब से (दूसरा दल), और सरपंच की (पहला दल)।</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वार्ड में और पंचायत में एक-एक गड्डी 50 से कम की हो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बूथ के हर वार्ड में पंच के कितने मतपत्र निकले, काग़ज़ पर लिखिए और बूथ पर डाले गए वोटों से मिलाइए।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सरपंच के मतपत्र भी बूथ के हिसाब से लिखिए और मिलाइए। यही हर मतपेटी के लिए कीजिए।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गिनती के क़दम: गिनिए, छाँटिए, पैकेट बनाइए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45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वार्ड के पंच के मतपत्र मतदान दल के एक-एक कर्मचारी को गिनने के लिए दीजिए।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 397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सरपंच के वोट रिटर्निंग अधिकारी ख़ुद, या सहायक मतदान अधिकारियों की मदद से गिनेंगे।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396, 397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उम्मीदवार के हिसाब से, नोटा समेत, मतपत्र छाँटिए।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कर्मचारी एक पर्ची पर हर उम्मीदवार और नोटा के वोट लिखकर हस्ताक्षर करेगा, और वार्ड का नंबर ज़रूर लिखेगा।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उम्मीदवार और नोटा की गड्डियाँ एक पैकेट में बाँधकर, सबसे ऊपर पर्ची रखकर, रिटर्निंग अधिकारी को देगा।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कौन सा मतपत्र वैध है और कौन सा अवैध, इसका फ़ैसला रिटर्निंग अधिकारी करेंगे।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परिणाम घोषित कीजिए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46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जैसे-जैसे गिनती पूरी हो, वैसे-वैसे पंच और सरपंच का परिणाम घोषित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किसी पद का परिणाम घोषित होने के बाद उस पद के बाक़ी उम्मीदवारों को गिनती की जगह पर रुकने न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परिणाम प्ररूप-7 में लिखिए।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जीते हुए प्रतिनिधियों को प्ररूप-11 में शपथ दिलाइए, निर्वाचन का प्रमाण पत्र दीजिए, और उनसे हस्ताक्षर की हुई रसीद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दो उम्मीदवारों के वोट बराबर हों, तो परिणाम लॉट निकालकर घोषित होगा, उस तरीक़े से जो रिटर्निंग अधिकारी ठीक समझें (नियम 51)।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दोबारा गिनती: तीनों जगह की बात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47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आदेश: जीत का अंतर बहुत कम हो और कोई उम्मीदवार दोबारा गिनती माँगे, तो रिटर्निंग अधिकारी ठीक समझें तो करवा दें।</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मार्गदर्शिका: उम्मीदवार कारण बताकर माँगे और रिटर्निंग अधिकारी ठीक समझें, तो दोबारा गिनती करवा दें, ताकि भरोसा बने।</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मार्गदर्शिका: ख़ासकर तब, जब दो उम्मीदवारों के बीच बहुत कम वोटों का अंतर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नियम 49: मौजूद हर उम्मीदवार, गिनती के दौरान कभी भी, उस वार्ड के मतपत्र दोबारा गिनने की लिखित अर्ज़ी दे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कारण लिखकर या तो अर्ज़ी नामंज़ूर करेंगे, या दोबारा गिनती का आदेश देंगे।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पिछली गिनती पर भरोसा न हो, तो रिटर्निंग अधिकारी अपनी ओर से भी एक या ज़्यादा बार दोबारा गिनती करवा सकते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रिटर्निंग अधिकारी के लिफ़ाफ़े</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48 / 73</a:t>
            </a:r>
          </a:p>
        </p:txBody>
      </p:sp>
      <p:graphicFrame>
        <p:nvGraphicFramePr>
          <p:cNvPr id="7" name="Table 6"/>
          <p:cNvGraphicFramePr>
            <a:graphicFrameLocks noGrp="1"/>
          </p:cNvGraphicFramePr>
          <p:nvPr/>
        </p:nvGraphicFramePr>
        <p:xfrm>
          <a:off x="411480" y="1024128"/>
          <a:ext cx="11365991" cy="4887468"/>
        </p:xfrm>
        <a:graphic>
          <a:graphicData uri="http://schemas.openxmlformats.org/drawingml/2006/table">
            <a:tbl>
              <a:tblPr firstRow="1" bandRow="1">
                <a:tableStyleId>{5C22544A-7EE6-4342-B048-85BDC9FD1C3A}</a:tableStyleId>
              </a:tblPr>
              <a:tblGrid>
                <a:gridCol w="1178887"/>
                <a:gridCol w="9008217"/>
                <a:gridCol w="1178887"/>
              </a:tblGrid>
              <a:tr h="470916">
                <a:tc>
                  <a:txBody>
                    <a:bodyPr wrap="square"/>
                    <a:lstStyle/>
                    <a:p>
                      <a:pPr algn="l">
                        <a:lnSpc>
                          <a:spcPct val="100000"/>
                        </a:lnSpc>
                        <a:spcAft>
                          <a:spcPts val="0"/>
                        </a:spcAft>
                      </a:pPr>
                      <a:r>
                        <a:rPr sz="1800" b="1">
                          <a:solidFill>
                            <a:srgbClr val="FFFFFF"/>
                          </a:solidFill>
                          <a:latin typeface="Nirmala UI"/>
                          <a:ea typeface="Nirmala UI"/>
                          <a:cs typeface="Nirmala UI"/>
                        </a:rPr>
                        <a:t>लिफ़ाफ़ा</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इसमें क्या रहेगा</a:t>
                      </a:r>
                    </a:p>
                  </a:txBody>
                  <a:tcPr marL="91440" marR="91440" marT="54864" marB="54864" anchor="ctr">
                    <a:solidFill>
                      <a:srgbClr val="1E3A5F"/>
                    </a:solidFill>
                  </a:tcPr>
                </a:tc>
                <a:tc>
                  <a:txBody>
                    <a:bodyPr wrap="square"/>
                    <a:lstStyle/>
                    <a:p>
                      <a:pPr algn="l">
                        <a:lnSpc>
                          <a:spcPct val="100000"/>
                        </a:lnSpc>
                        <a:spcAft>
                          <a:spcPts val="0"/>
                        </a:spcAft>
                      </a:pPr>
                      <a:r>
                        <a:rPr sz="1800" b="1">
                          <a:solidFill>
                            <a:srgbClr val="FFFFFF"/>
                          </a:solidFill>
                          <a:latin typeface="Nirmala UI"/>
                          <a:ea typeface="Nirmala UI"/>
                          <a:cs typeface="Nirmala UI"/>
                        </a:rPr>
                        <a:t>सील?</a:t>
                      </a:r>
                    </a:p>
                  </a:txBody>
                  <a:tcPr marL="91440" marR="91440" marT="54864" marB="54864" anchor="ctr">
                    <a:solidFill>
                      <a:srgbClr val="1E3A5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P-1</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मतदाताओं की उम्र वाली घोषणाएँ और उनकी सूची; मतदान अभिकर्ता और गणन अभिकर्ता की नियुक्ति के फ़ॉर्म; कार्यकारी मतदाता सूची की बाक़ी प्रतियाँ और दूसरे काग़ज़</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नहीं</a:t>
                      </a:r>
                    </a:p>
                  </a:txBody>
                  <a:tcPr marL="91440" marR="91440" marT="54864" marB="54864" anchor="ctr">
                    <a:solidFill>
                      <a:srgbClr val="FFFFFF"/>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P-8</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सरपंच के वैध मतपत्र</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हाँ</a:t>
                      </a:r>
                    </a:p>
                  </a:txBody>
                  <a:tcPr marL="91440" marR="91440" marT="54864" marB="54864" anchor="ctr">
                    <a:solidFill>
                      <a:srgbClr val="F1F4F8"/>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P-9</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पंच के वैध मतपत्र</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हाँ</a:t>
                      </a:r>
                    </a:p>
                  </a:txBody>
                  <a:tcPr marL="91440" marR="91440" marT="54864" marB="54864" anchor="ctr">
                    <a:solidFill>
                      <a:srgbClr val="FFFFFF"/>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P-28</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गिनती में खारिज हुए सरपंच के मतपत्र</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हाँ</a:t>
                      </a:r>
                    </a:p>
                  </a:txBody>
                  <a:tcPr marL="91440" marR="91440" marT="54864" marB="54864" anchor="ctr">
                    <a:solidFill>
                      <a:srgbClr val="F1F4F8"/>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P-29</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गिनती में खारिज हुए पंच के मतपत्र</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हाँ</a:t>
                      </a:r>
                    </a:p>
                  </a:txBody>
                  <a:tcPr marL="91440" marR="91440" marT="54864" marB="54864" anchor="ctr">
                    <a:solidFill>
                      <a:srgbClr val="FFFFFF"/>
                    </a:solidFill>
                  </a:tcPr>
                </a:tc>
              </a:tr>
              <a:tr h="795528">
                <a:tc>
                  <a:txBody>
                    <a:bodyPr wrap="square"/>
                    <a:lstStyle/>
                    <a:p>
                      <a:pPr algn="l">
                        <a:lnSpc>
                          <a:spcPct val="100000"/>
                        </a:lnSpc>
                        <a:spcAft>
                          <a:spcPts val="0"/>
                        </a:spcAft>
                      </a:pPr>
                      <a:r>
                        <a:rPr sz="1800" b="0">
                          <a:solidFill>
                            <a:srgbClr val="1F2937"/>
                          </a:solidFill>
                          <a:latin typeface="Nirmala UI"/>
                          <a:ea typeface="Nirmala UI"/>
                          <a:cs typeface="Nirmala UI"/>
                        </a:rPr>
                        <a:t>P-10</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पंच और सरपंच के सांख्यिकीय फ़ॉर्म, और बूथ के हिसाब से मतदान के आँकड़े (महिला, पुरुष, थर्ड जेंडर)</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नहीं</a:t>
                      </a:r>
                    </a:p>
                  </a:txBody>
                  <a:tcPr marL="91440" marR="91440" marT="54864" marB="54864" anchor="ctr">
                    <a:solidFill>
                      <a:srgbClr val="F1F4F8"/>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P-11</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प्ररूप-7 (निर्वाचन का परिणाम)</a:t>
                      </a:r>
                    </a:p>
                  </a:txBody>
                  <a:tcPr marL="91440" marR="91440" marT="54864" marB="54864" anchor="ctr">
                    <a:solidFill>
                      <a:srgbClr val="FFFFFF"/>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नहीं</a:t>
                      </a:r>
                    </a:p>
                  </a:txBody>
                  <a:tcPr marL="91440" marR="91440" marT="54864" marB="54864" anchor="ctr">
                    <a:solidFill>
                      <a:srgbClr val="FFFFFF"/>
                    </a:solidFill>
                  </a:tcPr>
                </a:tc>
              </a:tr>
              <a:tr h="470916">
                <a:tc>
                  <a:txBody>
                    <a:bodyPr wrap="square"/>
                    <a:lstStyle/>
                    <a:p>
                      <a:pPr algn="l">
                        <a:lnSpc>
                          <a:spcPct val="100000"/>
                        </a:lnSpc>
                        <a:spcAft>
                          <a:spcPts val="0"/>
                        </a:spcAft>
                      </a:pPr>
                      <a:r>
                        <a:rPr sz="1800" b="0">
                          <a:solidFill>
                            <a:srgbClr val="1F2937"/>
                          </a:solidFill>
                          <a:latin typeface="Nirmala UI"/>
                          <a:ea typeface="Nirmala UI"/>
                          <a:cs typeface="Nirmala UI"/>
                        </a:rPr>
                        <a:t>P-42</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जमानत (प्रतिभूति निक्षेप) की रसीद बुक और ज़ब्त राशि</a:t>
                      </a:r>
                    </a:p>
                  </a:txBody>
                  <a:tcPr marL="91440" marR="91440" marT="54864" marB="54864" anchor="ctr">
                    <a:solidFill>
                      <a:srgbClr val="F1F4F8"/>
                    </a:solidFill>
                  </a:tcPr>
                </a:tc>
                <a:tc>
                  <a:txBody>
                    <a:bodyPr wrap="square"/>
                    <a:lstStyle/>
                    <a:p>
                      <a:pPr algn="l">
                        <a:lnSpc>
                          <a:spcPct val="100000"/>
                        </a:lnSpc>
                        <a:spcAft>
                          <a:spcPts val="0"/>
                        </a:spcAft>
                      </a:pPr>
                      <a:r>
                        <a:rPr sz="1800" b="0">
                          <a:solidFill>
                            <a:srgbClr val="1F2937"/>
                          </a:solidFill>
                          <a:latin typeface="Nirmala UI"/>
                          <a:ea typeface="Nirmala UI"/>
                          <a:cs typeface="Nirmala UI"/>
                        </a:rPr>
                        <a:t>नहीं</a:t>
                      </a:r>
                    </a:p>
                  </a:txBody>
                  <a:tcPr marL="91440" marR="91440" marT="54864" marB="54864" anchor="ctr">
                    <a:solidFill>
                      <a:srgbClr val="F1F4F8"/>
                    </a:solidFill>
                  </a:tcPr>
                </a:tc>
              </a:tr>
            </a:tbl>
          </a:graphicData>
        </a:graphic>
      </p:graphicFrame>
      <p:sp>
        <p:nvSpPr>
          <p:cNvPr id="8" name="TextBox 7"/>
          <p:cNvSpPr txBox="1"/>
          <p:nvPr/>
        </p:nvSpPr>
        <p:spPr>
          <a:xfrm>
            <a:off x="411480" y="5966459"/>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नियम 50: मतपत्र सिर्फ़ इन वजहों से नामंज़ूर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49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पर कोई ऐसा निशान हो, जिससे मतदाता पहचाना जा सके।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पर एक से ज़्यादा उम्मीदवारों के लिए निशान लगे हों, या किसी उम्मीदवार और नोटा, दोनों के लिए।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पंचायती राज चुनाव क़ानून पुस्तिका (अंग्रेज़ी), पृ. 109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सामने वाले हिस्से पर कोई वोट न हो, या वोट पीछे की तरफ़ हो, या दी गई मोहर के बजाय किसी और चीज़ से लगा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वोट किसे दिया गया, यह तय न हो पाए, या मतपत्र जाली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इतना फटा या बिगड़ा हो कि असली मतपत्र के रूप में उसकी पहचान न हो सके।</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इनके सिवा किसी और वजह से नामंज़ूर नहीं। जो नियम 50 में नामंज़ूर नहीं हुआ, वह वैध है और गिना जाएगा।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70</a:t>
            </a:r>
            <a:r>
              <a:rPr sz="1584" b="0">
                <a:solidFill>
                  <a:srgbClr val="2B5C8A"/>
                </a:solidFill>
                <a:latin typeface="Nirmala UI"/>
                <a:ea typeface="Nirmala UI"/>
                <a:cs typeface="Nirmala UI"/>
              </a:rPr>
              <a: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 सील, न हस्ताक्षर: आदेश 1031</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50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गिनती में जिस मतपत्र की पीठ पर सील न लगी हो और जिस पर मतदान अधिकारी के हस्ताक्षर भी न हों, उसे रिटर्निंग अधिकारी नामंज़ूर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 अगर रिटर्निंग अधिकारी को यक़ीन हो जाए कि यह चूक मतदान अधिकारी या सहायक मतदान अधिकारी की किसी भूल से, या उनसे यह काम न हो पाने से हुई है, तो वह मतपत्र नामंज़ूर नहीं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खारिज मतपत्र: रिटर्निंग अधिकारी का फ़ैसला</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51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खारिज मतपत्रों की अलग गड्डी बनेगी।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उन्हें दोबारा देखकर, और उम्मीदवारों को बताकर, आख़िरी फ़ैसला करेंगे।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खारिज मतपत्र पर खारिज करने का कारण लिखकर सील लगेगी, और रिटर्निंग अधिकारी हस्ताक्षर करेंगे।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कोई उम्मीदवार खारिज मतपत्रों की क्रम संख्या जानना चाहे, तो उसे नोट करवा दी जाए।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1323, दि. 03.02.2026, संकलन पृ. 397</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38</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हर उम्मीदवार को ऐसे मतपत्र देखने का ठीक-ठाक मौक़ा मिलेगा, पर वे उन्हें उठा नहीं सकते।</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वैध है या नहीं, इस पर रिटर्निंग अधिकारी का फ़ैसला आख़िरी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70</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71</a:t>
            </a:r>
            <a:r>
              <a:rPr sz="1512" b="0">
                <a:solidFill>
                  <a:srgbClr val="2B5C8A"/>
                </a:solidFill>
                <a:latin typeface="Nirmala UI"/>
                <a:ea typeface="Nirmala UI"/>
                <a:cs typeface="Nirmala UI"/>
              </a:rPr>
              <a: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मतपेटी वाला दिन (1/3)</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52 / 73</a:t>
            </a:r>
          </a:p>
        </p:txBody>
      </p:sp>
      <p:sp>
        <p:nvSpPr>
          <p:cNvPr id="7" name="Rectangle 6"/>
          <p:cNvSpPr/>
          <p:nvPr/>
        </p:nvSpPr>
        <p:spPr>
          <a:xfrm>
            <a:off x="411480" y="1242186"/>
            <a:ext cx="5477256" cy="1157224"/>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11480" y="1242186"/>
            <a:ext cx="64008" cy="1157224"/>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333626"/>
            <a:ext cx="5138928" cy="97434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हर मतपत्र पर दो काम</a:t>
            </a:r>
            <a:r>
              <a:rPr sz="1300" b="0">
                <a:solidFill>
                  <a:srgbClr val="1F2937"/>
                </a:solidFill>
                <a:latin typeface="Nirmala UI"/>
                <a:ea typeface="Nirmala UI"/>
                <a:cs typeface="Nirmala UI"/>
              </a:rPr>
              <a:t> पीठ पर दाईं तरफ़ सबसे ऊपर "पं.रा.सं." वाली सील, और पीठ पर ही मतदान अधिकारी के पूरे हस्ताक्षर। सरपंच का मतपत्र सफ़ेद, पंच का गुलाबी।</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16</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17</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2</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1031, दि. 27.01.2026, संकलन पृ. 163</a:t>
            </a:r>
            <a:r>
              <a:rPr sz="936" b="0">
                <a:solidFill>
                  <a:srgbClr val="2B5C8A"/>
                </a:solidFill>
                <a:latin typeface="Nirmala UI"/>
                <a:ea typeface="Nirmala UI"/>
                <a:cs typeface="Nirmala UI"/>
              </a:rPr>
              <a:t>]</a:t>
            </a:r>
          </a:p>
        </p:txBody>
      </p:sp>
      <p:sp>
        <p:nvSpPr>
          <p:cNvPr id="10" name="Oval 9"/>
          <p:cNvSpPr/>
          <p:nvPr/>
        </p:nvSpPr>
        <p:spPr>
          <a:xfrm>
            <a:off x="256032" y="108673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1</a:t>
            </a:r>
          </a:p>
        </p:txBody>
      </p:sp>
      <p:sp>
        <p:nvSpPr>
          <p:cNvPr id="11" name="Right Arrow 10"/>
          <p:cNvSpPr/>
          <p:nvPr/>
        </p:nvSpPr>
        <p:spPr>
          <a:xfrm>
            <a:off x="5980176" y="1692782"/>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0216" y="1242186"/>
            <a:ext cx="5477256" cy="115722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83096" y="1333626"/>
            <a:ext cx="5202936" cy="97434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मतपेटी तैयार</a:t>
            </a:r>
            <a:r>
              <a:rPr sz="1300" b="0">
                <a:solidFill>
                  <a:srgbClr val="1F2937"/>
                </a:solidFill>
                <a:latin typeface="Nirmala UI"/>
                <a:ea typeface="Nirmala UI"/>
                <a:cs typeface="Nirmala UI"/>
              </a:rPr>
              <a:t> मतदान शुरू होने से करीब 15 मिनट पहले, मौजूद उम्मीदवारों के सामने मतपेटी खाली करके दिखाइए; पेपर सील पर अपने पूरे हस्ताक्षर; परिशिष्ट-21 वाली घोषणा पढ़कर सुनाइए; पिंक पेपर सील, और बाहर सफ़ेद लेबल।</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18</a:t>
            </a:r>
            <a:r>
              <a:rPr sz="936" b="0">
                <a:solidFill>
                  <a:srgbClr val="2B5C8A"/>
                </a:solidFill>
                <a:latin typeface="Nirmala UI"/>
                <a:ea typeface="Nirmala UI"/>
                <a:cs typeface="Nirmala UI"/>
              </a:rPr>
              <a:t>]</a:t>
            </a:r>
          </a:p>
        </p:txBody>
      </p:sp>
      <p:sp>
        <p:nvSpPr>
          <p:cNvPr id="14" name="Oval 13"/>
          <p:cNvSpPr/>
          <p:nvPr/>
        </p:nvSpPr>
        <p:spPr>
          <a:xfrm>
            <a:off x="6144768" y="108673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2</a:t>
            </a:r>
          </a:p>
        </p:txBody>
      </p:sp>
      <p:sp>
        <p:nvSpPr>
          <p:cNvPr id="15" name="Rectangle 14"/>
          <p:cNvSpPr/>
          <p:nvPr/>
        </p:nvSpPr>
        <p:spPr>
          <a:xfrm>
            <a:off x="411480" y="2692018"/>
            <a:ext cx="5477256" cy="1794001"/>
          </a:xfrm>
          <a:prstGeom prst="rect">
            <a:avLst/>
          </a:prstGeom>
          <a:solidFill>
            <a:srgbClr val="FFFFFF"/>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4360" y="2783459"/>
            <a:ext cx="5202936" cy="1611121"/>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मतदाता की पहचान पक्की हो गई?</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20</a:t>
            </a:r>
            <a:r>
              <a:rPr sz="936" b="0">
                <a:solidFill>
                  <a:srgbClr val="2B5C8A"/>
                </a:solidFill>
                <a:latin typeface="Nirmala UI"/>
                <a:ea typeface="Nirmala UI"/>
                <a:cs typeface="Nirmala UI"/>
              </a:rPr>
              <a:t>]</a:t>
            </a:r>
          </a:p>
        </p:txBody>
      </p:sp>
      <p:sp>
        <p:nvSpPr>
          <p:cNvPr id="17" name="Rectangle 16"/>
          <p:cNvSpPr/>
          <p:nvPr/>
        </p:nvSpPr>
        <p:spPr>
          <a:xfrm>
            <a:off x="548640" y="3091053"/>
            <a:ext cx="5202936" cy="596900"/>
          </a:xfrm>
          <a:prstGeom prst="rect">
            <a:avLst/>
          </a:prstGeom>
          <a:solidFill>
            <a:srgbClr val="F7F8FA"/>
          </a:solidFill>
          <a:ln w="12700">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3091053"/>
            <a:ext cx="64008" cy="596900"/>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04088" y="3145917"/>
            <a:ext cx="5001768" cy="523748"/>
          </a:xfrm>
          <a:prstGeom prst="rect">
            <a:avLst/>
          </a:prstGeom>
          <a:noFill/>
        </p:spPr>
        <p:txBody>
          <a:bodyPr wrap="square" anchor="t" lIns="45720" rIns="45720" tIns="18288" bIns="18288">
            <a:spAutoFit/>
          </a:bodyPr>
          <a:lstStyle/>
          <a:p>
            <a:pPr>
              <a:lnSpc>
                <a:spcPct val="100000"/>
              </a:lnSpc>
            </a:pPr>
            <a:r>
              <a:rPr sz="1300" b="1">
                <a:solidFill>
                  <a:srgbClr val="2E7D4F"/>
                </a:solidFill>
                <a:latin typeface="Nirmala UI"/>
                <a:ea typeface="Nirmala UI"/>
                <a:cs typeface="Nirmala UI"/>
              </a:rPr>
              <a:t>हाँ </a:t>
            </a:r>
            <a:r>
              <a:rPr sz="1300" b="0">
                <a:solidFill>
                  <a:srgbClr val="1F2937"/>
                </a:solidFill>
                <a:latin typeface="Nirmala UI"/>
                <a:ea typeface="Nirmala UI"/>
                <a:cs typeface="Nirmala UI"/>
              </a:rPr>
              <a:t>उसे वोट देने से रोका नहीं जा सकता। उम्र बहुत कम लगे, तो उम्र की घोषणा परिशिष्ट 13 में लीजिए।</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20</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मतपेटी मार्गदर्शिका, पृ. 21</a:t>
            </a:r>
            <a:r>
              <a:rPr sz="936" b="0">
                <a:solidFill>
                  <a:srgbClr val="2B5C8A"/>
                </a:solidFill>
                <a:latin typeface="Nirmala UI"/>
                <a:ea typeface="Nirmala UI"/>
                <a:cs typeface="Nirmala UI"/>
              </a:rPr>
              <a:t>]</a:t>
            </a:r>
          </a:p>
        </p:txBody>
      </p:sp>
      <p:sp>
        <p:nvSpPr>
          <p:cNvPr id="20" name="Rectangle 19"/>
          <p:cNvSpPr/>
          <p:nvPr/>
        </p:nvSpPr>
        <p:spPr>
          <a:xfrm>
            <a:off x="548640" y="3761104"/>
            <a:ext cx="5202936" cy="596900"/>
          </a:xfrm>
          <a:prstGeom prst="rect">
            <a:avLst/>
          </a:prstGeom>
          <a:solidFill>
            <a:srgbClr val="F7F8FA"/>
          </a:solidFill>
          <a:ln w="127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3761104"/>
            <a:ext cx="64008" cy="59690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04088" y="3815968"/>
            <a:ext cx="5001768" cy="523748"/>
          </a:xfrm>
          <a:prstGeom prst="rect">
            <a:avLst/>
          </a:prstGeom>
          <a:noFill/>
        </p:spPr>
        <p:txBody>
          <a:bodyPr wrap="square" anchor="t" lIns="45720" rIns="45720" tIns="18288" bIns="18288">
            <a:spAutoFit/>
          </a:bodyPr>
          <a:lstStyle/>
          <a:p>
            <a:pPr>
              <a:lnSpc>
                <a:spcPct val="100000"/>
              </a:lnSpc>
            </a:pPr>
            <a:r>
              <a:rPr sz="1300" b="1">
                <a:solidFill>
                  <a:srgbClr val="C0392B"/>
                </a:solidFill>
                <a:latin typeface="Nirmala UI"/>
                <a:ea typeface="Nirmala UI"/>
                <a:cs typeface="Nirmala UI"/>
              </a:rPr>
              <a:t>नहीं </a:t>
            </a:r>
            <a:r>
              <a:rPr sz="1300" b="0">
                <a:solidFill>
                  <a:srgbClr val="1F2937"/>
                </a:solidFill>
                <a:latin typeface="Nirmala UI"/>
                <a:ea typeface="Nirmala UI"/>
                <a:cs typeface="Nirmala UI"/>
              </a:rPr>
              <a:t>आयोग के बताए किसी दस्तावेज़ से पहचान न दिखाए और पूछे गए सवालों के जवाब भी न दे, तो मतपत्र नहीं दिया जाएगा।</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20</a:t>
            </a:r>
            <a:r>
              <a:rPr sz="936" b="0">
                <a:solidFill>
                  <a:srgbClr val="2B5C8A"/>
                </a:solidFill>
                <a:latin typeface="Nirmala UI"/>
                <a:ea typeface="Nirmala UI"/>
                <a:cs typeface="Nirmala UI"/>
              </a:rPr>
              <a:t>]</a:t>
            </a:r>
          </a:p>
        </p:txBody>
      </p:sp>
      <p:sp>
        <p:nvSpPr>
          <p:cNvPr id="23" name="Oval 22"/>
          <p:cNvSpPr/>
          <p:nvPr/>
        </p:nvSpPr>
        <p:spPr>
          <a:xfrm>
            <a:off x="256032" y="2536571"/>
            <a:ext cx="329184" cy="329184"/>
          </a:xfrm>
          <a:prstGeom prst="ellipse">
            <a:avLst/>
          </a:prstGeom>
          <a:solidFill>
            <a:srgbClr val="C8861A"/>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a:t>
            </a:r>
          </a:p>
        </p:txBody>
      </p:sp>
      <p:sp>
        <p:nvSpPr>
          <p:cNvPr id="24" name="Right Arrow 23"/>
          <p:cNvSpPr/>
          <p:nvPr/>
        </p:nvSpPr>
        <p:spPr>
          <a:xfrm>
            <a:off x="5980176" y="3386962"/>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300216" y="2692018"/>
            <a:ext cx="5477256" cy="1794001"/>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83096" y="2783459"/>
            <a:ext cx="5202936" cy="1611121"/>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खराब और निविदत्त मतपत्र</a:t>
            </a:r>
            <a:r>
              <a:rPr sz="1300" b="0">
                <a:solidFill>
                  <a:srgbClr val="1F2937"/>
                </a:solidFill>
                <a:latin typeface="Nirmala UI"/>
                <a:ea typeface="Nirmala UI"/>
                <a:cs typeface="Nirmala UI"/>
              </a:rPr>
              <a:t> मतपत्र ग़लती से खराब हो, तो दूसरा मतपत्र; खराब वाले की पीठ पर "खराब-रद्द"। वोट कोई और डाल गया हो और असली मतदाता बाद में आए, तो निविदत्त मतपत्र: यह न मतपेटी में जाता है, न गिना जाता है।</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20</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 पृ. 19</a:t>
            </a:r>
            <a:r>
              <a:rPr sz="936" b="0">
                <a:solidFill>
                  <a:srgbClr val="2B5C8A"/>
                </a:solidFill>
                <a:latin typeface="Nirmala UI"/>
                <a:ea typeface="Nirmala UI"/>
                <a:cs typeface="Nirmala UI"/>
              </a:rPr>
              <a:t>]</a:t>
            </a:r>
          </a:p>
        </p:txBody>
      </p:sp>
      <p:sp>
        <p:nvSpPr>
          <p:cNvPr id="27" name="Oval 26"/>
          <p:cNvSpPr/>
          <p:nvPr/>
        </p:nvSpPr>
        <p:spPr>
          <a:xfrm>
            <a:off x="6144768" y="2536571"/>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3</a:t>
            </a:r>
          </a:p>
        </p:txBody>
      </p:sp>
      <p:sp>
        <p:nvSpPr>
          <p:cNvPr id="28" name="Rectangle 27"/>
          <p:cNvSpPr/>
          <p:nvPr/>
        </p:nvSpPr>
        <p:spPr>
          <a:xfrm>
            <a:off x="411480" y="4778628"/>
            <a:ext cx="5477256" cy="1157224"/>
          </a:xfrm>
          <a:prstGeom prst="rect">
            <a:avLst/>
          </a:prstGeom>
          <a:solidFill>
            <a:srgbClr val="F1F4F8"/>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94360" y="4870068"/>
            <a:ext cx="5202936" cy="974344"/>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मतदान बंद</a:t>
            </a:r>
            <a:r>
              <a:rPr sz="1300" b="0">
                <a:solidFill>
                  <a:srgbClr val="1F2937"/>
                </a:solidFill>
                <a:latin typeface="Nirmala UI"/>
                <a:ea typeface="Nirmala UI"/>
                <a:cs typeface="Nirmala UI"/>
              </a:rPr>
              <a:t> तय समय पर लाइन में खड़े लोगों को, लाइन के आख़िरी व्यक्ति से 1 नंबर से शुरू करके, अपने हस्ताक्षर वाली पर्ची; मतपेटी सील करने की घोषणा परिशिष्ट-21 के हिसाब से। मतपेटी पर टेप या डोरी बाँधने की ज़रूरत नहीं।</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मतपेटी मार्गदर्शिका, पृ. 21</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 पृ. 19</a:t>
            </a:r>
            <a:r>
              <a:rPr sz="936" b="0">
                <a:solidFill>
                  <a:srgbClr val="2B5C8A"/>
                </a:solidFill>
                <a:latin typeface="Nirmala UI"/>
                <a:ea typeface="Nirmala UI"/>
                <a:cs typeface="Nirmala UI"/>
              </a:rPr>
              <a:t>]</a:t>
            </a:r>
          </a:p>
        </p:txBody>
      </p:sp>
      <p:sp>
        <p:nvSpPr>
          <p:cNvPr id="30" name="Oval 29"/>
          <p:cNvSpPr/>
          <p:nvPr/>
        </p:nvSpPr>
        <p:spPr>
          <a:xfrm>
            <a:off x="256032" y="4623180"/>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4</a:t>
            </a:r>
          </a:p>
        </p:txBody>
      </p:sp>
      <p:sp>
        <p:nvSpPr>
          <p:cNvPr id="31" name="TextBox 30"/>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मतपेटी वाला दिन", पेज "मतपेटी वाला दिन: मतदान, गिनती और वैध-अवैध मतपत्र" से। हर डिब्बे का स्रोत उसी डिब्बे में है।</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मतपेटी वाला दिन (2/3)</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53 / 73</a:t>
            </a:r>
          </a:p>
        </p:txBody>
      </p:sp>
      <p:sp>
        <p:nvSpPr>
          <p:cNvPr id="7" name="Rectangle 6"/>
          <p:cNvSpPr/>
          <p:nvPr/>
        </p:nvSpPr>
        <p:spPr>
          <a:xfrm>
            <a:off x="411480" y="1285366"/>
            <a:ext cx="3514344" cy="4607306"/>
          </a:xfrm>
          <a:prstGeom prst="rect">
            <a:avLst/>
          </a:prstGeom>
          <a:solidFill>
            <a:srgbClr val="FDF3E2"/>
          </a:solidFill>
          <a:ln w="952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11480" y="1285366"/>
            <a:ext cx="64008" cy="4607306"/>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8368" y="1376806"/>
            <a:ext cx="3176016" cy="4424426"/>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लिफ़ाफ़े</a:t>
            </a:r>
            <a:r>
              <a:rPr sz="1300" b="0">
                <a:solidFill>
                  <a:srgbClr val="1F2937"/>
                </a:solidFill>
                <a:latin typeface="Nirmala UI"/>
                <a:ea typeface="Nirmala UI"/>
                <a:cs typeface="Nirmala UI"/>
              </a:rPr>
              <a:t> हर बूथ पर पंच के चार और सरपंच के चार सील किए हुए लिफ़ाफ़े, मतपेटियों के साथ ही, पर अलग से, रिटर्निंग अधिकारी को। खराब मतपत्र पंच के P-13 में, सरपंच के P-12 में; निविदत्त मतपत्र पंच के P-17 में, सरपंच के P-16 में।</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110</a:t>
            </a:r>
            <a:r>
              <a:rPr sz="936" b="0">
                <a:solidFill>
                  <a:srgbClr val="2B5C8A"/>
                </a:solidFill>
                <a:latin typeface="Nirmala UI"/>
                <a:ea typeface="Nirmala UI"/>
                <a:cs typeface="Nirmala UI"/>
              </a:rPr>
              <a:t>]</a:t>
            </a:r>
          </a:p>
        </p:txBody>
      </p:sp>
      <p:sp>
        <p:nvSpPr>
          <p:cNvPr id="10" name="Oval 9"/>
          <p:cNvSpPr/>
          <p:nvPr/>
        </p:nvSpPr>
        <p:spPr>
          <a:xfrm>
            <a:off x="256032" y="112991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5</a:t>
            </a:r>
          </a:p>
        </p:txBody>
      </p:sp>
      <p:sp>
        <p:nvSpPr>
          <p:cNvPr id="11" name="Right Arrow 10"/>
          <p:cNvSpPr/>
          <p:nvPr/>
        </p:nvSpPr>
        <p:spPr>
          <a:xfrm>
            <a:off x="4017263" y="1980310"/>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37304" y="1285366"/>
            <a:ext cx="3514344" cy="4607306"/>
          </a:xfrm>
          <a:prstGeom prst="rect">
            <a:avLst/>
          </a:prstGeom>
          <a:solidFill>
            <a:srgbClr val="E6EEF7"/>
          </a:solidFill>
          <a:ln w="9525">
            <a:solidFill>
              <a:srgbClr val="1E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7304" y="1285366"/>
            <a:ext cx="64008" cy="4607306"/>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84192" y="1376806"/>
            <a:ext cx="3176016" cy="4424426"/>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गिनती</a:t>
            </a:r>
            <a:r>
              <a:rPr sz="1300" b="0">
                <a:solidFill>
                  <a:srgbClr val="1F2937"/>
                </a:solidFill>
                <a:latin typeface="Nirmala UI"/>
                <a:ea typeface="Nirmala UI"/>
                <a:cs typeface="Nirmala UI"/>
              </a:rPr>
              <a:t> मतदान ख़त्म होते ही ग्राम पंचायत मुख्यालय पर, रिटर्निंग अधिकारी की देखरेख में। दो दल: पहला सरपंच की गिनती, दूसरा पंचों की। मतपत्र काग़ज़ के रंग से अलग (पंच के गुलाबी, सरपंच के सफ़ेद), फिर पंच के वार्ड के हिसाब से; 50-50 मतपत्रों की गड्डी।</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1323, दि. 03.02.2026, संकलन पृ. 396</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37</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38</a:t>
            </a:r>
            <a:r>
              <a:rPr sz="936" b="0">
                <a:solidFill>
                  <a:srgbClr val="2B5C8A"/>
                </a:solidFill>
                <a:latin typeface="Nirmala UI"/>
                <a:ea typeface="Nirmala UI"/>
                <a:cs typeface="Nirmala UI"/>
              </a:rPr>
              <a:t>]</a:t>
            </a:r>
          </a:p>
        </p:txBody>
      </p:sp>
      <p:sp>
        <p:nvSpPr>
          <p:cNvPr id="15" name="Oval 14"/>
          <p:cNvSpPr/>
          <p:nvPr/>
        </p:nvSpPr>
        <p:spPr>
          <a:xfrm>
            <a:off x="4181856" y="1129918"/>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6</a:t>
            </a:r>
          </a:p>
        </p:txBody>
      </p:sp>
      <p:sp>
        <p:nvSpPr>
          <p:cNvPr id="16" name="Right Arrow 15"/>
          <p:cNvSpPr/>
          <p:nvPr/>
        </p:nvSpPr>
        <p:spPr>
          <a:xfrm>
            <a:off x="7943087" y="1980310"/>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263127" y="1285366"/>
            <a:ext cx="3514344" cy="4607306"/>
          </a:xfrm>
          <a:prstGeom prst="rect">
            <a:avLst/>
          </a:prstGeom>
          <a:solidFill>
            <a:srgbClr val="FFFFFF"/>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46007" y="1376806"/>
            <a:ext cx="3240024" cy="4424426"/>
          </a:xfrm>
          <a:prstGeom prst="rect">
            <a:avLst/>
          </a:prstGeom>
          <a:noFill/>
        </p:spPr>
        <p:txBody>
          <a:bodyPr wrap="square" anchor="t" lIns="45720" rIns="45720" tIns="18288" bIns="18288">
            <a:spAutoFit/>
          </a:bodyPr>
          <a:lstStyle/>
          <a:p>
            <a:pPr>
              <a:lnSpc>
                <a:spcPct val="100000"/>
              </a:lnSpc>
            </a:pPr>
            <a:r>
              <a:rPr sz="1300" b="1">
                <a:solidFill>
                  <a:srgbClr val="1F2937"/>
                </a:solidFill>
                <a:latin typeface="Nirmala UI"/>
                <a:ea typeface="Nirmala UI"/>
                <a:cs typeface="Nirmala UI"/>
              </a:rPr>
              <a:t>मतपत्र में नियम 50 की वजहों में से कोई है: पहचान वाला निशान; एक से ज़्यादा उम्मीदवारों के लिए, या उम्मीदवार और नोटा दोनों के लिए निशान; सामने कोई वोट नहीं, या वोट पीछे, या दी गई मोहर के बजाय किसी और चीज़ से; वोट किसे दिया तय नहीं, या मतपत्र जाली; या इतना फटा या बिगड़ा कि असली मतपत्र के रूप में पहचान न हो सके?</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71</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पंचायती राज चुनाव क़ानून पुस्तिका (अंग्रेज़ी), पृ. 109</a:t>
            </a:r>
            <a:r>
              <a:rPr sz="936" b="0">
                <a:solidFill>
                  <a:srgbClr val="2B5C8A"/>
                </a:solidFill>
                <a:latin typeface="Nirmala UI"/>
                <a:ea typeface="Nirmala UI"/>
                <a:cs typeface="Nirmala UI"/>
              </a:rPr>
              <a:t>]</a:t>
            </a:r>
          </a:p>
        </p:txBody>
      </p:sp>
      <p:sp>
        <p:nvSpPr>
          <p:cNvPr id="19" name="Rectangle 18"/>
          <p:cNvSpPr/>
          <p:nvPr/>
        </p:nvSpPr>
        <p:spPr>
          <a:xfrm>
            <a:off x="8400288" y="3559936"/>
            <a:ext cx="3240024" cy="1534668"/>
          </a:xfrm>
          <a:prstGeom prst="rect">
            <a:avLst/>
          </a:prstGeom>
          <a:solidFill>
            <a:srgbClr val="F7F8FA"/>
          </a:solidFill>
          <a:ln w="12700">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400288" y="3559936"/>
            <a:ext cx="64008" cy="1534668"/>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55735" y="3614801"/>
            <a:ext cx="3038856" cy="1461515"/>
          </a:xfrm>
          <a:prstGeom prst="rect">
            <a:avLst/>
          </a:prstGeom>
          <a:noFill/>
        </p:spPr>
        <p:txBody>
          <a:bodyPr wrap="square" anchor="t" lIns="45720" rIns="45720" tIns="18288" bIns="18288">
            <a:spAutoFit/>
          </a:bodyPr>
          <a:lstStyle/>
          <a:p>
            <a:pPr>
              <a:lnSpc>
                <a:spcPct val="100000"/>
              </a:lnSpc>
            </a:pPr>
            <a:r>
              <a:rPr sz="1300" b="1">
                <a:solidFill>
                  <a:srgbClr val="2E7D4F"/>
                </a:solidFill>
                <a:latin typeface="Nirmala UI"/>
                <a:ea typeface="Nirmala UI"/>
                <a:cs typeface="Nirmala UI"/>
              </a:rPr>
              <a:t>हाँ </a:t>
            </a:r>
            <a:r>
              <a:rPr sz="1300" b="0">
                <a:solidFill>
                  <a:srgbClr val="1F2937"/>
                </a:solidFill>
                <a:latin typeface="Nirmala UI"/>
                <a:ea typeface="Nirmala UI"/>
                <a:cs typeface="Nirmala UI"/>
              </a:rPr>
              <a:t>मतपत्र नामंज़ूर; उस पर खारिज करने का कारण लिखकर सील, और रिटर्निंग अधिकारी के हस्ताक्षर। वैध है या नहीं, इस पर रिटर्निंग अधिकारी का फ़ैसला आख़िरी है।</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आदेश 1323, दि. 03.02.2026, संकलन पृ. 397</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38</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71</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11">
                  <a:extLst>
                    <a:ext uri="{A12FA001-AC4F-418D-AE19-62706E023703}">
                      <ahyp:hlinkClr xmlns:ahyp="http://schemas.microsoft.com/office/drawing/2018/hyperlinkcolor" val="tx"/>
                    </a:ext>
                  </a:extLst>
                </a:hlinkClick>
              </a:rPr>
              <a:t>मतपेटी मार्गदर्शिका, पृ. 70</a:t>
            </a:r>
            <a:r>
              <a:rPr sz="936" b="0">
                <a:solidFill>
                  <a:srgbClr val="2B5C8A"/>
                </a:solidFill>
                <a:latin typeface="Nirmala UI"/>
                <a:ea typeface="Nirmala UI"/>
                <a:cs typeface="Nirmala UI"/>
              </a:rPr>
              <a:t>]</a:t>
            </a:r>
          </a:p>
        </p:txBody>
      </p:sp>
      <p:sp>
        <p:nvSpPr>
          <p:cNvPr id="22" name="Rectangle 21"/>
          <p:cNvSpPr/>
          <p:nvPr/>
        </p:nvSpPr>
        <p:spPr>
          <a:xfrm>
            <a:off x="8400288" y="5167757"/>
            <a:ext cx="3240024" cy="596900"/>
          </a:xfrm>
          <a:prstGeom prst="rect">
            <a:avLst/>
          </a:prstGeom>
          <a:solidFill>
            <a:srgbClr val="F7F8FA"/>
          </a:solidFill>
          <a:ln w="127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400288" y="5167757"/>
            <a:ext cx="64008" cy="59690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55735" y="5222621"/>
            <a:ext cx="3038856" cy="523748"/>
          </a:xfrm>
          <a:prstGeom prst="rect">
            <a:avLst/>
          </a:prstGeom>
          <a:noFill/>
        </p:spPr>
        <p:txBody>
          <a:bodyPr wrap="square" anchor="t" lIns="45720" rIns="45720" tIns="18288" bIns="18288">
            <a:spAutoFit/>
          </a:bodyPr>
          <a:lstStyle/>
          <a:p>
            <a:pPr>
              <a:lnSpc>
                <a:spcPct val="100000"/>
              </a:lnSpc>
            </a:pPr>
            <a:r>
              <a:rPr sz="1300" b="1">
                <a:solidFill>
                  <a:srgbClr val="C0392B"/>
                </a:solidFill>
                <a:latin typeface="Nirmala UI"/>
                <a:ea typeface="Nirmala UI"/>
                <a:cs typeface="Nirmala UI"/>
              </a:rPr>
              <a:t>नहीं </a:t>
            </a:r>
            <a:r>
              <a:rPr sz="1300" b="0">
                <a:solidFill>
                  <a:srgbClr val="1F2937"/>
                </a:solidFill>
                <a:latin typeface="Nirmala UI"/>
                <a:ea typeface="Nirmala UI"/>
                <a:cs typeface="Nirmala UI"/>
              </a:rPr>
              <a:t>नियम 50 के हिसाब से नामंज़ूर नहीं; अब पीठ देखिए।</a:t>
            </a:r>
            <a:r>
              <a:rPr sz="936" b="0">
                <a:solidFill>
                  <a:srgbClr val="2B5C8A"/>
                </a:solidFill>
                <a:latin typeface="Nirmala UI"/>
                <a:ea typeface="Nirmala UI"/>
                <a:cs typeface="Nirmala UI"/>
              </a:rPr>
              <a:t>  [</a:t>
            </a:r>
            <a:r>
              <a:rPr sz="936"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71</a:t>
            </a:r>
            <a:r>
              <a:rPr sz="936" b="0">
                <a:solidFill>
                  <a:srgbClr val="2B5C8A"/>
                </a:solidFill>
                <a:latin typeface="Nirmala UI"/>
                <a:ea typeface="Nirmala UI"/>
                <a:cs typeface="Nirmala UI"/>
              </a:rPr>
              <a:t>]</a:t>
            </a:r>
          </a:p>
        </p:txBody>
      </p:sp>
      <p:sp>
        <p:nvSpPr>
          <p:cNvPr id="25" name="Oval 24"/>
          <p:cNvSpPr/>
          <p:nvPr/>
        </p:nvSpPr>
        <p:spPr>
          <a:xfrm>
            <a:off x="8107679" y="1129918"/>
            <a:ext cx="329184" cy="329184"/>
          </a:xfrm>
          <a:prstGeom prst="ellipse">
            <a:avLst/>
          </a:prstGeom>
          <a:solidFill>
            <a:srgbClr val="C8861A"/>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a:t>
            </a:r>
          </a:p>
        </p:txBody>
      </p:sp>
      <p:sp>
        <p:nvSpPr>
          <p:cNvPr id="26" name="TextBox 25"/>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मतपेटी वाला दिन", पेज "मतपेटी वाला दिन: मतदान, गिनती और वैध-अवैध मतपत्र" से। हर डिब्बे का स्रोत उसी डिब्बे में है।</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दोहराइए: मतपेटी वाला दिन (3/3)</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54 / 73</a:t>
            </a:r>
          </a:p>
        </p:txBody>
      </p:sp>
      <p:sp>
        <p:nvSpPr>
          <p:cNvPr id="7" name="Rectangle 6"/>
          <p:cNvSpPr/>
          <p:nvPr/>
        </p:nvSpPr>
        <p:spPr>
          <a:xfrm>
            <a:off x="411480" y="1474723"/>
            <a:ext cx="5477256" cy="4228592"/>
          </a:xfrm>
          <a:prstGeom prst="rect">
            <a:avLst/>
          </a:prstGeom>
          <a:solidFill>
            <a:srgbClr val="FFFFFF"/>
          </a:solidFill>
          <a:ln w="15875">
            <a:solidFill>
              <a:srgbClr val="C886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566163"/>
            <a:ext cx="5202936" cy="4045711"/>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मतपत्र की पीठ पर सील नहीं, और मतदान अधिकारी के हस्ताक्षर भी नहीं?</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1031, दि. 27.01.2026, संकलन पृ. 163</a:t>
            </a:r>
            <a:r>
              <a:rPr sz="1439" b="0">
                <a:solidFill>
                  <a:srgbClr val="2B5C8A"/>
                </a:solidFill>
                <a:latin typeface="Nirmala UI"/>
                <a:ea typeface="Nirmala UI"/>
                <a:cs typeface="Nirmala UI"/>
              </a:rPr>
              <a:t>]</a:t>
            </a:r>
          </a:p>
        </p:txBody>
      </p:sp>
      <p:sp>
        <p:nvSpPr>
          <p:cNvPr id="9" name="Rectangle 8"/>
          <p:cNvSpPr/>
          <p:nvPr/>
        </p:nvSpPr>
        <p:spPr>
          <a:xfrm>
            <a:off x="548640" y="2721356"/>
            <a:ext cx="5202936" cy="1931416"/>
          </a:xfrm>
          <a:prstGeom prst="rect">
            <a:avLst/>
          </a:prstGeom>
          <a:solidFill>
            <a:srgbClr val="F7F8FA"/>
          </a:solidFill>
          <a:ln w="12700">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721356"/>
            <a:ext cx="64008" cy="1931416"/>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2776220"/>
            <a:ext cx="5001768" cy="1858264"/>
          </a:xfrm>
          <a:prstGeom prst="rect">
            <a:avLst/>
          </a:prstGeom>
          <a:noFill/>
        </p:spPr>
        <p:txBody>
          <a:bodyPr wrap="square" anchor="t" lIns="45720" rIns="45720" tIns="18288" bIns="18288">
            <a:spAutoFit/>
          </a:bodyPr>
          <a:lstStyle/>
          <a:p>
            <a:pPr>
              <a:lnSpc>
                <a:spcPct val="100000"/>
              </a:lnSpc>
            </a:pPr>
            <a:r>
              <a:rPr sz="2000" b="1">
                <a:solidFill>
                  <a:srgbClr val="2E7D4F"/>
                </a:solidFill>
                <a:latin typeface="Nirmala UI"/>
                <a:ea typeface="Nirmala UI"/>
                <a:cs typeface="Nirmala UI"/>
              </a:rPr>
              <a:t>हाँ </a:t>
            </a:r>
            <a:r>
              <a:rPr sz="2000" b="0">
                <a:solidFill>
                  <a:srgbClr val="1F2937"/>
                </a:solidFill>
                <a:latin typeface="Nirmala UI"/>
                <a:ea typeface="Nirmala UI"/>
                <a:cs typeface="Nirmala UI"/>
              </a:rPr>
              <a:t>रिटर्निंग अधिकारी नामंज़ूर करेंगे; पर अगर उन्हें यक़ीन हो जाए कि यह मतदान अधिकारी या सहायक मतदान अधिकारी की किसी भूल से, या उनसे यह काम न हो पाने से हुआ है, तो नामंज़ूर नहीं होगा।</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1031, दि. 27.01.2026, संकलन पृ. 163</a:t>
            </a:r>
            <a:r>
              <a:rPr sz="1439" b="0">
                <a:solidFill>
                  <a:srgbClr val="2B5C8A"/>
                </a:solidFill>
                <a:latin typeface="Nirmala UI"/>
                <a:ea typeface="Nirmala UI"/>
                <a:cs typeface="Nirmala UI"/>
              </a:rPr>
              <a:t>]</a:t>
            </a:r>
          </a:p>
        </p:txBody>
      </p:sp>
      <p:sp>
        <p:nvSpPr>
          <p:cNvPr id="12" name="Rectangle 11"/>
          <p:cNvSpPr/>
          <p:nvPr/>
        </p:nvSpPr>
        <p:spPr>
          <a:xfrm>
            <a:off x="548640" y="4725924"/>
            <a:ext cx="5202936" cy="849376"/>
          </a:xfrm>
          <a:prstGeom prst="rect">
            <a:avLst/>
          </a:prstGeom>
          <a:solidFill>
            <a:srgbClr val="F7F8FA"/>
          </a:solidFill>
          <a:ln w="127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4725924"/>
            <a:ext cx="64008" cy="849376"/>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04088" y="4780787"/>
            <a:ext cx="5001768" cy="776224"/>
          </a:xfrm>
          <a:prstGeom prst="rect">
            <a:avLst/>
          </a:prstGeom>
          <a:noFill/>
        </p:spPr>
        <p:txBody>
          <a:bodyPr wrap="square" anchor="t" lIns="45720" rIns="45720" tIns="18288" bIns="18288">
            <a:spAutoFit/>
          </a:bodyPr>
          <a:lstStyle/>
          <a:p>
            <a:pPr>
              <a:lnSpc>
                <a:spcPct val="100000"/>
              </a:lnSpc>
            </a:pPr>
            <a:r>
              <a:rPr sz="2000" b="1">
                <a:solidFill>
                  <a:srgbClr val="C0392B"/>
                </a:solidFill>
                <a:latin typeface="Nirmala UI"/>
                <a:ea typeface="Nirmala UI"/>
                <a:cs typeface="Nirmala UI"/>
              </a:rPr>
              <a:t>नहीं </a:t>
            </a:r>
            <a:r>
              <a:rPr sz="2000" b="0">
                <a:solidFill>
                  <a:srgbClr val="1F2937"/>
                </a:solidFill>
                <a:latin typeface="Nirmala UI"/>
                <a:ea typeface="Nirmala UI"/>
                <a:cs typeface="Nirmala UI"/>
              </a:rPr>
              <a:t>मतपत्र वैध है और गिना जाएगा।</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71</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70</a:t>
            </a:r>
            <a:r>
              <a:rPr sz="1439" b="0">
                <a:solidFill>
                  <a:srgbClr val="2B5C8A"/>
                </a:solidFill>
                <a:latin typeface="Nirmala UI"/>
                <a:ea typeface="Nirmala UI"/>
                <a:cs typeface="Nirmala UI"/>
              </a:rPr>
              <a:t>]</a:t>
            </a:r>
          </a:p>
        </p:txBody>
      </p:sp>
      <p:sp>
        <p:nvSpPr>
          <p:cNvPr id="15" name="Oval 14"/>
          <p:cNvSpPr/>
          <p:nvPr/>
        </p:nvSpPr>
        <p:spPr>
          <a:xfrm>
            <a:off x="256032" y="1319275"/>
            <a:ext cx="329184" cy="329184"/>
          </a:xfrm>
          <a:prstGeom prst="ellipse">
            <a:avLst/>
          </a:prstGeom>
          <a:solidFill>
            <a:srgbClr val="C8861A"/>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a:t>
            </a:r>
          </a:p>
        </p:txBody>
      </p:sp>
      <p:sp>
        <p:nvSpPr>
          <p:cNvPr id="16" name="Right Arrow 15"/>
          <p:cNvSpPr/>
          <p:nvPr/>
        </p:nvSpPr>
        <p:spPr>
          <a:xfrm>
            <a:off x="5980176" y="2169667"/>
            <a:ext cx="228600" cy="256032"/>
          </a:xfrm>
          <a:prstGeom prst="rightArrow">
            <a:avLst/>
          </a:prstGeom>
          <a:solidFill>
            <a:srgbClr val="8A9A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300216" y="1474723"/>
            <a:ext cx="5477256" cy="4228592"/>
          </a:xfrm>
          <a:prstGeom prst="rect">
            <a:avLst/>
          </a:prstGeom>
          <a:solidFill>
            <a:srgbClr val="E8F5EC"/>
          </a:solidFill>
          <a:ln w="9525">
            <a:solidFill>
              <a:srgbClr val="2E7D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300216" y="1474723"/>
            <a:ext cx="64008" cy="4228592"/>
          </a:xfrm>
          <a:prstGeom prst="rect">
            <a:avLst/>
          </a:prstGeom>
          <a:solidFill>
            <a:srgbClr val="2E7D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47104" y="1566163"/>
            <a:ext cx="5138928" cy="4045711"/>
          </a:xfrm>
          <a:prstGeom prst="rect">
            <a:avLst/>
          </a:prstGeom>
          <a:noFill/>
        </p:spPr>
        <p:txBody>
          <a:bodyPr wrap="square" anchor="t" lIns="45720" rIns="45720" tIns="18288" bIns="18288">
            <a:spAutoFit/>
          </a:bodyPr>
          <a:lstStyle/>
          <a:p>
            <a:pPr>
              <a:lnSpc>
                <a:spcPct val="100000"/>
              </a:lnSpc>
            </a:pPr>
            <a:r>
              <a:rPr sz="2000" b="1">
                <a:solidFill>
                  <a:srgbClr val="1F2937"/>
                </a:solidFill>
                <a:latin typeface="Nirmala UI"/>
                <a:ea typeface="Nirmala UI"/>
                <a:cs typeface="Nirmala UI"/>
              </a:rPr>
              <a:t>परिणाम और लिफ़ाफ़े</a:t>
            </a:r>
            <a:r>
              <a:rPr sz="2000" b="0">
                <a:solidFill>
                  <a:srgbClr val="1F2937"/>
                </a:solidFill>
                <a:latin typeface="Nirmala UI"/>
                <a:ea typeface="Nirmala UI"/>
                <a:cs typeface="Nirmala UI"/>
              </a:rPr>
              <a:t> जैसे-जैसे गिनती पूरी हो, परिणाम घोषित कीजिए और प्ररूप-7 में लिखिए; जीते हुए प्रतिनिधियों को प्ररूप-11 में शपथ, प्रमाण पत्र, और उनसे हस्ताक्षर की हुई रसीद। वोट बराबर हों, तो परिणाम लॉट निकालकर, उस तरीक़े से जो रिटर्निंग अधिकारी ठीक समझें (नियम 51)। मतपत्र सील किए लिफ़ाफ़ों में: सरपंच के वैध P-8, पंच के वैध P-9, सरपंच के खारिज P-28, पंच के खारिज P-29।</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आदेश 1323, दि. 03.02.2026, संकलन पृ. 397</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71</a:t>
            </a:r>
            <a:r>
              <a:rPr sz="1439" b="0">
                <a:solidFill>
                  <a:srgbClr val="2B5C8A"/>
                </a:solidFill>
                <a:latin typeface="Nirmala UI"/>
                <a:ea typeface="Nirmala UI"/>
                <a:cs typeface="Nirmala UI"/>
              </a:rPr>
              <a:t>; </a:t>
            </a:r>
            <a:r>
              <a:rPr sz="1439"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23</a:t>
            </a:r>
            <a:r>
              <a:rPr sz="1439" b="0">
                <a:solidFill>
                  <a:srgbClr val="2B5C8A"/>
                </a:solidFill>
                <a:latin typeface="Nirmala UI"/>
                <a:ea typeface="Nirmala UI"/>
                <a:cs typeface="Nirmala UI"/>
              </a:rPr>
              <a:t>]</a:t>
            </a:r>
          </a:p>
        </p:txBody>
      </p:sp>
      <p:sp>
        <p:nvSpPr>
          <p:cNvPr id="20" name="Oval 19"/>
          <p:cNvSpPr/>
          <p:nvPr/>
        </p:nvSpPr>
        <p:spPr>
          <a:xfrm>
            <a:off x="6144768" y="1319275"/>
            <a:ext cx="329184" cy="329184"/>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200" b="1">
                <a:solidFill>
                  <a:srgbClr val="FFFFFF"/>
                </a:solidFill>
                <a:latin typeface="Nirmala UI"/>
                <a:ea typeface="Nirmala UI"/>
                <a:cs typeface="Nirmala UI"/>
              </a:rPr>
              <a:t>8</a:t>
            </a:r>
          </a:p>
        </p:txBody>
      </p:sp>
      <p:sp>
        <p:nvSpPr>
          <p:cNvPr id="21" name="TextBox 20"/>
          <p:cNvSpPr txBox="1"/>
          <p:nvPr/>
        </p:nvSpPr>
        <p:spPr>
          <a:xfrm>
            <a:off x="411480" y="6062472"/>
            <a:ext cx="1136599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चित्र "दोहराइए: मतपेटी वाला दिन", पेज "मतपेटी वाला दिन: मतदान, गिनती और वैध-अवैध मतपत्र" से। हर डिब्बे का स्रोत उसी डिब्बे में है।</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55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के परिशिष्ट-34 में 19 नमूना मतपत्र हैं: 8 वैध और 11 अवैध।</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140–149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हर नमूने के नीचे लिखा है कि मतपत्र पर क्या है, और वह वैध होगा या अवैध।</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140–149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इस अभ्यास में 17 हालतें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140–149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के नमूने में उम्मीदवारों के नाम छपे हैं, पर 2026 के मतपत्रों पर नाम नहीं छपेंगे।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2026 के मतपत्र पर चुनाव चिह्न और 7 अंकों का नंबर छपा होगा; नाम दल के कार्मिक हाथ से लिखेंगे; नोटा का स्टीकर आख़िरी उम्मीदवार के बाद।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आदेश 9809, दि. 02.10.2026, पृ. 2</a:t>
            </a:r>
            <a:r>
              <a:rPr sz="1584" b="0">
                <a:solidFill>
                  <a:srgbClr val="2B5C8A"/>
                </a:solidFill>
                <a:latin typeface="Nirmala UI"/>
                <a:ea typeface="Nirmala UI"/>
                <a:cs typeface="Nirmala UI"/>
              </a:rPr>
              <a: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परिशिष्ट-34 का नमूना मतपत्र (सरपंच चुनाव)</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56 / 73</a:t>
            </a:r>
          </a:p>
        </p:txBody>
      </p:sp>
      <p:pic>
        <p:nvPicPr>
          <p:cNvPr id="7" name="Picture 6" descr="p_ballot_sample_mgm144.png"/>
          <p:cNvPicPr>
            <a:picLocks noChangeAspect="1"/>
          </p:cNvPicPr>
          <p:nvPr/>
        </p:nvPicPr>
        <p:blipFill>
          <a:blip r:embed="rId3"/>
          <a:stretch>
            <a:fillRect/>
          </a:stretch>
        </p:blipFill>
        <p:spPr>
          <a:xfrm>
            <a:off x="411480" y="1042416"/>
            <a:ext cx="2684542" cy="4928615"/>
          </a:xfrm>
          <a:prstGeom prst="rect">
            <a:avLst/>
          </a:prstGeom>
        </p:spPr>
      </p:pic>
      <p:sp>
        <p:nvSpPr>
          <p:cNvPr id="8" name="TextBox 7"/>
          <p:cNvSpPr txBox="1"/>
          <p:nvPr/>
        </p:nvSpPr>
        <p:spPr>
          <a:xfrm>
            <a:off x="411480" y="5989319"/>
            <a:ext cx="2684542" cy="457200"/>
          </a:xfrm>
          <a:prstGeom prst="rect">
            <a:avLst/>
          </a:prstGeom>
          <a:noFill/>
        </p:spPr>
        <p:txBody>
          <a:bodyPr wrap="square" anchor="t" lIns="45720" rIns="45720" tIns="18288" bIns="18288">
            <a:spAutoFit/>
          </a:bodyPr>
          <a:lstStyle/>
          <a:p>
            <a:pPr algn="l">
              <a:lnSpc>
                <a:spcPct val="100000"/>
              </a:lnSpc>
              <a:spcAft>
                <a:spcPts val="0"/>
              </a:spcAft>
            </a:pPr>
            <a:r>
              <a:rPr sz="1050" b="0">
                <a:solidFill>
                  <a:srgbClr val="5B6370"/>
                </a:solidFill>
                <a:latin typeface="Nirmala UI"/>
                <a:ea typeface="Nirmala UI"/>
                <a:cs typeface="Nirmala UI"/>
              </a:rPr>
              <a:t>मूल: </a:t>
            </a:r>
            <a:r>
              <a:rPr sz="1050" b="0">
                <a:solidFill>
                  <a:srgbClr val="5B6370"/>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140</a:t>
            </a:r>
            <a:r>
              <a:rPr sz="1050" b="0">
                <a:solidFill>
                  <a:srgbClr val="5B6370"/>
                </a:solidFill>
                <a:latin typeface="Nirmala UI"/>
                <a:ea typeface="Nirmala UI"/>
                <a:cs typeface="Nirmala UI"/>
              </a:rPr>
              <a:t> · राज्य निर्वाचन आयोग, राजस्थान</a:t>
            </a:r>
          </a:p>
        </p:txBody>
      </p:sp>
      <p:sp>
        <p:nvSpPr>
          <p:cNvPr id="9" name="Oval 8"/>
          <p:cNvSpPr/>
          <p:nvPr/>
        </p:nvSpPr>
        <p:spPr>
          <a:xfrm>
            <a:off x="3370342" y="1085977"/>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1</a:t>
            </a:r>
          </a:p>
        </p:txBody>
      </p:sp>
      <p:sp>
        <p:nvSpPr>
          <p:cNvPr id="10" name="TextBox 9"/>
          <p:cNvSpPr txBox="1"/>
          <p:nvPr/>
        </p:nvSpPr>
        <p:spPr>
          <a:xfrm>
            <a:off x="3754390" y="1069848"/>
            <a:ext cx="8023081"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ऊपर मतपत्र का क्रमांक और पंचायत सर्किल के नाम की जगह।</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140</a:t>
            </a:r>
            <a:r>
              <a:rPr sz="1224" b="0">
                <a:solidFill>
                  <a:srgbClr val="2B5C8A"/>
                </a:solidFill>
                <a:latin typeface="Nirmala UI"/>
                <a:ea typeface="Nirmala UI"/>
                <a:cs typeface="Nirmala UI"/>
              </a:rPr>
              <a:t>]</a:t>
            </a:r>
          </a:p>
        </p:txBody>
      </p:sp>
      <p:sp>
        <p:nvSpPr>
          <p:cNvPr id="11" name="Oval 10"/>
          <p:cNvSpPr/>
          <p:nvPr/>
        </p:nvSpPr>
        <p:spPr>
          <a:xfrm>
            <a:off x="3370342" y="1494155"/>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2</a:t>
            </a:r>
          </a:p>
        </p:txBody>
      </p:sp>
      <p:sp>
        <p:nvSpPr>
          <p:cNvPr id="12" name="TextBox 11"/>
          <p:cNvSpPr txBox="1"/>
          <p:nvPr/>
        </p:nvSpPr>
        <p:spPr>
          <a:xfrm>
            <a:off x="3754390" y="1478026"/>
            <a:ext cx="8023081"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तीन उम्मीदवारों के खाने।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140</a:t>
            </a:r>
            <a:r>
              <a:rPr sz="1224" b="0">
                <a:solidFill>
                  <a:srgbClr val="2B5C8A"/>
                </a:solidFill>
                <a:latin typeface="Nirmala UI"/>
                <a:ea typeface="Nirmala UI"/>
                <a:cs typeface="Nirmala UI"/>
              </a:rPr>
              <a:t>]</a:t>
            </a:r>
          </a:p>
        </p:txBody>
      </p:sp>
      <p:sp>
        <p:nvSpPr>
          <p:cNvPr id="13" name="Oval 12"/>
          <p:cNvSpPr/>
          <p:nvPr/>
        </p:nvSpPr>
        <p:spPr>
          <a:xfrm>
            <a:off x="3370342" y="1902333"/>
            <a:ext cx="274320" cy="274320"/>
          </a:xfrm>
          <a:prstGeom prst="ellipse">
            <a:avLst/>
          </a:prstGeom>
          <a:solidFill>
            <a:srgbClr val="C81E1E"/>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300" b="1">
                <a:solidFill>
                  <a:srgbClr val="FFFFFF"/>
                </a:solidFill>
                <a:latin typeface="Nirmala UI"/>
                <a:ea typeface="Nirmala UI"/>
                <a:cs typeface="Nirmala UI"/>
              </a:rPr>
              <a:t>3</a:t>
            </a:r>
          </a:p>
        </p:txBody>
      </p:sp>
      <p:sp>
        <p:nvSpPr>
          <p:cNvPr id="14" name="TextBox 13"/>
          <p:cNvSpPr txBox="1"/>
          <p:nvPr/>
        </p:nvSpPr>
        <p:spPr>
          <a:xfrm>
            <a:off x="3754390" y="1886204"/>
            <a:ext cx="8023081" cy="408178"/>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सबसे नीचे 'इनमें से कोई नहीं' (नोटा) का खाना।</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140</a:t>
            </a:r>
            <a:r>
              <a:rPr sz="1224" b="0">
                <a:solidFill>
                  <a:srgbClr val="2B5C8A"/>
                </a:solidFill>
                <a:latin typeface="Nirmala UI"/>
                <a:ea typeface="Nirmala UI"/>
                <a:cs typeface="Nirmala UI"/>
              </a:rPr>
              <a:t>]</a:t>
            </a:r>
          </a:p>
        </p:txBody>
      </p:sp>
      <p:sp>
        <p:nvSpPr>
          <p:cNvPr id="15" name="Oval 14"/>
          <p:cNvSpPr/>
          <p:nvPr/>
        </p:nvSpPr>
        <p:spPr>
          <a:xfrm>
            <a:off x="3461782" y="2401951"/>
            <a:ext cx="100584" cy="100584"/>
          </a:xfrm>
          <a:prstGeom prst="ellipse">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754390" y="2294382"/>
            <a:ext cx="8023081" cy="1021334"/>
          </a:xfrm>
          <a:prstGeom prst="rect">
            <a:avLst/>
          </a:prstGeom>
          <a:noFill/>
        </p:spPr>
        <p:txBody>
          <a:bodyPr wrap="square" anchor="t" lIns="45720" rIns="45720" tIns="18288" bIns="18288">
            <a:spAutoFit/>
          </a:bodyPr>
          <a:lstStyle/>
          <a:p>
            <a:pPr algn="l">
              <a:lnSpc>
                <a:spcPct val="100000"/>
              </a:lnSpc>
              <a:spcAft>
                <a:spcPts val="0"/>
              </a:spcAft>
            </a:pPr>
            <a:r>
              <a:rPr sz="1700" b="0">
                <a:solidFill>
                  <a:srgbClr val="1F2937"/>
                </a:solidFill>
                <a:latin typeface="Nirmala UI"/>
                <a:ea typeface="Nirmala UI"/>
                <a:cs typeface="Nirmala UI"/>
              </a:rPr>
              <a:t>2026 के मतपत्रों पर नाम नहीं छपेंगे। उन पर चुनाव चिह्न और 7 अंकों का नंबर छपा होगा, नाम मतदान दल के कार्मिक हाथ से लिखेंगे, और नोटा का स्टीकर आख़िरी उम्मीदवार के बाद लगेगा।</a:t>
            </a:r>
            <a:r>
              <a:rPr sz="1224" b="0">
                <a:solidFill>
                  <a:srgbClr val="2B5C8A"/>
                </a:solidFill>
                <a:latin typeface="Nirmala UI"/>
                <a:ea typeface="Nirmala UI"/>
                <a:cs typeface="Nirmala UI"/>
              </a:rPr>
              <a:t>  [</a:t>
            </a:r>
            <a:r>
              <a:rPr sz="122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9809, दि. 02.10.2026, पृ. 2</a:t>
            </a:r>
            <a:r>
              <a:rPr sz="1224" b="0">
                <a:solidFill>
                  <a:srgbClr val="2B5C8A"/>
                </a:solidFill>
                <a:latin typeface="Nirmala UI"/>
                <a:ea typeface="Nirmala UI"/>
                <a:cs typeface="Nirmala UI"/>
              </a:rPr>
              <a: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1: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57 / 73</a:t>
            </a:r>
          </a:p>
        </p:txBody>
      </p:sp>
      <p:pic>
        <p:nvPicPr>
          <p:cNvPr id="7" name="Picture 6" descr="ballot-v6-slmt.jpg"/>
          <p:cNvPicPr>
            <a:picLocks noChangeAspect="1"/>
          </p:cNvPicPr>
          <p:nvPr/>
        </p:nvPicPr>
        <p:blipFill>
          <a:blip r:embed="rId3"/>
          <a:stretch>
            <a:fillRect/>
          </a:stretch>
        </p:blipFill>
        <p:spPr>
          <a:xfrm>
            <a:off x="1105945" y="1225295"/>
            <a:ext cx="2155893" cy="3663696"/>
          </a:xfrm>
          <a:prstGeom prst="rect">
            <a:avLst/>
          </a:prstGeom>
        </p:spPr>
      </p:pic>
      <p:sp>
        <p:nvSpPr>
          <p:cNvPr id="8" name="Rectangle 7"/>
          <p:cNvSpPr/>
          <p:nvPr/>
        </p:nvSpPr>
        <p:spPr>
          <a:xfrm>
            <a:off x="1105945" y="1225295"/>
            <a:ext cx="2155893"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923065"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a:t>
            </a:r>
          </a:p>
        </p:txBody>
      </p:sp>
      <p:sp>
        <p:nvSpPr>
          <p:cNvPr id="10" name="TextBox 9"/>
          <p:cNvSpPr txBox="1"/>
          <p:nvPr/>
        </p:nvSpPr>
        <p:spPr>
          <a:xfrm>
            <a:off x="411480"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87</a:t>
            </a:r>
          </a:p>
        </p:txBody>
      </p:sp>
      <p:sp>
        <p:nvSpPr>
          <p:cNvPr id="11" name="TextBox 10"/>
          <p:cNvSpPr txBox="1"/>
          <p:nvPr/>
        </p:nvSpPr>
        <p:spPr>
          <a:xfrm>
            <a:off x="411480"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सरपंच के मतपत्र पर पहले उम्मीदवार के खाने में साफ़ निशान है।</a:t>
            </a:r>
          </a:p>
        </p:txBody>
      </p:sp>
      <p:pic>
        <p:nvPicPr>
          <p:cNvPr id="12" name="Picture 11" descr="ballot-x1-slmt.jpg"/>
          <p:cNvPicPr>
            <a:picLocks noChangeAspect="1"/>
          </p:cNvPicPr>
          <p:nvPr/>
        </p:nvPicPr>
        <p:blipFill>
          <a:blip r:embed="rId4"/>
          <a:stretch>
            <a:fillRect/>
          </a:stretch>
        </p:blipFill>
        <p:spPr>
          <a:xfrm>
            <a:off x="5098717" y="1225295"/>
            <a:ext cx="1991517" cy="3663696"/>
          </a:xfrm>
          <a:prstGeom prst="rect">
            <a:avLst/>
          </a:prstGeom>
        </p:spPr>
      </p:pic>
      <p:sp>
        <p:nvSpPr>
          <p:cNvPr id="13" name="Rectangle 12"/>
          <p:cNvSpPr/>
          <p:nvPr/>
        </p:nvSpPr>
        <p:spPr>
          <a:xfrm>
            <a:off x="5098717" y="1225295"/>
            <a:ext cx="1991517"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915837"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2</a:t>
            </a:r>
          </a:p>
        </p:txBody>
      </p:sp>
      <p:sp>
        <p:nvSpPr>
          <p:cNvPr id="15" name="TextBox 14"/>
          <p:cNvSpPr txBox="1"/>
          <p:nvPr/>
        </p:nvSpPr>
        <p:spPr>
          <a:xfrm>
            <a:off x="4322064"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89</a:t>
            </a:r>
          </a:p>
        </p:txBody>
      </p:sp>
      <p:sp>
        <p:nvSpPr>
          <p:cNvPr id="16" name="TextBox 15"/>
          <p:cNvSpPr txBox="1"/>
          <p:nvPr/>
        </p:nvSpPr>
        <p:spPr>
          <a:xfrm>
            <a:off x="4322064"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मतपत्र पर कहीं कोई निशान नहीं है।</a:t>
            </a:r>
          </a:p>
        </p:txBody>
      </p:sp>
      <p:pic>
        <p:nvPicPr>
          <p:cNvPr id="17" name="Picture 16" descr="ballot-v5-slmt.jpg"/>
          <p:cNvPicPr>
            <a:picLocks noChangeAspect="1"/>
          </p:cNvPicPr>
          <p:nvPr/>
        </p:nvPicPr>
        <p:blipFill>
          <a:blip r:embed="rId5"/>
          <a:stretch>
            <a:fillRect/>
          </a:stretch>
        </p:blipFill>
        <p:spPr>
          <a:xfrm>
            <a:off x="8887434" y="1225295"/>
            <a:ext cx="2235251" cy="3663696"/>
          </a:xfrm>
          <a:prstGeom prst="rect">
            <a:avLst/>
          </a:prstGeom>
        </p:spPr>
      </p:pic>
      <p:sp>
        <p:nvSpPr>
          <p:cNvPr id="18" name="Rectangle 17"/>
          <p:cNvSpPr/>
          <p:nvPr/>
        </p:nvSpPr>
        <p:spPr>
          <a:xfrm>
            <a:off x="8887434" y="1225295"/>
            <a:ext cx="2235251"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704554"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3</a:t>
            </a:r>
          </a:p>
        </p:txBody>
      </p:sp>
      <p:sp>
        <p:nvSpPr>
          <p:cNvPr id="20" name="TextBox 19"/>
          <p:cNvSpPr txBox="1"/>
          <p:nvPr/>
        </p:nvSpPr>
        <p:spPr>
          <a:xfrm>
            <a:off x="8232648"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87</a:t>
            </a:r>
          </a:p>
        </p:txBody>
      </p:sp>
      <p:sp>
        <p:nvSpPr>
          <p:cNvPr id="21" name="TextBox 20"/>
          <p:cNvSpPr txBox="1"/>
          <p:nvPr/>
        </p:nvSpPr>
        <p:spPr>
          <a:xfrm>
            <a:off x="8232648"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पहले उम्मीदवार के खाने में एक से ज़्यादा निशान हैं।</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2: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58 / 73</a:t>
            </a:r>
          </a:p>
        </p:txBody>
      </p:sp>
      <p:pic>
        <p:nvPicPr>
          <p:cNvPr id="7" name="Picture 6" descr="ballot-x5-slmt.jpg"/>
          <p:cNvPicPr>
            <a:picLocks noChangeAspect="1"/>
          </p:cNvPicPr>
          <p:nvPr/>
        </p:nvPicPr>
        <p:blipFill>
          <a:blip r:embed="rId3"/>
          <a:stretch>
            <a:fillRect/>
          </a:stretch>
        </p:blipFill>
        <p:spPr>
          <a:xfrm>
            <a:off x="1233715" y="1225295"/>
            <a:ext cx="1900353" cy="3447288"/>
          </a:xfrm>
          <a:prstGeom prst="rect">
            <a:avLst/>
          </a:prstGeom>
        </p:spPr>
      </p:pic>
      <p:sp>
        <p:nvSpPr>
          <p:cNvPr id="8" name="Rectangle 7"/>
          <p:cNvSpPr/>
          <p:nvPr/>
        </p:nvSpPr>
        <p:spPr>
          <a:xfrm>
            <a:off x="1233715" y="1225295"/>
            <a:ext cx="1900353"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050835"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4</a:t>
            </a:r>
          </a:p>
        </p:txBody>
      </p:sp>
      <p:sp>
        <p:nvSpPr>
          <p:cNvPr id="10" name="TextBox 9"/>
          <p:cNvSpPr txBox="1"/>
          <p:nvPr/>
        </p:nvSpPr>
        <p:spPr>
          <a:xfrm>
            <a:off x="411480"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91</a:t>
            </a:r>
          </a:p>
        </p:txBody>
      </p:sp>
      <p:sp>
        <p:nvSpPr>
          <p:cNvPr id="11" name="TextBox 10"/>
          <p:cNvSpPr txBox="1"/>
          <p:nvPr/>
        </p:nvSpPr>
        <p:spPr>
          <a:xfrm>
            <a:off x="411480"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मतपत्र पर एक से ज़्यादा वोट दिए गए हैं।</a:t>
            </a:r>
          </a:p>
        </p:txBody>
      </p:sp>
      <p:pic>
        <p:nvPicPr>
          <p:cNvPr id="12" name="Picture 11" descr="ballot-v2-slmt.jpg"/>
          <p:cNvPicPr>
            <a:picLocks noChangeAspect="1"/>
          </p:cNvPicPr>
          <p:nvPr/>
        </p:nvPicPr>
        <p:blipFill>
          <a:blip r:embed="rId4"/>
          <a:stretch>
            <a:fillRect/>
          </a:stretch>
        </p:blipFill>
        <p:spPr>
          <a:xfrm>
            <a:off x="5097896" y="1225295"/>
            <a:ext cx="1993159" cy="3447288"/>
          </a:xfrm>
          <a:prstGeom prst="rect">
            <a:avLst/>
          </a:prstGeom>
        </p:spPr>
      </p:pic>
      <p:sp>
        <p:nvSpPr>
          <p:cNvPr id="13" name="Rectangle 12"/>
          <p:cNvSpPr/>
          <p:nvPr/>
        </p:nvSpPr>
        <p:spPr>
          <a:xfrm>
            <a:off x="5097896" y="1225295"/>
            <a:ext cx="1993159"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915016"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5</a:t>
            </a:r>
          </a:p>
        </p:txBody>
      </p:sp>
      <p:sp>
        <p:nvSpPr>
          <p:cNvPr id="15" name="TextBox 14"/>
          <p:cNvSpPr txBox="1"/>
          <p:nvPr/>
        </p:nvSpPr>
        <p:spPr>
          <a:xfrm>
            <a:off x="4322064"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85</a:t>
            </a:r>
          </a:p>
        </p:txBody>
      </p:sp>
      <p:sp>
        <p:nvSpPr>
          <p:cNvPr id="16" name="TextBox 15"/>
          <p:cNvSpPr txBox="1"/>
          <p:nvPr/>
        </p:nvSpPr>
        <p:spPr>
          <a:xfrm>
            <a:off x="4322064"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पहले और तीसरे, दोनों उम्मीदवारों के खाने में निशान है। पहले खाने वाला घड़ी की उल्टी दिशा में है; तीसरे वाला उसी की छाप है, जो ग़लत मोड़ने से पड़ी।</a:t>
            </a:r>
          </a:p>
        </p:txBody>
      </p:sp>
      <p:pic>
        <p:nvPicPr>
          <p:cNvPr id="17" name="Picture 16" descr="ballot-x10-slmt.jpg"/>
          <p:cNvPicPr>
            <a:picLocks noChangeAspect="1"/>
          </p:cNvPicPr>
          <p:nvPr/>
        </p:nvPicPr>
        <p:blipFill>
          <a:blip r:embed="rId5"/>
          <a:stretch>
            <a:fillRect/>
          </a:stretch>
        </p:blipFill>
        <p:spPr>
          <a:xfrm>
            <a:off x="9009757" y="1225296"/>
            <a:ext cx="1990605" cy="3447288"/>
          </a:xfrm>
          <a:prstGeom prst="rect">
            <a:avLst/>
          </a:prstGeom>
        </p:spPr>
      </p:pic>
      <p:sp>
        <p:nvSpPr>
          <p:cNvPr id="18" name="Rectangle 17"/>
          <p:cNvSpPr/>
          <p:nvPr/>
        </p:nvSpPr>
        <p:spPr>
          <a:xfrm>
            <a:off x="9009757" y="1225296"/>
            <a:ext cx="1990605"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826877" y="1042416"/>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6</a:t>
            </a:r>
          </a:p>
        </p:txBody>
      </p:sp>
      <p:sp>
        <p:nvSpPr>
          <p:cNvPr id="20" name="TextBox 19"/>
          <p:cNvSpPr txBox="1"/>
          <p:nvPr/>
        </p:nvSpPr>
        <p:spPr>
          <a:xfrm>
            <a:off x="8232648"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93</a:t>
            </a:r>
          </a:p>
        </p:txBody>
      </p:sp>
      <p:sp>
        <p:nvSpPr>
          <p:cNvPr id="21" name="TextBox 20"/>
          <p:cNvSpPr txBox="1"/>
          <p:nvPr/>
        </p:nvSpPr>
        <p:spPr>
          <a:xfrm>
            <a:off x="8232648"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एक निशान किसी उम्मीदवार के खाने में है, और दूसरा नोटा (इनमें से कोई नहीं) के खाने में।</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3: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59 / 73</a:t>
            </a:r>
          </a:p>
        </p:txBody>
      </p:sp>
      <p:pic>
        <p:nvPicPr>
          <p:cNvPr id="7" name="Picture 6" descr="ballot-v3-slmt.jpg"/>
          <p:cNvPicPr>
            <a:picLocks noChangeAspect="1"/>
          </p:cNvPicPr>
          <p:nvPr/>
        </p:nvPicPr>
        <p:blipFill>
          <a:blip r:embed="rId3"/>
          <a:stretch>
            <a:fillRect/>
          </a:stretch>
        </p:blipFill>
        <p:spPr>
          <a:xfrm>
            <a:off x="1262339" y="1225295"/>
            <a:ext cx="1843104" cy="3447288"/>
          </a:xfrm>
          <a:prstGeom prst="rect">
            <a:avLst/>
          </a:prstGeom>
        </p:spPr>
      </p:pic>
      <p:sp>
        <p:nvSpPr>
          <p:cNvPr id="8" name="Rectangle 7"/>
          <p:cNvSpPr/>
          <p:nvPr/>
        </p:nvSpPr>
        <p:spPr>
          <a:xfrm>
            <a:off x="1262339" y="1225295"/>
            <a:ext cx="1843104"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079459"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7</a:t>
            </a:r>
          </a:p>
        </p:txBody>
      </p:sp>
      <p:sp>
        <p:nvSpPr>
          <p:cNvPr id="10" name="TextBox 9"/>
          <p:cNvSpPr txBox="1"/>
          <p:nvPr/>
        </p:nvSpPr>
        <p:spPr>
          <a:xfrm>
            <a:off x="411480"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86</a:t>
            </a:r>
          </a:p>
        </p:txBody>
      </p:sp>
      <p:sp>
        <p:nvSpPr>
          <p:cNvPr id="11" name="TextBox 10"/>
          <p:cNvSpPr txBox="1"/>
          <p:nvPr/>
        </p:nvSpPr>
        <p:spPr>
          <a:xfrm>
            <a:off x="411480"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दूसरे उम्मीदवार के खाने में साफ़ निशान है, और एक और निशान का ज़्यादातर हिस्सा मतपत्र के छायांकित हिस्से में है।</a:t>
            </a:r>
          </a:p>
        </p:txBody>
      </p:sp>
      <p:pic>
        <p:nvPicPr>
          <p:cNvPr id="12" name="Picture 11" descr="ballot-x4-slmt.jpg"/>
          <p:cNvPicPr>
            <a:picLocks noChangeAspect="1"/>
          </p:cNvPicPr>
          <p:nvPr/>
        </p:nvPicPr>
        <p:blipFill>
          <a:blip r:embed="rId4"/>
          <a:stretch>
            <a:fillRect/>
          </a:stretch>
        </p:blipFill>
        <p:spPr>
          <a:xfrm>
            <a:off x="5176141" y="1225295"/>
            <a:ext cx="1836669" cy="3447288"/>
          </a:xfrm>
          <a:prstGeom prst="rect">
            <a:avLst/>
          </a:prstGeom>
        </p:spPr>
      </p:pic>
      <p:sp>
        <p:nvSpPr>
          <p:cNvPr id="13" name="Rectangle 12"/>
          <p:cNvSpPr/>
          <p:nvPr/>
        </p:nvSpPr>
        <p:spPr>
          <a:xfrm>
            <a:off x="5176141" y="1225295"/>
            <a:ext cx="1836669"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993261"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8</a:t>
            </a:r>
          </a:p>
        </p:txBody>
      </p:sp>
      <p:sp>
        <p:nvSpPr>
          <p:cNvPr id="15" name="TextBox 14"/>
          <p:cNvSpPr txBox="1"/>
          <p:nvPr/>
        </p:nvSpPr>
        <p:spPr>
          <a:xfrm>
            <a:off x="4322064"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90</a:t>
            </a:r>
          </a:p>
        </p:txBody>
      </p:sp>
      <p:sp>
        <p:nvSpPr>
          <p:cNvPr id="16" name="TextBox 15"/>
          <p:cNvSpPr txBox="1"/>
          <p:nvPr/>
        </p:nvSpPr>
        <p:spPr>
          <a:xfrm>
            <a:off x="4322064"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निशान मतपत्र की ख़ाली जगह में लगा है।</a:t>
            </a:r>
          </a:p>
        </p:txBody>
      </p:sp>
      <p:pic>
        <p:nvPicPr>
          <p:cNvPr id="17" name="Picture 16" descr="ballot-x11-slmt.jpg"/>
          <p:cNvPicPr>
            <a:picLocks noChangeAspect="1"/>
          </p:cNvPicPr>
          <p:nvPr/>
        </p:nvPicPr>
        <p:blipFill>
          <a:blip r:embed="rId5"/>
          <a:stretch>
            <a:fillRect/>
          </a:stretch>
        </p:blipFill>
        <p:spPr>
          <a:xfrm>
            <a:off x="8232648" y="2013966"/>
            <a:ext cx="3544824" cy="2658618"/>
          </a:xfrm>
          <a:prstGeom prst="rect">
            <a:avLst/>
          </a:prstGeom>
        </p:spPr>
      </p:pic>
      <p:sp>
        <p:nvSpPr>
          <p:cNvPr id="18" name="Rectangle 17"/>
          <p:cNvSpPr/>
          <p:nvPr/>
        </p:nvSpPr>
        <p:spPr>
          <a:xfrm>
            <a:off x="8232648" y="2013966"/>
            <a:ext cx="3544824" cy="265861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049768" y="1831086"/>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9</a:t>
            </a:r>
          </a:p>
        </p:txBody>
      </p:sp>
      <p:sp>
        <p:nvSpPr>
          <p:cNvPr id="20" name="TextBox 19"/>
          <p:cNvSpPr txBox="1"/>
          <p:nvPr/>
        </p:nvSpPr>
        <p:spPr>
          <a:xfrm>
            <a:off x="8232648"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94</a:t>
            </a:r>
          </a:p>
        </p:txBody>
      </p:sp>
      <p:sp>
        <p:nvSpPr>
          <p:cNvPr id="21" name="TextBox 20"/>
          <p:cNvSpPr txBox="1"/>
          <p:nvPr/>
        </p:nvSpPr>
        <p:spPr>
          <a:xfrm>
            <a:off x="8232648"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निशान मतपत्र के पीछे की तरफ़ लगा है।</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4: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60 / 73</a:t>
            </a:r>
          </a:p>
        </p:txBody>
      </p:sp>
      <p:pic>
        <p:nvPicPr>
          <p:cNvPr id="7" name="Picture 6" descr="ballot-v1-slmt.jpg"/>
          <p:cNvPicPr>
            <a:picLocks noChangeAspect="1"/>
          </p:cNvPicPr>
          <p:nvPr/>
        </p:nvPicPr>
        <p:blipFill>
          <a:blip r:embed="rId3"/>
          <a:stretch>
            <a:fillRect/>
          </a:stretch>
        </p:blipFill>
        <p:spPr>
          <a:xfrm>
            <a:off x="1130411" y="1225295"/>
            <a:ext cx="2106960" cy="3663696"/>
          </a:xfrm>
          <a:prstGeom prst="rect">
            <a:avLst/>
          </a:prstGeom>
        </p:spPr>
      </p:pic>
      <p:sp>
        <p:nvSpPr>
          <p:cNvPr id="8" name="Rectangle 7"/>
          <p:cNvSpPr/>
          <p:nvPr/>
        </p:nvSpPr>
        <p:spPr>
          <a:xfrm>
            <a:off x="1130411" y="1225295"/>
            <a:ext cx="2106960"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947531"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10</a:t>
            </a:r>
          </a:p>
        </p:txBody>
      </p:sp>
      <p:sp>
        <p:nvSpPr>
          <p:cNvPr id="10" name="TextBox 9"/>
          <p:cNvSpPr txBox="1"/>
          <p:nvPr/>
        </p:nvSpPr>
        <p:spPr>
          <a:xfrm>
            <a:off x="411480"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85</a:t>
            </a:r>
          </a:p>
        </p:txBody>
      </p:sp>
      <p:sp>
        <p:nvSpPr>
          <p:cNvPr id="11" name="TextBox 10"/>
          <p:cNvSpPr txBox="1"/>
          <p:nvPr/>
        </p:nvSpPr>
        <p:spPr>
          <a:xfrm>
            <a:off x="411480"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पहले उम्मीदवार के खाने में मोहर का निशान है, और मतपत्र पर कहीं और स्याही का धब्बा है।</a:t>
            </a:r>
          </a:p>
        </p:txBody>
      </p:sp>
      <p:pic>
        <p:nvPicPr>
          <p:cNvPr id="12" name="Picture 11" descr="ballot-x6-slmt.jpg"/>
          <p:cNvPicPr>
            <a:picLocks noChangeAspect="1"/>
          </p:cNvPicPr>
          <p:nvPr/>
        </p:nvPicPr>
        <p:blipFill>
          <a:blip r:embed="rId4"/>
          <a:stretch>
            <a:fillRect/>
          </a:stretch>
        </p:blipFill>
        <p:spPr>
          <a:xfrm>
            <a:off x="4329808" y="1791115"/>
            <a:ext cx="1688342" cy="3097876"/>
          </a:xfrm>
          <a:prstGeom prst="rect">
            <a:avLst/>
          </a:prstGeom>
        </p:spPr>
      </p:pic>
      <p:sp>
        <p:nvSpPr>
          <p:cNvPr id="13" name="Rectangle 12"/>
          <p:cNvSpPr/>
          <p:nvPr/>
        </p:nvSpPr>
        <p:spPr>
          <a:xfrm>
            <a:off x="4329808" y="1791115"/>
            <a:ext cx="1688342" cy="309787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ballot-x8-slmt.jpg"/>
          <p:cNvPicPr>
            <a:picLocks noChangeAspect="1"/>
          </p:cNvPicPr>
          <p:nvPr/>
        </p:nvPicPr>
        <p:blipFill>
          <a:blip r:embed="rId5"/>
          <a:stretch>
            <a:fillRect/>
          </a:stretch>
        </p:blipFill>
        <p:spPr>
          <a:xfrm>
            <a:off x="6155311" y="1842746"/>
            <a:ext cx="1703832" cy="3046245"/>
          </a:xfrm>
          <a:prstGeom prst="rect">
            <a:avLst/>
          </a:prstGeom>
        </p:spPr>
      </p:pic>
      <p:sp>
        <p:nvSpPr>
          <p:cNvPr id="15" name="Rectangle 14"/>
          <p:cNvSpPr/>
          <p:nvPr/>
        </p:nvSpPr>
        <p:spPr>
          <a:xfrm>
            <a:off x="6155311" y="1842746"/>
            <a:ext cx="1703832" cy="3046245"/>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4146928" y="160823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11</a:t>
            </a:r>
          </a:p>
        </p:txBody>
      </p:sp>
      <p:sp>
        <p:nvSpPr>
          <p:cNvPr id="17" name="TextBox 16"/>
          <p:cNvSpPr txBox="1"/>
          <p:nvPr/>
        </p:nvSpPr>
        <p:spPr>
          <a:xfrm>
            <a:off x="4322064"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91 और 92</a:t>
            </a:r>
          </a:p>
        </p:txBody>
      </p:sp>
      <p:sp>
        <p:nvSpPr>
          <p:cNvPr id="18" name="TextBox 17"/>
          <p:cNvSpPr txBox="1"/>
          <p:nvPr/>
        </p:nvSpPr>
        <p:spPr>
          <a:xfrm>
            <a:off x="4322064"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मतपत्र पर मतदाता ने अपना नाम या हस्ताक्षर कर दिए हैं।</a:t>
            </a:r>
          </a:p>
        </p:txBody>
      </p:sp>
      <p:pic>
        <p:nvPicPr>
          <p:cNvPr id="19" name="Picture 18" descr="ballot-v7-slmt.jpg"/>
          <p:cNvPicPr>
            <a:picLocks noChangeAspect="1"/>
          </p:cNvPicPr>
          <p:nvPr/>
        </p:nvPicPr>
        <p:blipFill>
          <a:blip r:embed="rId6"/>
          <a:stretch>
            <a:fillRect/>
          </a:stretch>
        </p:blipFill>
        <p:spPr>
          <a:xfrm>
            <a:off x="8685434" y="1225295"/>
            <a:ext cx="2639250" cy="3663696"/>
          </a:xfrm>
          <a:prstGeom prst="rect">
            <a:avLst/>
          </a:prstGeom>
        </p:spPr>
      </p:pic>
      <p:sp>
        <p:nvSpPr>
          <p:cNvPr id="20" name="Rectangle 19"/>
          <p:cNvSpPr/>
          <p:nvPr/>
        </p:nvSpPr>
        <p:spPr>
          <a:xfrm>
            <a:off x="8685434" y="1225295"/>
            <a:ext cx="2639250"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8502554"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12</a:t>
            </a:r>
          </a:p>
        </p:txBody>
      </p:sp>
      <p:sp>
        <p:nvSpPr>
          <p:cNvPr id="22" name="TextBox 21"/>
          <p:cNvSpPr txBox="1"/>
          <p:nvPr/>
        </p:nvSpPr>
        <p:spPr>
          <a:xfrm>
            <a:off x="8232648"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88</a:t>
            </a:r>
          </a:p>
        </p:txBody>
      </p:sp>
      <p:sp>
        <p:nvSpPr>
          <p:cNvPr id="23" name="TextBox 22"/>
          <p:cNvSpPr txBox="1"/>
          <p:nvPr/>
        </p:nvSpPr>
        <p:spPr>
          <a:xfrm>
            <a:off x="8232648"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पहले उम्मीदवार के खाने में हल्का निशान है।</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5: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61 / 73</a:t>
            </a:r>
          </a:p>
        </p:txBody>
      </p:sp>
      <p:pic>
        <p:nvPicPr>
          <p:cNvPr id="7" name="Picture 6" descr="ballot-x2-slmt.jpg"/>
          <p:cNvPicPr>
            <a:picLocks noChangeAspect="1"/>
          </p:cNvPicPr>
          <p:nvPr/>
        </p:nvPicPr>
        <p:blipFill>
          <a:blip r:embed="rId3"/>
          <a:stretch>
            <a:fillRect/>
          </a:stretch>
        </p:blipFill>
        <p:spPr>
          <a:xfrm>
            <a:off x="1295470" y="1225295"/>
            <a:ext cx="1776842" cy="3447288"/>
          </a:xfrm>
          <a:prstGeom prst="rect">
            <a:avLst/>
          </a:prstGeom>
        </p:spPr>
      </p:pic>
      <p:sp>
        <p:nvSpPr>
          <p:cNvPr id="8" name="Rectangle 7"/>
          <p:cNvSpPr/>
          <p:nvPr/>
        </p:nvSpPr>
        <p:spPr>
          <a:xfrm>
            <a:off x="1295470" y="1225295"/>
            <a:ext cx="1776842"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12590"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13</a:t>
            </a:r>
          </a:p>
        </p:txBody>
      </p:sp>
      <p:sp>
        <p:nvSpPr>
          <p:cNvPr id="10" name="TextBox 9"/>
          <p:cNvSpPr txBox="1"/>
          <p:nvPr/>
        </p:nvSpPr>
        <p:spPr>
          <a:xfrm>
            <a:off x="411480"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89</a:t>
            </a:r>
          </a:p>
        </p:txBody>
      </p:sp>
      <p:sp>
        <p:nvSpPr>
          <p:cNvPr id="11" name="TextBox 10"/>
          <p:cNvSpPr txBox="1"/>
          <p:nvPr/>
        </p:nvSpPr>
        <p:spPr>
          <a:xfrm>
            <a:off x="411480"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निशान दी गई एरोक्रॉस मार्क मोहर से नहीं लगाया गया है।</a:t>
            </a:r>
          </a:p>
        </p:txBody>
      </p:sp>
      <p:pic>
        <p:nvPicPr>
          <p:cNvPr id="12" name="Picture 11" descr="ballot-v4-slmt.jpg"/>
          <p:cNvPicPr>
            <a:picLocks noChangeAspect="1"/>
          </p:cNvPicPr>
          <p:nvPr/>
        </p:nvPicPr>
        <p:blipFill>
          <a:blip r:embed="rId4"/>
          <a:stretch>
            <a:fillRect/>
          </a:stretch>
        </p:blipFill>
        <p:spPr>
          <a:xfrm>
            <a:off x="5113586" y="1225295"/>
            <a:ext cx="1961779" cy="3447288"/>
          </a:xfrm>
          <a:prstGeom prst="rect">
            <a:avLst/>
          </a:prstGeom>
        </p:spPr>
      </p:pic>
      <p:sp>
        <p:nvSpPr>
          <p:cNvPr id="13" name="Rectangle 12"/>
          <p:cNvSpPr/>
          <p:nvPr/>
        </p:nvSpPr>
        <p:spPr>
          <a:xfrm>
            <a:off x="5113586" y="1225295"/>
            <a:ext cx="1961779"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930706"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14</a:t>
            </a:r>
          </a:p>
        </p:txBody>
      </p:sp>
      <p:sp>
        <p:nvSpPr>
          <p:cNvPr id="15" name="TextBox 14"/>
          <p:cNvSpPr txBox="1"/>
          <p:nvPr/>
        </p:nvSpPr>
        <p:spPr>
          <a:xfrm>
            <a:off x="4322064"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86</a:t>
            </a:r>
          </a:p>
        </p:txBody>
      </p:sp>
      <p:sp>
        <p:nvSpPr>
          <p:cNvPr id="16" name="TextBox 15"/>
          <p:cNvSpPr txBox="1"/>
          <p:nvPr/>
        </p:nvSpPr>
        <p:spPr>
          <a:xfrm>
            <a:off x="4322064"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तीसरे उम्मीदवार के खाने में साफ़ निशान का ज़्यादा हिस्सा है, और एक निशान का कुछ हिस्सा छायांकित हिस्से में है।</a:t>
            </a:r>
          </a:p>
        </p:txBody>
      </p:sp>
      <p:pic>
        <p:nvPicPr>
          <p:cNvPr id="17" name="Picture 16" descr="ballot-x7-slmt.jpg"/>
          <p:cNvPicPr>
            <a:picLocks noChangeAspect="1"/>
          </p:cNvPicPr>
          <p:nvPr/>
        </p:nvPicPr>
        <p:blipFill>
          <a:blip r:embed="rId5"/>
          <a:stretch>
            <a:fillRect/>
          </a:stretch>
        </p:blipFill>
        <p:spPr>
          <a:xfrm>
            <a:off x="9040987" y="1225296"/>
            <a:ext cx="1928144" cy="3447288"/>
          </a:xfrm>
          <a:prstGeom prst="rect">
            <a:avLst/>
          </a:prstGeom>
        </p:spPr>
      </p:pic>
      <p:sp>
        <p:nvSpPr>
          <p:cNvPr id="18" name="Rectangle 17"/>
          <p:cNvSpPr/>
          <p:nvPr/>
        </p:nvSpPr>
        <p:spPr>
          <a:xfrm>
            <a:off x="9040987" y="1225296"/>
            <a:ext cx="1928144" cy="3447288"/>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858107" y="1042416"/>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15</a:t>
            </a:r>
          </a:p>
        </p:txBody>
      </p:sp>
      <p:sp>
        <p:nvSpPr>
          <p:cNvPr id="20" name="TextBox 19"/>
          <p:cNvSpPr txBox="1"/>
          <p:nvPr/>
        </p:nvSpPr>
        <p:spPr>
          <a:xfrm>
            <a:off x="8232648" y="4709160"/>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92</a:t>
            </a:r>
          </a:p>
        </p:txBody>
      </p:sp>
      <p:sp>
        <p:nvSpPr>
          <p:cNvPr id="21" name="TextBox 20"/>
          <p:cNvSpPr txBox="1"/>
          <p:nvPr/>
        </p:nvSpPr>
        <p:spPr>
          <a:xfrm>
            <a:off x="8232648" y="5038344"/>
            <a:ext cx="3544824" cy="1389888"/>
          </a:xfrm>
          <a:prstGeom prst="rect">
            <a:avLst/>
          </a:prstGeom>
          <a:noFill/>
        </p:spPr>
        <p:txBody>
          <a:bodyPr wrap="square" anchor="t" lIns="45720" rIns="45720" tIns="18288" bIns="18288">
            <a:spAutoFit/>
          </a:bodyPr>
          <a:lstStyle/>
          <a:p>
            <a:pPr algn="ctr">
              <a:lnSpc>
                <a:spcPct val="100000"/>
              </a:lnSpc>
              <a:spcAft>
                <a:spcPts val="0"/>
              </a:spcAft>
            </a:pPr>
            <a:r>
              <a:rPr sz="1800" b="0">
                <a:solidFill>
                  <a:srgbClr val="1F2937"/>
                </a:solidFill>
                <a:latin typeface="Nirmala UI"/>
                <a:ea typeface="Nirmala UI"/>
                <a:cs typeface="Nirmala UI"/>
              </a:rPr>
              <a:t>मतपत्र पर मतदाता की क्रम संख्या लिखी है।</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अभ्यास 6: वैध या अवैध?</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62 / 73</a:t>
            </a:r>
          </a:p>
        </p:txBody>
      </p:sp>
      <p:pic>
        <p:nvPicPr>
          <p:cNvPr id="7" name="Picture 6" descr="ballot-v8-slmt.jpg"/>
          <p:cNvPicPr>
            <a:picLocks noChangeAspect="1"/>
          </p:cNvPicPr>
          <p:nvPr/>
        </p:nvPicPr>
        <p:blipFill>
          <a:blip r:embed="rId3"/>
          <a:stretch>
            <a:fillRect/>
          </a:stretch>
        </p:blipFill>
        <p:spPr>
          <a:xfrm>
            <a:off x="3013430" y="1225295"/>
            <a:ext cx="2251507" cy="3663696"/>
          </a:xfrm>
          <a:prstGeom prst="rect">
            <a:avLst/>
          </a:prstGeom>
        </p:spPr>
      </p:pic>
      <p:sp>
        <p:nvSpPr>
          <p:cNvPr id="8" name="Rectangle 7"/>
          <p:cNvSpPr/>
          <p:nvPr/>
        </p:nvSpPr>
        <p:spPr>
          <a:xfrm>
            <a:off x="3013430" y="1225295"/>
            <a:ext cx="2251507"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830550"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16</a:t>
            </a:r>
          </a:p>
        </p:txBody>
      </p:sp>
      <p:sp>
        <p:nvSpPr>
          <p:cNvPr id="10" name="TextBox 9"/>
          <p:cNvSpPr txBox="1"/>
          <p:nvPr/>
        </p:nvSpPr>
        <p:spPr>
          <a:xfrm>
            <a:off x="2366772"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88</a:t>
            </a:r>
          </a:p>
        </p:txBody>
      </p:sp>
      <p:sp>
        <p:nvSpPr>
          <p:cNvPr id="11" name="TextBox 10"/>
          <p:cNvSpPr txBox="1"/>
          <p:nvPr/>
        </p:nvSpPr>
        <p:spPr>
          <a:xfrm>
            <a:off x="2366772"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दूसरे उम्मीदवार के खाने में एक निशान है।</a:t>
            </a:r>
          </a:p>
        </p:txBody>
      </p:sp>
      <p:pic>
        <p:nvPicPr>
          <p:cNvPr id="12" name="Picture 11" descr="ballot-x9-slmt.jpg"/>
          <p:cNvPicPr>
            <a:picLocks noChangeAspect="1"/>
          </p:cNvPicPr>
          <p:nvPr/>
        </p:nvPicPr>
        <p:blipFill>
          <a:blip r:embed="rId4"/>
          <a:stretch>
            <a:fillRect/>
          </a:stretch>
        </p:blipFill>
        <p:spPr>
          <a:xfrm>
            <a:off x="7014375" y="1225295"/>
            <a:ext cx="2070784" cy="3663696"/>
          </a:xfrm>
          <a:prstGeom prst="rect">
            <a:avLst/>
          </a:prstGeom>
        </p:spPr>
      </p:pic>
      <p:sp>
        <p:nvSpPr>
          <p:cNvPr id="13" name="Rectangle 12"/>
          <p:cNvSpPr/>
          <p:nvPr/>
        </p:nvSpPr>
        <p:spPr>
          <a:xfrm>
            <a:off x="7014375" y="1225295"/>
            <a:ext cx="2070784" cy="3663696"/>
          </a:xfrm>
          <a:prstGeom prst="rect">
            <a:avLst/>
          </a:prstGeom>
          <a:noFill/>
          <a:ln w="9525">
            <a:solidFill>
              <a:srgbClr val="C9D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6831495" y="1042415"/>
            <a:ext cx="402336" cy="402336"/>
          </a:xfrm>
          <a:prstGeom prst="ellipse">
            <a:avLst/>
          </a:prstGeom>
          <a:solidFill>
            <a:srgbClr val="1E3A5F"/>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lnSpc>
                <a:spcPct val="100000"/>
              </a:lnSpc>
              <a:spcAft>
                <a:spcPts val="0"/>
              </a:spcAft>
            </a:pPr>
            <a:r>
              <a:rPr sz="1400" b="1">
                <a:solidFill>
                  <a:srgbClr val="FFFFFF"/>
                </a:solidFill>
                <a:latin typeface="Nirmala UI"/>
                <a:ea typeface="Nirmala UI"/>
                <a:cs typeface="Nirmala UI"/>
              </a:rPr>
              <a:t>17</a:t>
            </a:r>
          </a:p>
        </p:txBody>
      </p:sp>
      <p:sp>
        <p:nvSpPr>
          <p:cNvPr id="15" name="TextBox 14"/>
          <p:cNvSpPr txBox="1"/>
          <p:nvPr/>
        </p:nvSpPr>
        <p:spPr>
          <a:xfrm>
            <a:off x="6277356" y="4925568"/>
            <a:ext cx="3544824" cy="310896"/>
          </a:xfrm>
          <a:prstGeom prst="rect">
            <a:avLst/>
          </a:prstGeom>
          <a:noFill/>
        </p:spPr>
        <p:txBody>
          <a:bodyPr wrap="square" anchor="t" lIns="45720" rIns="45720" tIns="18288" bIns="18288">
            <a:spAutoFit/>
          </a:bodyPr>
          <a:lstStyle/>
          <a:p>
            <a:pPr algn="ctr">
              <a:lnSpc>
                <a:spcPct val="100000"/>
              </a:lnSpc>
              <a:spcAft>
                <a:spcPts val="0"/>
              </a:spcAft>
            </a:pPr>
            <a:r>
              <a:rPr sz="1050" b="0">
                <a:solidFill>
                  <a:srgbClr val="5B6370"/>
                </a:solidFill>
                <a:latin typeface="Nirmala UI"/>
                <a:ea typeface="Nirmala UI"/>
                <a:cs typeface="Nirmala UI"/>
              </a:rPr>
              <a:t>चित्र: SLMT प्रशिक्षण सामग्री, पृष्ठ 93</a:t>
            </a:r>
          </a:p>
        </p:txBody>
      </p:sp>
      <p:sp>
        <p:nvSpPr>
          <p:cNvPr id="16" name="TextBox 15"/>
          <p:cNvSpPr txBox="1"/>
          <p:nvPr/>
        </p:nvSpPr>
        <p:spPr>
          <a:xfrm>
            <a:off x="6277356" y="5254752"/>
            <a:ext cx="3544824" cy="1173480"/>
          </a:xfrm>
          <a:prstGeom prst="rect">
            <a:avLst/>
          </a:prstGeom>
          <a:noFill/>
        </p:spPr>
        <p:txBody>
          <a:bodyPr wrap="square" anchor="t" lIns="45720" rIns="45720" tIns="18288" bIns="18288">
            <a:spAutoFit/>
          </a:bodyPr>
          <a:lstStyle/>
          <a:p>
            <a:pPr algn="ctr">
              <a:lnSpc>
                <a:spcPct val="100000"/>
              </a:lnSpc>
              <a:spcAft>
                <a:spcPts val="0"/>
              </a:spcAft>
            </a:pPr>
            <a:r>
              <a:rPr sz="2000" b="0">
                <a:solidFill>
                  <a:srgbClr val="1F2937"/>
                </a:solidFill>
                <a:latin typeface="Nirmala UI"/>
                <a:ea typeface="Nirmala UI"/>
                <a:cs typeface="Nirmala UI"/>
              </a:rPr>
              <a:t>निशान ऐसे लगे हैं कि साफ़ नहीं होता, वोट किस उम्मीदवार को दिया गया।</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सौंपिए, और गिनती में साथ रहिए</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63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मतपेटियाँ, और उनके साथ, पर अलग से, आठों सील लिफ़ाफ़े रिटर्निंग अधिकारी को सौंपिए।</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उम्र वाली घोषणाएँ और उनकी सूची (परिशिष्ट 13 और 14) मतदान के बाद लिफ़ाफ़ा P-1 में जाएँगी; यह लिफ़ाफ़ा सील नहीं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के लिफ़ाफ़ों की सूची में P-1 भी है, P-33 (पेपर सील का लेखा, बची और खराब पेपर सीलें, बचे फ़ॉर्म) भी, और डायरी (परिशिष्ट 23-B) भी।</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यानी यह सूची पंच/सरपंच चुनाव के पूरे रिकॉर्ड की है: उसमें वैध मतपत्र, परिणाम पत्र (प्ररूप-7) और उप-सरपंच चुनाव के लिफ़ाफ़े भी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गिनती में रिटर्निंग अधिकारी की मदद के लिए रुकिए; मतदान दलों के सब सदस्य उनकी मदद के लिए मौजूद रहेंगे।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37</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उप-सरपंच का चुनाव पूरा कराने के बाद ही अपने मतदान दल के सदस्यों के साथ रवाना होंगे।</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8</a:t>
            </a:r>
            <a:r>
              <a:rPr sz="1512" b="0">
                <a:solidFill>
                  <a:srgbClr val="2B5C8A"/>
                </a:solidFill>
                <a:latin typeface="Nirmala UI"/>
                <a:ea typeface="Nirmala UI"/>
                <a:cs typeface="Nirmala UI"/>
              </a:rPr>
              <a:t>]</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जाँच-सूची: सामान लेते समय</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64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पंच-सरपंच का सामान रिटर्निंग अधिकारी बूथ पर देंगे; उसे परिशिष्ट-7 की सूची से मिला लीजिए।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मतपेटियाँ गिनिए। हर मतपेटी खोलकर देखिए, फिर बंद कीजिए।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मतदाता सूची की चार कार्यकारी प्रतियाँ: पूरी, चारों एक जैसी, प्रमाणित; सब वार्ड, और संशोधन वाली सूचियाँ भी।</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मतपत्र: पंच के गुलाबी, सरपंच के सफ़ेद, हर एक पर क्रम संख्या।</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15</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बैंगनी स्टाम्प पैड, अमिट स्याही की शीशी, "पं.रा.सं." वाली सुभिन्नकारी रबड़ सील, और एरोक्रॉस मार्क वाली रबड़ की मोहरें।</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पिंक पेपर सील (10 इंच, उस पर क्रम संख्या छपी), और मतपेटी का सफ़ेद लेबल (नमूना परिशिष्ट-28)।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18</a:t>
            </a:r>
            <a:r>
              <a:rPr sz="1584" b="0">
                <a:solidFill>
                  <a:srgbClr val="2B5C8A"/>
                </a:solidFill>
                <a:latin typeface="Nirmala UI"/>
                <a:ea typeface="Nirmala UI"/>
                <a:cs typeface="Nirmala UI"/>
              </a:rPr>
              <a:t>]</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जाँच-सूची: दिन भर ये फ़ॉर्म काम आएँगे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65 / 73</a:t>
            </a:r>
          </a:p>
        </p:txBody>
      </p:sp>
      <p:graphicFrame>
        <p:nvGraphicFramePr>
          <p:cNvPr id="7" name="Table 6"/>
          <p:cNvGraphicFramePr>
            <a:graphicFrameLocks noGrp="1"/>
          </p:cNvGraphicFramePr>
          <p:nvPr/>
        </p:nvGraphicFramePr>
        <p:xfrm>
          <a:off x="411480" y="1024128"/>
          <a:ext cx="11365991" cy="3478776"/>
        </p:xfrm>
        <a:graphic>
          <a:graphicData uri="http://schemas.openxmlformats.org/drawingml/2006/table">
            <a:tbl>
              <a:tblPr firstRow="1" bandRow="1">
                <a:tableStyleId>{5C22544A-7EE6-4342-B048-85BDC9FD1C3A}</a:tableStyleId>
              </a:tblPr>
              <a:tblGrid>
                <a:gridCol w="5827579"/>
                <a:gridCol w="5538412"/>
              </a:tblGrid>
              <a:tr h="434847">
                <a:tc>
                  <a:txBody>
                    <a:bodyPr wrap="square"/>
                    <a:lstStyle/>
                    <a:p>
                      <a:pPr algn="l">
                        <a:lnSpc>
                          <a:spcPct val="100000"/>
                        </a:lnSpc>
                        <a:spcAft>
                          <a:spcPts val="0"/>
                        </a:spcAft>
                      </a:pPr>
                      <a:r>
                        <a:rPr sz="1600" b="1">
                          <a:solidFill>
                            <a:srgbClr val="FFFFFF"/>
                          </a:solidFill>
                          <a:latin typeface="Nirmala UI"/>
                          <a:ea typeface="Nirmala UI"/>
                          <a:cs typeface="Nirmala UI"/>
                        </a:rPr>
                        <a:t>फ़ॉर्म</a:t>
                      </a:r>
                    </a:p>
                  </a:txBody>
                  <a:tcPr marL="91440" marR="91440" marT="54864" marB="54864" anchor="ctr">
                    <a:solidFill>
                      <a:srgbClr val="1E3A5F"/>
                    </a:solidFill>
                  </a:tcPr>
                </a:tc>
                <a:tc>
                  <a:txBody>
                    <a:bodyPr wrap="square"/>
                    <a:lstStyle/>
                    <a:p>
                      <a:pPr algn="l">
                        <a:lnSpc>
                          <a:spcPct val="100000"/>
                        </a:lnSpc>
                        <a:spcAft>
                          <a:spcPts val="0"/>
                        </a:spcAft>
                      </a:pPr>
                      <a:r>
                        <a:rPr sz="1600" b="1">
                          <a:solidFill>
                            <a:srgbClr val="FFFFFF"/>
                          </a:solidFill>
                          <a:latin typeface="Nirmala UI"/>
                          <a:ea typeface="Nirmala UI"/>
                          <a:cs typeface="Nirmala UI"/>
                        </a:rPr>
                        <a:t>किस काम का</a:t>
                      </a:r>
                    </a:p>
                  </a:txBody>
                  <a:tcPr marL="91440" marR="91440" marT="54864" marB="54864" anchor="ctr">
                    <a:solidFill>
                      <a:srgbClr val="1E3A5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परिशिष्ट-21</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घोषणा</a:t>
                      </a:r>
                    </a:p>
                  </a:txBody>
                  <a:tcPr marL="91440" marR="91440" marT="54864" marB="54864" anchor="ctr">
                    <a:solidFill>
                      <a:srgbClr val="FFFFF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परिशिष्ट 13 और 14</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उम्र</a:t>
                      </a:r>
                    </a:p>
                  </a:txBody>
                  <a:tcPr marL="91440" marR="91440" marT="54864" marB="54864" anchor="ctr">
                    <a:solidFill>
                      <a:srgbClr val="F1F4F8"/>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प्ररूप-6 (परिशिष्ट-9)</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निविदत्त मतपत्र</a:t>
                      </a:r>
                    </a:p>
                  </a:txBody>
                  <a:tcPr marL="91440" marR="91440" marT="54864" marB="54864" anchor="ctr">
                    <a:solidFill>
                      <a:srgbClr val="FFFFF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परिशिष्ट-23-B</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डायरी</a:t>
                      </a:r>
                    </a:p>
                  </a:txBody>
                  <a:tcPr marL="91440" marR="91440" marT="54864" marB="54864" anchor="ctr">
                    <a:solidFill>
                      <a:srgbClr val="F1F4F8"/>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परिशिष्ट-24</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पेपर सील का लेखा</a:t>
                      </a:r>
                    </a:p>
                  </a:txBody>
                  <a:tcPr marL="91440" marR="91440" marT="54864" marB="54864" anchor="ctr">
                    <a:solidFill>
                      <a:srgbClr val="FFFFFF"/>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परिशिष्ट-25</a:t>
                      </a:r>
                    </a:p>
                  </a:txBody>
                  <a:tcPr marL="91440" marR="91440" marT="54864" marB="54864" anchor="ctr">
                    <a:solidFill>
                      <a:srgbClr val="F1F4F8"/>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Form of Statistics</a:t>
                      </a:r>
                    </a:p>
                  </a:txBody>
                  <a:tcPr marL="91440" marR="91440" marT="54864" marB="54864" anchor="ctr">
                    <a:solidFill>
                      <a:srgbClr val="F1F4F8"/>
                    </a:solidFill>
                  </a:tcPr>
                </a:tc>
              </a:tr>
              <a:tr h="434847">
                <a:tc>
                  <a:txBody>
                    <a:bodyPr wrap="square"/>
                    <a:lstStyle/>
                    <a:p>
                      <a:pPr algn="l">
                        <a:lnSpc>
                          <a:spcPct val="100000"/>
                        </a:lnSpc>
                        <a:spcAft>
                          <a:spcPts val="0"/>
                        </a:spcAft>
                      </a:pPr>
                      <a:r>
                        <a:rPr sz="1600" b="0">
                          <a:solidFill>
                            <a:srgbClr val="1F2937"/>
                          </a:solidFill>
                          <a:latin typeface="Nirmala UI"/>
                          <a:ea typeface="Nirmala UI"/>
                          <a:cs typeface="Nirmala UI"/>
                        </a:rPr>
                        <a:t>परिशिष्ट-26</a:t>
                      </a:r>
                    </a:p>
                  </a:txBody>
                  <a:tcPr marL="91440" marR="91440" marT="54864" marB="54864" anchor="ctr">
                    <a:solidFill>
                      <a:srgbClr val="FFFFFF"/>
                    </a:solidFill>
                  </a:tcPr>
                </a:tc>
                <a:tc>
                  <a:txBody>
                    <a:bodyPr wrap="square"/>
                    <a:lstStyle/>
                    <a:p>
                      <a:pPr algn="l">
                        <a:lnSpc>
                          <a:spcPct val="100000"/>
                        </a:lnSpc>
                        <a:spcAft>
                          <a:spcPts val="0"/>
                        </a:spcAft>
                      </a:pPr>
                      <a:r>
                        <a:rPr sz="1600" b="0">
                          <a:solidFill>
                            <a:srgbClr val="1F2937"/>
                          </a:solidFill>
                          <a:latin typeface="Nirmala UI"/>
                          <a:ea typeface="Nirmala UI"/>
                          <a:cs typeface="Nirmala UI"/>
                        </a:rPr>
                        <a:t>मतपत्रों का लेखा</a:t>
                      </a:r>
                    </a:p>
                  </a:txBody>
                  <a:tcPr marL="91440" marR="91440" marT="54864" marB="54864" anchor="ctr">
                    <a:solidFill>
                      <a:srgbClr val="FFFFFF"/>
                    </a:solidFill>
                  </a:tcPr>
                </a:tc>
              </a:tr>
            </a:tbl>
          </a:graphicData>
        </a:graphic>
      </p:graphicFrame>
      <p:sp>
        <p:nvSpPr>
          <p:cNvPr id="8" name="TextBox 7"/>
          <p:cNvSpPr txBox="1"/>
          <p:nvPr/>
        </p:nvSpPr>
        <p:spPr>
          <a:xfrm>
            <a:off x="411480" y="4557775"/>
            <a:ext cx="11365992" cy="320040"/>
          </a:xfrm>
          <a:prstGeom prst="rect">
            <a:avLst/>
          </a:prstGeom>
          <a:noFill/>
        </p:spPr>
        <p:txBody>
          <a:bodyPr wrap="square" anchor="t" lIns="45720" rIns="45720" tIns="18288" bIns="18288">
            <a:spAutoFit/>
          </a:bodyPr>
          <a:lstStyle/>
          <a:p>
            <a:pPr algn="r">
              <a:lnSpc>
                <a:spcPct val="100000"/>
              </a:lnSpc>
              <a:spcAft>
                <a:spcPts val="0"/>
              </a:spcAft>
            </a:pPr>
            <a:r>
              <a:rPr sz="1150" b="0">
                <a:solidFill>
                  <a:srgbClr val="2B5C8A"/>
                </a:solidFill>
                <a:latin typeface="Nirmala UI"/>
                <a:ea typeface="Nirmala UI"/>
                <a:cs typeface="Nirmala UI"/>
              </a:rPr>
              <a:t>स्रोत: </a:t>
            </a:r>
            <a:r>
              <a:rPr sz="1150"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8</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19</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20</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21</a:t>
            </a:r>
            <a:r>
              <a:rPr sz="1150" b="0">
                <a:solidFill>
                  <a:srgbClr val="2B5C8A"/>
                </a:solidFill>
                <a:latin typeface="Nirmala UI"/>
                <a:ea typeface="Nirmala UI"/>
                <a:cs typeface="Nirmala UI"/>
              </a:rPr>
              <a:t>; </a:t>
            </a:r>
            <a:r>
              <a:rPr sz="1150"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22</a:t>
            </a:r>
          </a:p>
        </p:txBody>
      </p:sp>
      <p:sp>
        <p:nvSpPr>
          <p:cNvPr id="9" name="TextBox 8"/>
          <p:cNvSpPr txBox="1"/>
          <p:nvPr/>
        </p:nvSpPr>
        <p:spPr>
          <a:xfrm>
            <a:off x="411480" y="4950967"/>
            <a:ext cx="11365992" cy="1385824"/>
          </a:xfrm>
          <a:prstGeom prst="rect">
            <a:avLst/>
          </a:prstGeom>
          <a:noFill/>
        </p:spPr>
        <p:txBody>
          <a:bodyPr wrap="square" anchor="t" lIns="45720" rIns="45720" tIns="18288" bIns="18288">
            <a:spAutoFit/>
          </a:bodyPr>
          <a:lstStyle/>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लिफ़ाफ़े: पंच के P-4, P-5, P-13, P-17 और सरपंच के P-3, P-6, P-12, P-16।</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23</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9">
                  <a:extLst>
                    <a:ext uri="{A12FA001-AC4F-418D-AE19-62706E023703}">
                      <ahyp:hlinkClr xmlns:ahyp="http://schemas.microsoft.com/office/drawing/2018/hyperlinkcolor" val="tx"/>
                    </a:ext>
                  </a:extLst>
                </a:hlinkClick>
              </a:rPr>
              <a:t>मतपेटी मार्गदर्शिका, पृ. 110</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चौथे सहायक के लिए: तीन एरोक्रॉस मोहरें, एक बैंगनी स्टाम्प पैड, सफ़ेद काग़ज़ का एक ताव; स्याही की शीशी गीली रेत में।</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 पृ. 11</a:t>
            </a:r>
            <a:r>
              <a:rPr sz="1152" b="0">
                <a:solidFill>
                  <a:srgbClr val="2B5C8A"/>
                </a:solidFill>
                <a:latin typeface="Nirmala UI"/>
                <a:ea typeface="Nirmala UI"/>
                <a:cs typeface="Nirmala UI"/>
              </a:rPr>
              <a:t>]</a:t>
            </a:r>
          </a:p>
          <a:p>
            <a:pPr algn="l" marL="274320" indent="-274320">
              <a:lnSpc>
                <a:spcPct val="100000"/>
              </a:lnSpc>
              <a:spcAft>
                <a:spcPts val="600"/>
              </a:spcAft>
              <a:buFont typeface="Arial"/>
              <a:buChar char="•"/>
            </a:pPr>
            <a:r>
              <a:rPr sz="1600" b="0">
                <a:solidFill>
                  <a:srgbClr val="1F2937"/>
                </a:solidFill>
                <a:latin typeface="Nirmala UI"/>
                <a:ea typeface="Nirmala UI"/>
                <a:cs typeface="Nirmala UI"/>
              </a:rPr>
              <a:t>पहले सहायक के पास कार्यकारी सूची, दूसरे के पास पंच की चिह्नित सूची, तीसरे के पास सरपंच की; तीनों के पास बॉल पेन।</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11">
                  <a:extLst>
                    <a:ext uri="{A12FA001-AC4F-418D-AE19-62706E023703}">
                      <ahyp:hlinkClr xmlns:ahyp="http://schemas.microsoft.com/office/drawing/2018/hyperlinkcolor" val="tx"/>
                    </a:ext>
                  </a:extLst>
                </a:hlinkClick>
              </a:rPr>
              <a:t>मतपेटी मार्गदर्शिका, पृ. 9</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12">
                  <a:extLst>
                    <a:ext uri="{A12FA001-AC4F-418D-AE19-62706E023703}">
                      <ahyp:hlinkClr xmlns:ahyp="http://schemas.microsoft.com/office/drawing/2018/hyperlinkcolor" val="tx"/>
                    </a:ext>
                  </a:extLst>
                </a:hlinkClick>
              </a:rPr>
              <a:t>मतपेटी मार्गदर्शिका, पृ. 10</a:t>
            </a:r>
            <a:r>
              <a:rPr sz="1152" b="0">
                <a:solidFill>
                  <a:srgbClr val="2B5C8A"/>
                </a:solidFill>
                <a:latin typeface="Nirmala UI"/>
                <a:ea typeface="Nirmala UI"/>
                <a:cs typeface="Nirmala UI"/>
              </a:rPr>
              <a:t>; </a:t>
            </a:r>
            <a:r>
              <a:rPr sz="1152" b="0">
                <a:solidFill>
                  <a:srgbClr val="2B5C8A"/>
                </a:solidFill>
                <a:latin typeface="Nirmala UI"/>
                <a:ea typeface="Nirmala UI"/>
                <a:cs typeface="Nirmala UI"/>
                <a:hlinkClick r:id="rId10">
                  <a:extLst>
                    <a:ext uri="{A12FA001-AC4F-418D-AE19-62706E023703}">
                      <ahyp:hlinkClr xmlns:ahyp="http://schemas.microsoft.com/office/drawing/2018/hyperlinkcolor" val="tx"/>
                    </a:ext>
                  </a:extLst>
                </a:hlinkClick>
              </a:rPr>
              <a:t>मतपेटी मार्गदर्शिका, पृ. 11</a:t>
            </a:r>
            <a:r>
              <a:rPr sz="1152" b="0">
                <a:solidFill>
                  <a:srgbClr val="2B5C8A"/>
                </a:solidFill>
                <a:latin typeface="Nirmala UI"/>
                <a:ea typeface="Nirmala UI"/>
                <a:cs typeface="Nirmala UI"/>
              </a:rPr>
              <a:t>]</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जाँच-सूची: मतदान बंद होने पर</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66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तय समय पर बाहर आकर, लाइन के आख़िरी व्यक्ति से 1 नंबर से शुरू करके, अपने हस्ताक्षर वाली पर्चियाँ दीजिए।</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मतपेटी सील करने की घोषणा, परिशिष्ट-21 के हिसाब से।</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पंच-सरपंच वाली मतपेटी पर टेप, डोरी या थैला नहीं; इसकी गिनती उसी दिन पंचायत मुख्यालय पर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डायरी पूरी कीजिए। पंच-सरपंच के लिए परिशिष्ट-23-B की अलग डायरी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21</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लेखे: पेपर सील का लेखा (परिशिष्ट-24), मतपत्रों का लेखा (परिशिष्ट-26) और Form of Statistics (परिशिष्ट-25)।</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22</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चार-चार लिफ़ाफ़े सील कीजिए: पंच P-4, P-5, P-13, P-17; सरपंच P-3, P-6, P-12, P-16।</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110</a:t>
            </a:r>
            <a:r>
              <a:rPr sz="1584" b="0">
                <a:solidFill>
                  <a:srgbClr val="2B5C8A"/>
                </a:solidFill>
                <a:latin typeface="Nirmala UI"/>
                <a:ea typeface="Nirmala UI"/>
                <a:cs typeface="Nirmala UI"/>
              </a:rPr>
              <a:t>]</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मतपत्र की पीठ पर हस्ताक्षर कौन करेगा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67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दल में एक मतदान अधिकारी और 4 सहायक मतदान अधिकारी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अधिकारी के कामों में: वे मतपत्रों की पीठ पर पूरे हस्ताक्षर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आयोग के आदेश 1031 में: हर मतपत्र की पीठ पर "पं.रा.सं." वाली सील लगेगी, और मतदान अधिकारी अपने पूरे हस्ताक्षर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आदेश 1031, दि. 27.01.2026, संकलन पृ. 163</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वाले अध्याय में: पीठ पर "मतदान अधिकारी (पंच)" और "मतदान अधिकारी (सरपंच)" के पूरे हस्ताक्षर होंगे।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17</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 नाम सहायक मतदान अधिकारियों के नामों जैसे लगते हैं, पर दूसरे और तीसरे सहायक मतदान अधिकारी के कामों में हस्ताक्षर नहीं है। इसलिए दोनों मतपत्रों पर हस्ताक्षर दल के मतदान अधिकारी (PO) ही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7">
                  <a:extLst>
                    <a:ext uri="{A12FA001-AC4F-418D-AE19-62706E023703}">
                      <ahyp:hlinkClr xmlns:ahyp="http://schemas.microsoft.com/office/drawing/2018/hyperlinkcolor" val="tx"/>
                    </a:ext>
                  </a:extLst>
                </a:hlinkClick>
              </a:rPr>
              <a:t>मतपेटी मार्गदर्शिका, पृ. 10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8">
                  <a:extLst>
                    <a:ext uri="{A12FA001-AC4F-418D-AE19-62706E023703}">
                      <ahyp:hlinkClr xmlns:ahyp="http://schemas.microsoft.com/office/drawing/2018/hyperlinkcolor" val="tx"/>
                    </a:ext>
                  </a:extLst>
                </a:hlinkClick>
              </a:rPr>
              <a:t>मतपेटी मार्गदर्शिका, पृ. 11</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7</a:t>
            </a:r>
            <a:r>
              <a:rPr sz="1584" b="0">
                <a:solidFill>
                  <a:srgbClr val="2B5C8A"/>
                </a:solidFill>
                <a:latin typeface="Nirmala UI"/>
                <a:ea typeface="Nirmala UI"/>
                <a:cs typeface="Nirmala UI"/>
              </a:rPr>
              <a:t>]</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चैलेंज</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68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मतदान अधिकारी के कामों में: चैलेंज वाले वोटों और उम्मीदवारों के चैलेंज किए मतदाताओं के मामले निपटाना।</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पहले सहायक वाले हिस्से में: पहचान को सिर्फ़ उन्हीं के पास चैलेंज किया जा सकता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9</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आगे लिखा है: पंचायत चुनाव में न चैलेंज लिस्ट बनेगी, न चैलेंज फ़ीस लगेगी।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20</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 मतदान अधिकारी की डायरी (परिशिष्ट 23-B) में चैलेंज वाले वोटों की संख्या (मंज़ूर और नामंज़ूर) के साथ "जब्त की गई धनराशि" का ख़ाना भी छपा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124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पहचान तय करने का नियम "पहचान पर आपत्ति हो, तो" वाली स्लाइड में है।</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लेखे और कुछ लिफ़ाफ़े कौन भरेगा</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69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मतदान ख़त्म होने पर काग़ज़ और लिफ़ाफ़े तैयार करने का काम मतदान अधिकारी को दिया गया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उसी हिस्से में पेपर सील का लेखा, मतपत्रों का लेखा और Form of Statistics तैयार करने की बात है; यानी ये भी उन्हीं काग़ज़ों में आते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22</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उम्र वाली घोषणाओं का लिफ़ाफ़ा P-1 (सील नहीं होगा) बनाने का काम "आप" को दिया है, यानी जिसने ये घोषणाएँ लीं; किसी पद का नाम नहीं।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21</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रिटर्निंग अधिकारी जो लिफ़ाफ़े तैयार करेंगे, उनकी सूची में भी P-1, P-33 और डायरी (परिशिष्ट 23-B) हैं; पर उसमें वैध मतपत्र, परिणाम पत्र (प्ररूप-7) और उप-सरपंच चुनाव के लिफ़ाफ़े भी हैं, यानी यह पूरे पंच/सरपंच चुनाव के रिकॉर्ड की सूची है।</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23</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6">
                  <a:extLst>
                    <a:ext uri="{A12FA001-AC4F-418D-AE19-62706E023703}">
                      <ahyp:hlinkClr xmlns:ahyp="http://schemas.microsoft.com/office/drawing/2018/hyperlinkcolor" val="tx"/>
                    </a:ext>
                  </a:extLst>
                </a:hlinkClick>
              </a:rPr>
              <a:t>मतपेटी मार्गदर्शिका, पृ. 24</a:t>
            </a:r>
            <a:r>
              <a:rPr sz="1512"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100" b="0">
                <a:solidFill>
                  <a:srgbClr val="1F2937"/>
                </a:solidFill>
                <a:latin typeface="Nirmala UI"/>
                <a:ea typeface="Nirmala UI"/>
                <a:cs typeface="Nirmala UI"/>
              </a:rPr>
              <a:t>बूथ के आठ सील लिफ़ाफ़े मतदान अधिकारी तैयार करेंगे: पंच और सरपंच के चार-चार, यानी बचे मतपत्र, चिह्नित मतदाता सूची, खराब और रद्द मतपत्र, निविदत्त मतपत्र और सूची; ये मतपेटियों के साथ, पर अलग से, रिटर्निंग अधिकारी को।</a:t>
            </a:r>
            <a:r>
              <a:rPr sz="1512" b="0">
                <a:solidFill>
                  <a:srgbClr val="2B5C8A"/>
                </a:solidFill>
                <a:latin typeface="Nirmala UI"/>
                <a:ea typeface="Nirmala UI"/>
                <a:cs typeface="Nirmala UI"/>
              </a:rPr>
              <a:t>  [</a:t>
            </a:r>
            <a:r>
              <a:rPr sz="1512"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23</a:t>
            </a:r>
            <a:r>
              <a:rPr sz="1512" b="0">
                <a:solidFill>
                  <a:srgbClr val="2B5C8A"/>
                </a:solidFill>
                <a:latin typeface="Nirmala UI"/>
                <a:ea typeface="Nirmala UI"/>
                <a:cs typeface="Nirmala UI"/>
              </a:rPr>
              <a:t>]</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खराब मतपत्रों का लिफ़ाफ़ा</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70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के खराब मतपत्र P-13 में, सरपंच के P-12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23</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110</a:t>
            </a:r>
            <a:r>
              <a:rPr sz="1584" b="0">
                <a:solidFill>
                  <a:srgbClr val="2B5C8A"/>
                </a:solidFill>
                <a:latin typeface="Nirmala UI"/>
                <a:ea typeface="Nirmala UI"/>
                <a:cs typeface="Nirmala UI"/>
              </a:rPr>
              <a:t>]</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निविदत्त मतपत्रों का लिफ़ाफ़ा</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71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पंच के निविदत्त मतपत्र P-17 में, सरपंच के P-16 में।</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110</a:t>
            </a:r>
            <a:r>
              <a:rPr sz="1584" b="0">
                <a:solidFill>
                  <a:srgbClr val="2B5C8A"/>
                </a:solidFill>
                <a:latin typeface="Nirmala UI"/>
                <a:ea typeface="Nirmala UI"/>
                <a:cs typeface="Nirmala UI"/>
              </a:rPr>
              <a:t>]</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शक वाले मतपत्र: अलग गड्डी ज़रूरी नहीं</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72 / 73</a:t>
            </a:r>
          </a:p>
        </p:txBody>
      </p:sp>
      <p:sp>
        <p:nvSpPr>
          <p:cNvPr id="7" name="TextBox 6"/>
          <p:cNvSpPr txBox="1"/>
          <p:nvPr/>
        </p:nvSpPr>
        <p:spPr>
          <a:xfrm>
            <a:off x="411480" y="1069848"/>
            <a:ext cx="11365992" cy="5312664"/>
          </a:xfrm>
          <a:prstGeom prst="rect">
            <a:avLst/>
          </a:prstGeom>
          <a:noFill/>
        </p:spPr>
        <p:txBody>
          <a:bodyPr wrap="square" anchor="t" lIns="45720" rIns="45720" tIns="18288" bIns="18288">
            <a:spAutoFit/>
          </a:bodyPr>
          <a:lstStyle/>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मार्गदर्शिका के गिनती वाले हिस्से में: इस गिनती में शक वाले मतपत्रों की अलग गड्डी बनाना ज़रूरी नहीं।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शक हो, तो गिनती कर्मचारी उसी समय रिटर्निंग अधिकारी से फ़ैसला लेकर उसे उम्मीदवार की गड्डी में या खारिज वाली गड्डी में रख दे।</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38</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परिशिष्ट-34 के नमूनों के नीचे: गणना दल शक वाले मतपत्र पहले संदेहपूर्ण मतपत्रों के बंडल में रखेगा, फिर रिटर्निंग अधिकारी जाँचकर फ़ैसला करेंगे।</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140</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5">
                  <a:extLst>
                    <a:ext uri="{A12FA001-AC4F-418D-AE19-62706E023703}">
                      <ahyp:hlinkClr xmlns:ahyp="http://schemas.microsoft.com/office/drawing/2018/hyperlinkcolor" val="tx"/>
                    </a:ext>
                  </a:extLst>
                </a:hlinkClick>
              </a:rPr>
              <a:t>मतपेटी मार्गदर्शिका, पृ. 144</a:t>
            </a:r>
            <a:r>
              <a:rPr sz="1584" b="0">
                <a:solidFill>
                  <a:srgbClr val="2B5C8A"/>
                </a:solidFill>
                <a:latin typeface="Nirmala UI"/>
                <a:ea typeface="Nirmala UI"/>
                <a:cs typeface="Nirmala UI"/>
              </a:rPr>
              <a:t>]</a:t>
            </a:r>
          </a:p>
          <a:p>
            <a:pPr algn="l" marL="292608" indent="-292608">
              <a:lnSpc>
                <a:spcPct val="100000"/>
              </a:lnSpc>
              <a:spcAft>
                <a:spcPts val="1000"/>
              </a:spcAft>
              <a:buFont typeface="Arial"/>
              <a:buChar char="•"/>
            </a:pPr>
            <a:r>
              <a:rPr sz="2200" b="0">
                <a:solidFill>
                  <a:srgbClr val="1F2937"/>
                </a:solidFill>
                <a:latin typeface="Nirmala UI"/>
                <a:ea typeface="Nirmala UI"/>
                <a:cs typeface="Nirmala UI"/>
              </a:rPr>
              <a:t>यानी अलग गड्डी बनाना ज़रूरी नहीं है, पर बनाई जा सकती है; दोनों तरीक़ों में फ़ैसला रिटर्निंग अधिकारी का ही है।</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3">
                  <a:extLst>
                    <a:ext uri="{A12FA001-AC4F-418D-AE19-62706E023703}">
                      <ahyp:hlinkClr xmlns:ahyp="http://schemas.microsoft.com/office/drawing/2018/hyperlinkcolor" val="tx"/>
                    </a:ext>
                  </a:extLst>
                </a:hlinkClick>
              </a:rPr>
              <a:t>मतपेटी मार्गदर्शिका, पृ. 38</a:t>
            </a:r>
            <a:r>
              <a:rPr sz="1584" b="0">
                <a:solidFill>
                  <a:srgbClr val="2B5C8A"/>
                </a:solidFill>
                <a:latin typeface="Nirmala UI"/>
                <a:ea typeface="Nirmala UI"/>
                <a:cs typeface="Nirmala UI"/>
              </a:rPr>
              <a:t>; </a:t>
            </a:r>
            <a:r>
              <a:rPr sz="1584" b="0">
                <a:solidFill>
                  <a:srgbClr val="2B5C8A"/>
                </a:solidFill>
                <a:latin typeface="Nirmala UI"/>
                <a:ea typeface="Nirmala UI"/>
                <a:cs typeface="Nirmala UI"/>
                <a:hlinkClick r:id="rId4">
                  <a:extLst>
                    <a:ext uri="{A12FA001-AC4F-418D-AE19-62706E023703}">
                      <ahyp:hlinkClr xmlns:ahyp="http://schemas.microsoft.com/office/drawing/2018/hyperlinkcolor" val="tx"/>
                    </a:ext>
                  </a:extLst>
                </a:hlinkClick>
              </a:rPr>
              <a:t>मतपेटी मार्गदर्शिका, पृ. 140</a:t>
            </a:r>
            <a:r>
              <a:rPr sz="1584" b="0">
                <a:solidFill>
                  <a:srgbClr val="2B5C8A"/>
                </a:solidFill>
                <a:latin typeface="Nirmala UI"/>
                <a:ea typeface="Nirmala UI"/>
                <a:cs typeface="Nirmala UI"/>
              </a:rPr>
              <a:t>]</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41248"/>
          </a:xfrm>
          <a:prstGeom prst="rect">
            <a:avLst/>
          </a:prstGeom>
          <a:solidFill>
            <a:srgbClr val="1E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841248"/>
            <a:ext cx="12191695" cy="45720"/>
          </a:xfrm>
          <a:prstGeom prst="rect">
            <a:avLst/>
          </a:prstGeom>
          <a:solidFill>
            <a:srgbClr val="C886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73152"/>
            <a:ext cx="11365992" cy="731520"/>
          </a:xfrm>
          <a:prstGeom prst="rect">
            <a:avLst/>
          </a:prstGeom>
          <a:noFill/>
        </p:spPr>
        <p:txBody>
          <a:bodyPr wrap="square" anchor="ctr" lIns="45720" rIns="45720" tIns="18288" bIns="18288">
            <a:spAutoFit/>
          </a:bodyPr>
          <a:lstStyle/>
          <a:p>
            <a:pPr algn="l">
              <a:lnSpc>
                <a:spcPct val="100000"/>
              </a:lnSpc>
              <a:spcAft>
                <a:spcPts val="0"/>
              </a:spcAft>
            </a:pPr>
            <a:r>
              <a:rPr sz="2800" b="1">
                <a:solidFill>
                  <a:srgbClr val="FFFFFF"/>
                </a:solidFill>
                <a:latin typeface="Nirmala UI"/>
                <a:ea typeface="Nirmala UI"/>
                <a:cs typeface="Nirmala UI"/>
              </a:rPr>
              <a:t>स्रोत</a:t>
            </a:r>
          </a:p>
        </p:txBody>
      </p:sp>
      <p:sp>
        <p:nvSpPr>
          <p:cNvPr id="5" name="TextBox 4"/>
          <p:cNvSpPr txBox="1"/>
          <p:nvPr/>
        </p:nvSpPr>
        <p:spPr>
          <a:xfrm>
            <a:off x="411480" y="6473952"/>
            <a:ext cx="9079992" cy="292608"/>
          </a:xfrm>
          <a:prstGeom prst="rect">
            <a:avLst/>
          </a:prstGeom>
          <a:noFill/>
        </p:spPr>
        <p:txBody>
          <a:bodyPr wrap="square" anchor="ctr" lIns="45720" rIns="45720" tIns="18288" bIns="18288">
            <a:spAutoFit/>
          </a:bodyPr>
          <a:lstStyle/>
          <a:p>
            <a:pPr algn="l">
              <a:lnSpc>
                <a:spcPct val="100000"/>
              </a:lnSpc>
              <a:spcAft>
                <a:spcPts val="0"/>
              </a:spcAft>
            </a:pPr>
            <a:r>
              <a:rPr sz="900" b="0">
                <a:solidFill>
                  <a:srgbClr val="5B6370"/>
                </a:solidFill>
                <a:latin typeface="Nirmala UI"/>
                <a:ea typeface="Nirmala UI"/>
                <a:cs typeface="Nirmala UI"/>
              </a:rPr>
              <a:t>आयोग का दस्तावेज़ नहीं, सिर्फ़ पूरक प्रशिक्षण सामग्री · अंतिम और मान्य: आयोग के मूल आदेश और नियम · मतदान दल प्रशिक्षण: पंच और सरपंच, पंचायती राज आम चुनाव 2026, ज़िला बालोतरा</a:t>
            </a:r>
          </a:p>
        </p:txBody>
      </p:sp>
      <p:sp>
        <p:nvSpPr>
          <p:cNvPr id="6" name="TextBox 5"/>
          <p:cNvSpPr txBox="1"/>
          <p:nvPr/>
        </p:nvSpPr>
        <p:spPr>
          <a:xfrm>
            <a:off x="9585655" y="6473952"/>
            <a:ext cx="2194560" cy="292608"/>
          </a:xfrm>
          <a:prstGeom prst="rect">
            <a:avLst/>
          </a:prstGeom>
          <a:noFill/>
        </p:spPr>
        <p:txBody>
          <a:bodyPr wrap="square" anchor="ctr" lIns="45720" rIns="45720" tIns="18288" bIns="18288">
            <a:spAutoFit/>
          </a:bodyPr>
          <a:lstStyle/>
          <a:p>
            <a:pPr algn="r">
              <a:lnSpc>
                <a:spcPct val="100000"/>
              </a:lnSpc>
              <a:spcAft>
                <a:spcPts val="0"/>
              </a:spcAft>
            </a:pPr>
            <a:r>
              <a:rPr sz="1000" b="1">
                <a:solidFill>
                  <a:srgbClr val="1683E8"/>
                </a:solidFill>
                <a:latin typeface="Nirmala UI"/>
                <a:ea typeface="Nirmala UI"/>
                <a:cs typeface="Nirmala UI"/>
                <a:hlinkClick r:id="rId2">
                  <a:extLst>
                    <a:ext uri="{A12FA001-AC4F-418D-AE19-62706E023703}">
                      <ahyp:hlinkClr xmlns:ahyp="http://schemas.microsoft.com/office/drawing/2018/hyperlinkcolor" val="tx"/>
                    </a:ext>
                  </a:extLst>
                </a:hlinkClick>
              </a:rPr>
              <a:t>mockpoll.com</a:t>
            </a:r>
            <a:r>
              <a:rPr sz="1000" b="0">
                <a:solidFill>
                  <a:srgbClr val="5B6370"/>
                </a:solidFill>
                <a:latin typeface="Nirmala UI"/>
                <a:ea typeface="Nirmala UI"/>
                <a:cs typeface="Nirmala UI"/>
              </a:rPr>
              <a:t>  ·  73 / 73</a:t>
            </a:r>
          </a:p>
        </p:txBody>
      </p:sp>
      <p:sp>
        <p:nvSpPr>
          <p:cNvPr id="7" name="TextBox 6"/>
          <p:cNvSpPr txBox="1"/>
          <p:nvPr/>
        </p:nvSpPr>
        <p:spPr>
          <a:xfrm>
            <a:off x="411480" y="1069848"/>
            <a:ext cx="5522976" cy="44414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3">
                  <a:extLst>
                    <a:ext uri="{A12FA001-AC4F-418D-AE19-62706E023703}">
                      <ahyp:hlinkClr xmlns:ahyp="http://schemas.microsoft.com/office/drawing/2018/hyperlinkcolor" val="tx"/>
                    </a:ext>
                  </a:extLst>
                </a:hlinkClick>
              </a:rPr>
              <a:t>आदेश 1031, दि. 27.01.2026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4">
                  <a:extLst>
                    <a:ext uri="{A12FA001-AC4F-418D-AE19-62706E023703}">
                      <ahyp:hlinkClr xmlns:ahyp="http://schemas.microsoft.com/office/drawing/2018/hyperlinkcolor" val="tx"/>
                    </a:ext>
                  </a:extLst>
                </a:hlinkClick>
              </a:rPr>
              <a:t>आदेश 1323, दि. 03.02.2026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5">
                  <a:extLst>
                    <a:ext uri="{A12FA001-AC4F-418D-AE19-62706E023703}">
                      <ahyp:hlinkClr xmlns:ahyp="http://schemas.microsoft.com/office/drawing/2018/hyperlinkcolor" val="tx"/>
                    </a:ext>
                  </a:extLst>
                </a:hlinkClick>
              </a:rPr>
              <a:t>आदेश 1408, दि. 04.02.2026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6">
                  <a:extLst>
                    <a:ext uri="{A12FA001-AC4F-418D-AE19-62706E023703}">
                      <ahyp:hlinkClr xmlns:ahyp="http://schemas.microsoft.com/office/drawing/2018/hyperlinkcolor" val="tx"/>
                    </a:ext>
                  </a:extLst>
                </a:hlinkClick>
              </a:rPr>
              <a:t>आदेश 2235, दि. 25.06.2019</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7">
                  <a:extLst>
                    <a:ext uri="{A12FA001-AC4F-418D-AE19-62706E023703}">
                      <ahyp:hlinkClr xmlns:ahyp="http://schemas.microsoft.com/office/drawing/2018/hyperlinkcolor" val="tx"/>
                    </a:ext>
                  </a:extLst>
                </a:hlinkClick>
              </a:rPr>
              <a:t>आदेश 5096, दि. 26.12.2025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8">
                  <a:extLst>
                    <a:ext uri="{A12FA001-AC4F-418D-AE19-62706E023703}">
                      <ahyp:hlinkClr xmlns:ahyp="http://schemas.microsoft.com/office/drawing/2018/hyperlinkcolor" val="tx"/>
                    </a:ext>
                  </a:extLst>
                </a:hlinkClick>
              </a:rPr>
              <a:t>आदेश 5101, दि. 26.12.2025</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9">
                  <a:extLst>
                    <a:ext uri="{A12FA001-AC4F-418D-AE19-62706E023703}">
                      <ahyp:hlinkClr xmlns:ahyp="http://schemas.microsoft.com/office/drawing/2018/hyperlinkcolor" val="tx"/>
                    </a:ext>
                  </a:extLst>
                </a:hlinkClick>
              </a:rPr>
              <a:t>आदेश 5310, दि. 30.07.2026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0">
                  <a:extLst>
                    <a:ext uri="{A12FA001-AC4F-418D-AE19-62706E023703}">
                      <ahyp:hlinkClr xmlns:ahyp="http://schemas.microsoft.com/office/drawing/2018/hyperlinkcolor" val="tx"/>
                    </a:ext>
                  </a:extLst>
                </a:hlinkClick>
              </a:rPr>
              <a:t>आदेश 9809, दि. 02.10.2026</a:t>
            </a:r>
          </a:p>
        </p:txBody>
      </p:sp>
      <p:sp>
        <p:nvSpPr>
          <p:cNvPr id="8" name="TextBox 7"/>
          <p:cNvSpPr txBox="1"/>
          <p:nvPr/>
        </p:nvSpPr>
        <p:spPr>
          <a:xfrm>
            <a:off x="6254496" y="1069848"/>
            <a:ext cx="5522976" cy="4441444"/>
          </a:xfrm>
          <a:prstGeom prst="rect">
            <a:avLst/>
          </a:prstGeom>
          <a:noFill/>
        </p:spPr>
        <p:txBody>
          <a:bodyPr wrap="square" anchor="t" lIns="45720" rIns="45720" tIns="18288" bIns="18288">
            <a:spAutoFit/>
          </a:bodyPr>
          <a:lstStyle/>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1">
                  <a:extLst>
                    <a:ext uri="{A12FA001-AC4F-418D-AE19-62706E023703}">
                      <ahyp:hlinkClr xmlns:ahyp="http://schemas.microsoft.com/office/drawing/2018/hyperlinkcolor" val="tx"/>
                    </a:ext>
                  </a:extLst>
                </a:hlinkClick>
              </a:rPr>
              <a:t>आदेश 9836, दि. 03.10.2026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2">
                  <a:extLst>
                    <a:ext uri="{A12FA001-AC4F-418D-AE19-62706E023703}">
                      <ahyp:hlinkClr xmlns:ahyp="http://schemas.microsoft.com/office/drawing/2018/hyperlinkcolor" val="tx"/>
                    </a:ext>
                  </a:extLst>
                </a:hlinkClick>
              </a:rPr>
              <a:t>आदेश 10090, दि. 06.10.2026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3">
                  <a:extLst>
                    <a:ext uri="{A12FA001-AC4F-418D-AE19-62706E023703}">
                      <ahyp:hlinkClr xmlns:ahyp="http://schemas.microsoft.com/office/drawing/2018/hyperlinkcolor" val="tx"/>
                    </a:ext>
                  </a:extLst>
                </a:hlinkClick>
              </a:rPr>
              <a:t>आदेश 10144, दि. 07.10.2026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4">
                  <a:extLst>
                    <a:ext uri="{A12FA001-AC4F-418D-AE19-62706E023703}">
                      <ahyp:hlinkClr xmlns:ahyp="http://schemas.microsoft.com/office/drawing/2018/hyperlinkcolor" val="tx"/>
                    </a:ext>
                  </a:extLst>
                </a:hlinkClick>
              </a:rPr>
              <a:t>मतपेटी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5">
                  <a:extLst>
                    <a:ext uri="{A12FA001-AC4F-418D-AE19-62706E023703}">
                      <ahyp:hlinkClr xmlns:ahyp="http://schemas.microsoft.com/office/drawing/2018/hyperlinkcolor" val="tx"/>
                    </a:ext>
                  </a:extLst>
                </a:hlinkClick>
              </a:rPr>
              <a:t>ईवीएम मार्गदर्शिका</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6">
                  <a:extLst>
                    <a:ext uri="{A12FA001-AC4F-418D-AE19-62706E023703}">
                      <ahyp:hlinkClr xmlns:ahyp="http://schemas.microsoft.com/office/drawing/2018/hyperlinkcolor" val="tx"/>
                    </a:ext>
                  </a:extLst>
                </a:hlinkClick>
              </a:rPr>
              <a:t>पत्र 1299, दि. 03.02.2026</a:t>
            </a:r>
          </a:p>
          <a:p>
            <a:pPr algn="l" marL="274320" indent="-274320">
              <a:lnSpc>
                <a:spcPct val="100000"/>
              </a:lnSpc>
              <a:spcAft>
                <a:spcPts val="400"/>
              </a:spcAft>
              <a:buFont typeface="Arial"/>
              <a:buChar char="•"/>
            </a:pPr>
            <a:r>
              <a:rPr sz="1600" b="0">
                <a:solidFill>
                  <a:srgbClr val="1F2937"/>
                </a:solidFill>
                <a:latin typeface="Nirmala UI"/>
                <a:ea typeface="Nirmala UI"/>
                <a:cs typeface="Nirmala UI"/>
                <a:hlinkClick r:id="rId17">
                  <a:extLst>
                    <a:ext uri="{A12FA001-AC4F-418D-AE19-62706E023703}">
                      <ahyp:hlinkClr xmlns:ahyp="http://schemas.microsoft.com/office/drawing/2018/hyperlinkcolor" val="tx"/>
                    </a:ext>
                  </a:extLst>
                </a:hlinkClick>
              </a:rPr>
              <a:t>पंचायती राज चुनाव क़ानून पुस्तिका (अंग्रेज़ी)</a:t>
            </a:r>
          </a:p>
        </p:txBody>
      </p:sp>
      <p:sp>
        <p:nvSpPr>
          <p:cNvPr id="9" name="TextBox 8"/>
          <p:cNvSpPr txBox="1"/>
          <p:nvPr/>
        </p:nvSpPr>
        <p:spPr>
          <a:xfrm>
            <a:off x="411480" y="5648451"/>
            <a:ext cx="11365992" cy="779780"/>
          </a:xfrm>
          <a:prstGeom prst="rect">
            <a:avLst/>
          </a:prstGeom>
          <a:noFill/>
        </p:spPr>
        <p:txBody>
          <a:bodyPr wrap="square" anchor="t" lIns="45720" rIns="45720" tIns="18288" bIns="18288">
            <a:spAutoFit/>
          </a:bodyPr>
          <a:lstStyle/>
          <a:p>
            <a:pPr algn="l">
              <a:lnSpc>
                <a:spcPct val="100000"/>
              </a:lnSpc>
              <a:spcAft>
                <a:spcPts val="800"/>
              </a:spcAft>
            </a:pPr>
            <a:r>
              <a:rPr sz="1500" b="0">
                <a:solidFill>
                  <a:srgbClr val="8A3B12"/>
                </a:solidFill>
                <a:latin typeface="Nirmala UI"/>
                <a:ea typeface="Nirmala UI"/>
                <a:cs typeface="Nirmala UI"/>
              </a:rPr>
              <a:t>सावधान: यह राज्य निर्वाचन आयोग का दस्तावेज़ नहीं है; न आयोग ने इसे बनाया या जारी किया है, न यह सरकारी तौर पर तैयार हुआ है। यह सिर्फ़ पूरक प्रशिक्षण सामग्री है। अंतिम और मान्य स्रोत आयोग के मूल आदेश और नियम ही हैं; इसमें उनसे कुछ अलग दिखे, तो आदेश और नियम ही मानिए।</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