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हर बात के आगे मार्गदर्शिका, MPSV अनुदेश पुस्तिका या आयोग के आदेश का पन्ना लिखा है। जहाँ स्रोतों में किसी बात पर अलग-अलग बात छपी है, वहाँ यहाँ एक ही नियम लिखा है; स्रोतों में क्या फ़र्क है, यह प्रशिक्षकों के लिए साइट के 'स्रोतों में फ़र्क' पेज पर है।</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ध्यान रखिए कि हर चरण में मतदान के दो दिन हैं, और दोनों दिन वोट का तरीका अलग है। [आदेश 9836, दि. 03.10.2026, पृ. 3; आदेश 9836, दि. 03.10.2026, पृ. 9; आदेश 10090, दि. 06.10.2026, पृ. 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वर्तनी: आदेश की स्कैन छपाई में "धोरीमन्ना" नाम "धोरीमन्त्रा" जैसा दिखता है; आयोग के संकलन के टाइप किए हुए पाठ में यही नाम "धोरीमन्ना" लिखा है। [आदेश 5101, दि. 26.12.2025, संकलन पृ. 15]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तीसरा सहायक मतदान अधिकारी मतदान अधिकारी के पास बैठता है, ताकि वे कंट्रोल यूनिट और पूरे मतदान पर नज़र रख सकें। [ईवीएम मार्गदर्शिका, पृ. 29]</a:t>
            </a:r>
          </a:p>
          <a:p>
            <a:r>
              <a:t>दल के हर सदस्य को उसका काम मार्गदर्शिका के अध्याय 4 के हिसाब से मतदान अधिकारी बाँटते हैं। [ईवीएम मार्गदर्शिका, पृ. 113]</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बूथ पर मतदान अभिकर्ता के नियुक्ति पत्र के हस्ताक्षर इन्हीं नमूनों (प्ररूप-8) से मिलाने हैं। [ईवीएम मार्गदर्शिका, पृ. 16]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मशीन की तैयारी तय समय से कम से कम एक घंटा पहले शुरू कीजिए; मॉक पोल और सील आगे के स्लाइडों में हैं। [ईवीएम मार्गदर्शिका, पृ. 111]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दोनों मार्गदर्शिकाओं के परिशिष्ट में आयोग का आदेश 603 (19.01.2026) छपा है। [ईवीएम मार्गदर्शिका, पृ. 204; मतपेटी मार्गदर्शिका, पृ. 120]</a:t>
            </a:r>
          </a:p>
          <a:p>
            <a:r>
              <a:t>आयोग के 30.07.2026 के आदेश 5310 ने उसकी जगह ले ली है, इसलिए यह सूची आदेश 5310 से है। [आदेश 5310, दि. 30.07.2026, पृ. 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इन्हीं निशानों से मतदान के बाद गिनती होती है, जो मतदान अधिकारी की डायरी और सांख्यिकी सूचना में जाती है। [ईवीएम मार्गदर्शिका, पृ. 25]</a:t>
            </a:r>
          </a:p>
          <a:p>
            <a:r>
              <a:t>चुनौती के बाद की सारी कार्यवाही मतदान अधिकारी करेंगे। पहचान पक्की हो, तो मतदाता दूसरे सहायक मतदान अधिकारी के पास जाएगा। [ईवीएम मार्गदर्शिका, पृ. 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पर्चियाँ बंडल में, बूथ के मतदाताओं की संख्या देखकर दी जाएँगी। [ईवीएम मार्गदर्शिका, पृ. 95]</a:t>
            </a:r>
          </a:p>
          <a:p>
            <a:r>
              <a:t>नीली पर्ची किसे दी जाए: MPSV वाले बूथ पर दोनों पर्चियाँ तीसरा सहायक मतदान अधिकारी लेता है; "नीली पर्ची किसे: MPSV वाले बूथ पर" वाली स्लाइड देखिए। [ईवीएम मार्गदर्शिका, पृ. 29; ईवीएम मार्गदर्शिका, पृ. 95]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यहाँ अभ्यास वाला पेज खोलिए: mpsv-abhyas.html, "मशीन को चला के देखिए"। स्क्रीन पर MPSV से अभ्यास: मशीन जाँचिए और जोड़िए, मॉक पोल कीजिए, सील लगाइए, वोट डालकर देखिए और मतदान बंद कीजिए।</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MPSV मशीन ECIL की बनाई हुई है। [ईवीएम मार्गदर्शिका, पृ. 33]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उससे अपनी पसंद के उम्मीदवारों को वोट डालने को कहिए। [ईवीएम मार्गदर्शिका, पृ. 35]</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मज़बूती से बिठाने के लिए पतली कार्डबोर्ड पैडिंग काम में ली जा सकती है। [ईवीएम मार्गदर्शिका, पृ. 38]</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कौन-सी उँगली पर स्याही लगती है, यह साझा हिस्से (एक नज़र में, स्याही) में है।</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पर्चियाँ कौन लेगा और कौन रखेगा: आगे "पर्चियाँ कौन लेगा और रखेगा" वाली स्लाइड देखिए। [ईवीएम मार्गदर्शिका, पृ. 96]</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प्ररूप-14 किस लिफ़ाफ़े में जाता है (PE-54, PE-53, PE-52), यह आगे लिफ़ाफ़ों वाली तालिका में है।</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टैग पर मतदान केंद्र का ब्योरा, मतदान अधिकारी की मुहर और हस्ताक्षर, और पोलिंग एजेंटों के हस्ताक्षर हों। [ईवीएम मार्गदर्शिका, पृ. 45; ईवीएम मार्गदर्शिका, पृ. 103]</a:t>
            </a:r>
          </a:p>
          <a:p>
            <a:r>
              <a:t>इसके बाद मशीन भंडारण स्थान (STRONG ROOM) तक ले जाने के लिए तैयार है। [ईवीएम मार्गदर्शिका, पृ. 45]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PE-57 में: बिना इस्तेमाल हुई मतदाता पर्चियाँ, बिना इस्तेमाल हुए एड्रेस टैग और स्पेशल टैग, मतदान अभिकर्ताओं की नियुक्ति के प्ररूप, मतदाता सूची की कार्यकारी प्रतियाँ (चिन्हित प्रति के अलावा), मतदाताओं की आयु संबंधी घोषणाएँ और सूची, बिना इस्तेमाल हुई और ख़राब पेपर सीलें और स्ट्रिप सीलें, और बाकी विविध काग़ज़ात। [ईवीएम मार्गदर्शिका, पृ. 105]</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काउंटर 3 की पूरी सूची में ये भी हैं: पुस्तिका, ऐरोक्रास मार्क सील, मेटल रूल, कपड़े के पर्दे या कार्ड-बोर्ड कम्पार्टमेंट, सुभेदक चिन्ह की सीलें, केनवास बैग। [ईवीएम मार्गदर्शिका, पृ. 108; ईवीएम मार्गदर्शिका, पृ. 109]</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आयोग के पत्र 1299 (03.02.2026) के अनुसार BEL की M3A और MK-5 मशीनों में दोनों पदों की कंट्रोल और बैलेट यूनिट अलग-अलग होती हैं, जबकि MPSV में कंट्रोल यूनिट एक ही होती है। [पत्र 1299, दि. 03.02.2026, संकलन पृ. 288]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साभार: मनीष कुमार गोयल, राज्य स्तरीय मास्टर ट्रेनर (SLMT), जयपुर। इन बातों के मिलान में इनकी प्रशिक्षण प्रस्तुति काम में ली गई; स्लाइड की हर बात मार्गदर्शिका, MPSV अनुदेश पुस्तिका या आयोग के आदेश से है।</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अंतिम बात आयोग के आदेशों और नियमों की है। कोई संशय हो, तो अपने रिटर्निंग अधिकारी से पूछिए।</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sources/mge-2026.pdf#page=19" TargetMode="External"/><Relationship Id="rId3" Type="http://schemas.openxmlformats.org/officeDocument/2006/relationships/hyperlink" Target="https://mockpoll.com/panchayat/rajasthan/2026/sources/mge-2026.pdf#page=33" TargetMode="External"/><Relationship Id="rId4" Type="http://schemas.openxmlformats.org/officeDocument/2006/relationships/hyperlink" Target="https://mockpoll.com/panchayat/rajasthan/2026/orders/9809.pdf#page=1" TargetMode="External"/><Relationship Id="rId5" Type="http://schemas.openxmlformats.org/officeDocument/2006/relationships/image" Target="../media/image1.png"/><Relationship Id="rId6" Type="http://schemas.openxmlformats.org/officeDocument/2006/relationships/hyperlink" Target="https://mockpoll.com/panchayat/rajasthan/2026/" TargetMode="External"/><Relationship Id="rId7" Type="http://schemas.openxmlformats.org/officeDocument/2006/relationships/image" Target="../media/image2.png"/><Relationship Id="rId8" Type="http://schemas.openxmlformats.org/officeDocument/2006/relationships/hyperlink" Target="https://gsssjethantri.in" TargetMode="Externa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3"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sources/mge-2026.pdf#page=19" TargetMode="External"/><Relationship Id="rId7" Type="http://schemas.openxmlformats.org/officeDocument/2006/relationships/hyperlink" Target="https://mockpoll.com/panchayat/rajasthan/2026/sources/mge-2026.pdf#page=33" TargetMode="Externa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9"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hyperlink" Target="https://mockpoll.com/panchayat/rajasthan/2026/orders/9809.pdf#page=2" TargetMode="External"/><Relationship Id="rId6" Type="http://schemas.openxmlformats.org/officeDocument/2006/relationships/hyperlink" Target="https://mockpoll.com/panchayat/rajasthan/2026/orders/cmp-1299.pdf#page=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9836.pdf#page=12" TargetMode="External"/><Relationship Id="rId6" Type="http://schemas.openxmlformats.org/officeDocument/2006/relationships/hyperlink" Target="https://mockpoll.com/panchayat/rajasthan/2026/orders/10144.pdf#page=4" TargetMode="External"/><Relationship Id="rId7"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96.pdf#page=1" TargetMode="External"/><Relationship Id="rId4" Type="http://schemas.openxmlformats.org/officeDocument/2006/relationships/hyperlink" Target="https://mockpoll.com/panchayat/rajasthan/2026/sources/mge-2026.pdf#page=9" TargetMode="External"/><Relationship Id="rId5" Type="http://schemas.openxmlformats.org/officeDocument/2006/relationships/hyperlink" Target="https://mockpoll.com/panchayat/rajasthan/2026/sources/mgm-2026.pdf#page=7" TargetMode="External"/><Relationship Id="rId6" Type="http://schemas.openxmlformats.org/officeDocument/2006/relationships/hyperlink" Target="https://mockpoll.com/panchayat/rajasthan/2026/sources/mgm-2026.pdf#page=11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408.pdf#page=1"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hyperlink" Target="https://mockpoll.com/panchayat/rajasthan/2026/sources/mgm-2026.pdf#page=15" TargetMode="External"/><Relationship Id="rId6" Type="http://schemas.openxmlformats.org/officeDocument/2006/relationships/hyperlink" Target="https://mockpoll.com/panchayat/rajasthan/2026/sources/mgm-2026.pdf#page=9" TargetMode="External"/><Relationship Id="rId7" Type="http://schemas.openxmlformats.org/officeDocument/2006/relationships/hyperlink" Target="https://mockpoll.com/panchayat/rajasthan/2026/orders/9836.pdf#page=9" TargetMode="External"/><Relationship Id="rId8" Type="http://schemas.openxmlformats.org/officeDocument/2006/relationships/hyperlink" Target="https://mockpoll.com/panchayat/rajasthan/2026/orders/10090.pdf#page=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3.png"/><Relationship Id="rId4" Type="http://schemas.openxmlformats.org/officeDocument/2006/relationships/hyperlink" Target="https://mockpoll.com/panchayat/rajasthan/2026/orders/cmp-1408.pdf#page=1" TargetMode="External"/><Relationship Id="rId5" Type="http://schemas.openxmlformats.org/officeDocument/2006/relationships/hyperlink" Target="https://mockpoll.com/panchayat/rajasthan/2026/orders/9836.pdf#page=9" TargetMode="External"/><Relationship Id="rId6" Type="http://schemas.openxmlformats.org/officeDocument/2006/relationships/hyperlink" Target="https://mockpoll.com/panchayat/rajasthan/2026/orders/10090.pdf#page=1" TargetMode="External"/><Relationship Id="rId7" Type="http://schemas.openxmlformats.org/officeDocument/2006/relationships/hyperlink" Target="https://mockpoll.com/panchayat/rajasthan/2026/sources/mgm-2026.pdf#page=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408.pdf#page=1" TargetMode="External"/><Relationship Id="rId4" Type="http://schemas.openxmlformats.org/officeDocument/2006/relationships/hyperlink" Target="https://mockpoll.com/panchayat/rajasthan/2026/sources/mge-2026.pdf#page=210" TargetMode="External"/><Relationship Id="rId5" Type="http://schemas.openxmlformats.org/officeDocument/2006/relationships/hyperlink" Target="https://mockpoll.com/panchayat/rajasthan/2026/sources/mgm-2026.pdf#page=13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2235.pdf#page=2"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2235.pdf#page=2" TargetMode="External"/><Relationship Id="rId4" Type="http://schemas.openxmlformats.org/officeDocument/2006/relationships/hyperlink" Target="https://mockpoll.com/panchayat/rajasthan/2026/orders/cmp-2235.pdf#page=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4"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sources/mge-2026.pdf#page=1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29"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hyperlink" Target="https://mockpoll.com/panchayat/rajasthan/2026/sources/mge-2026.pdf#page=31" TargetMode="External"/><Relationship Id="rId6" Type="http://schemas.openxmlformats.org/officeDocument/2006/relationships/hyperlink" Target="https://mockpoll.com/panchayat/rajasthan/2026/sources/mge-2026.pdf#page=32" TargetMode="External"/><Relationship Id="rId7" Type="http://schemas.openxmlformats.org/officeDocument/2006/relationships/hyperlink" Target="https://mockpoll.com/panchayat/rajasthan/2026/sources/mge-2026.pdf#page=33" TargetMode="External"/><Relationship Id="rId8" Type="http://schemas.openxmlformats.org/officeDocument/2006/relationships/hyperlink" Target="https://mockpoll.com/panchayat/rajasthan/2026/sources/mge-2026.pdf#page=34" TargetMode="External"/><Relationship Id="rId9"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4" TargetMode="External"/><Relationship Id="rId4" Type="http://schemas.openxmlformats.org/officeDocument/2006/relationships/hyperlink" Target="https://mockpoll.com/panchayat/rajasthan/2026/sources/mge-2026.pdf#page=17" TargetMode="External"/><Relationship Id="rId5" Type="http://schemas.openxmlformats.org/officeDocument/2006/relationships/hyperlink" Target="https://mockpoll.com/panchayat/rajasthan/2026/sources/mge-2026.pdf#page=115" TargetMode="External"/><Relationship Id="rId6" Type="http://schemas.openxmlformats.org/officeDocument/2006/relationships/hyperlink" Target="https://mockpoll.com/panchayat/rajasthan/2026/sources/mge-2026.pdf#page=1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7" TargetMode="External"/><Relationship Id="rId4" Type="http://schemas.openxmlformats.org/officeDocument/2006/relationships/hyperlink" Target="https://mockpoll.com/panchayat/rajasthan/2026/sources/mge-2026.pdf#page=18" TargetMode="External"/><Relationship Id="rId5" Type="http://schemas.openxmlformats.org/officeDocument/2006/relationships/hyperlink" Target="https://mockpoll.com/panchayat/rajasthan/2026/orders/cmp-1134.pdf#page=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8" TargetMode="External"/><Relationship Id="rId4" Type="http://schemas.openxmlformats.org/officeDocument/2006/relationships/hyperlink" Target="https://mockpoll.com/panchayat/rajasthan/2026/sources/mge-2026.pdf#page=14" TargetMode="External"/><Relationship Id="rId5" Type="http://schemas.openxmlformats.org/officeDocument/2006/relationships/hyperlink" Target="https://mockpoll.com/panchayat/rajasthan/2026/sources/mge-2026.pdf#page=115" TargetMode="External"/><Relationship Id="rId6" Type="http://schemas.openxmlformats.org/officeDocument/2006/relationships/hyperlink" Target="https://mockpoll.com/panchayat/rajasthan/2026/sources/mge-2026.pdf#page=2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20" TargetMode="External"/><Relationship Id="rId4" Type="http://schemas.openxmlformats.org/officeDocument/2006/relationships/hyperlink" Target="https://mockpoll.com/panchayat/rajasthan/2026/sources/mge-2026.pdf#page=115" TargetMode="External"/><Relationship Id="rId5"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5" TargetMode="External"/><Relationship Id="rId4" Type="http://schemas.openxmlformats.org/officeDocument/2006/relationships/hyperlink" Target="https://mockpoll.com/panchayat/rajasthan/2026/sources/mge-2026.pdf#page=20" TargetMode="External"/><Relationship Id="rId5" Type="http://schemas.openxmlformats.org/officeDocument/2006/relationships/hyperlink" Target="https://mockpoll.com/panchayat/rajasthan/2026/sources/mge-2026.pdf#page=14" TargetMode="External"/><Relationship Id="rId6" Type="http://schemas.openxmlformats.org/officeDocument/2006/relationships/hyperlink" Target="https://mockpoll.com/panchayat/rajasthan/2026/sources/mge-2026.pdf#page=15" TargetMode="External"/><Relationship Id="rId7" Type="http://schemas.openxmlformats.org/officeDocument/2006/relationships/hyperlink" Target="https://mockpoll.com/panchayat/rajasthan/2026/sources/mge-2026.pdf#page=116" TargetMode="External"/><Relationship Id="rId8"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29" TargetMode="External"/><Relationship Id="rId4" Type="http://schemas.openxmlformats.org/officeDocument/2006/relationships/hyperlink" Target="https://mockpoll.com/panchayat/rajasthan/2026/sources/mge-2026.pdf#page=3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310.pdf#page=1" TargetMode="External"/><Relationship Id="rId4" Type="http://schemas.openxmlformats.org/officeDocument/2006/relationships/hyperlink" Target="https://mockpoll.com/panchayat/rajasthan/2026/sources/mge-2026.pdf#page=94" TargetMode="External"/><Relationship Id="rId5" Type="http://schemas.openxmlformats.org/officeDocument/2006/relationships/hyperlink" Target="https://mockpoll.com/panchayat/rajasthan/2026/orders/5310.pdf#page=2" TargetMode="External"/><Relationship Id="rId6" Type="http://schemas.openxmlformats.org/officeDocument/2006/relationships/hyperlink" Target="https://mockpoll.com/panchayat/rajasthan/2026/orders/5310.pdf#page=3" TargetMode="External"/><Relationship Id="rId7"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310.pdf#page=2"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29"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0" TargetMode="External"/><Relationship Id="rId4" Type="http://schemas.openxmlformats.org/officeDocument/2006/relationships/hyperlink" Target="https://mockpoll.com/panchayat/rajasthan/2026/sources/mge-2026.pdf#page=3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1" TargetMode="External"/><Relationship Id="rId4" Type="http://schemas.openxmlformats.org/officeDocument/2006/relationships/hyperlink" Target="https://mockpoll.com/panchayat/rajasthan/2026/sources/mge-2026.pdf#page=32" TargetMode="External"/><Relationship Id="rId5"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3" TargetMode="External"/><Relationship Id="rId4" Type="http://schemas.openxmlformats.org/officeDocument/2006/relationships/hyperlink" Target="https://mockpoll.com/panchayat/rajasthan/2026/sources/mge-2026.pdf#page=3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24.pdf#page=10" TargetMode="External"/><Relationship Id="rId4" Type="http://schemas.openxmlformats.org/officeDocument/2006/relationships/hyperlink" Target="https://mockpoll.com/panchayat/rajasthan/2026/sources/mge-2026.pdf#page=19" TargetMode="External"/><Relationship Id="rId5" Type="http://schemas.openxmlformats.org/officeDocument/2006/relationships/hyperlink" Target="https://mockpoll.com/panchayat/rajasthan/2026/sources/mge-2026.pdf#page=37" TargetMode="External"/><Relationship Id="rId6" Type="http://schemas.openxmlformats.org/officeDocument/2006/relationships/hyperlink" Target="https://mockpoll.com/panchayat/rajasthan/2026/orders/9508.pdf#page=1" TargetMode="External"/><Relationship Id="rId7" Type="http://schemas.openxmlformats.org/officeDocument/2006/relationships/hyperlink" Target="https://mockpoll.com/panchayat/rajasthan/2026/sources/mge-2026.pdf#page=38" TargetMode="External"/><Relationship Id="rId8" Type="http://schemas.openxmlformats.org/officeDocument/2006/relationships/hyperlink" Target="https://mockpoll.com/panchayat/rajasthan/2026/sources/mge-2026.pdf#page=39" TargetMode="External"/><Relationship Id="rId9" Type="http://schemas.openxmlformats.org/officeDocument/2006/relationships/hyperlink" Target="https://mockpoll.com/panchayat/rajasthan/2026/sources/mge-2026.pdf#page=40" TargetMode="External"/><Relationship Id="rId10" Type="http://schemas.openxmlformats.org/officeDocument/2006/relationships/hyperlink" Target="https://mockpoll.com/panchayat/rajasthan/2026/sources/mge-2026.pdf#page=41" TargetMode="External"/><Relationship Id="rId11" Type="http://schemas.openxmlformats.org/officeDocument/2006/relationships/hyperlink" Target="https://mockpoll.com/panchayat/rajasthan/2026/sources/mge-2026.pdf#page=42" TargetMode="External"/><Relationship Id="rId12" Type="http://schemas.openxmlformats.org/officeDocument/2006/relationships/hyperlink" Target="https://mockpoll.com/panchayat/rajasthan/2026/sources/mge-2026.pdf#page=43" TargetMode="External"/><Relationship Id="rId13" Type="http://schemas.openxmlformats.org/officeDocument/2006/relationships/hyperlink" Target="https://mockpoll.com/panchayat/rajasthan/2026/sources/mge-2026.pdf#page=44" TargetMode="External"/><Relationship Id="rId14" Type="http://schemas.openxmlformats.org/officeDocument/2006/relationships/hyperlink" Target="https://mockpoll.com/panchayat/rajasthan/2026/sources/mge-2026.pdf#page=45" TargetMode="External"/><Relationship Id="rId15" Type="http://schemas.openxmlformats.org/officeDocument/2006/relationships/hyperlink" Target="https://mockpoll.com/panchayat/rajasthan/2026/sources/mge-2026.pdf#page=99" TargetMode="External"/><Relationship Id="rId16" Type="http://schemas.openxmlformats.org/officeDocument/2006/relationships/hyperlink" Target="https://mockpoll.com/panchayat/rajasthan/2026/sources/mge-2026.pdf#page=48" TargetMode="External"/><Relationship Id="rId17" Type="http://schemas.openxmlformats.org/officeDocument/2006/relationships/hyperlink" Target="https://mockpoll.com/panchayat/rajasthan/2026/sources/mge-2026.pdf#page=33" TargetMode="External"/><Relationship Id="rId18" Type="http://schemas.openxmlformats.org/officeDocument/2006/relationships/hyperlink" Target="https://mockpoll.com/panchayat/rajasthan/2026/sources/mge-2026.pdf#page=106" TargetMode="External"/><Relationship Id="rId19" Type="http://schemas.openxmlformats.org/officeDocument/2006/relationships/hyperlink" Target="https://mockpoll.com/panchayat/rajasthan/2026/sources/mge-2026.pdf#page=107" TargetMode="External"/><Relationship Id="rId20" Type="http://schemas.openxmlformats.org/officeDocument/2006/relationships/hyperlink" Target="https://mockpoll.com/panchayat/rajasthan/2026/sources/mge-2026.pdf#page=49" TargetMode="External"/><Relationship Id="rId21" Type="http://schemas.openxmlformats.org/officeDocument/2006/relationships/hyperlink" Target="https://mockpoll.com/panchayat/rajasthan/2026/sources/mge-2026.pdf#page=108" TargetMode="External"/><Relationship Id="rId22" Type="http://schemas.openxmlformats.org/officeDocument/2006/relationships/hyperlink" Target="https://mockpoll.com/panchayat/rajasthan/2026/sources/mge-2026.pdf#page=113"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24.pdf#page=10" TargetMode="External"/><Relationship Id="rId4" Type="http://schemas.openxmlformats.org/officeDocument/2006/relationships/hyperlink" Target="https://mockpoll.com/panchayat/rajasthan/2026/sources/mge-2026.pdf#page=19" TargetMode="External"/><Relationship Id="rId5"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4.png"/><Relationship Id="rId4" Type="http://schemas.openxmlformats.org/officeDocument/2006/relationships/hyperlink" Target="https://mockpoll.com/panchayat/rajasthan/2026/sources/eim-mpsv-2019.pdf#page=10" TargetMode="External"/><Relationship Id="rId5" Type="http://schemas.openxmlformats.org/officeDocument/2006/relationships/hyperlink" Target="https://mockpoll.com/panchayat/rajasthan/2026/sources/mge-2026.pdf#page=19" TargetMode="External"/><Relationship Id="rId6" Type="http://schemas.openxmlformats.org/officeDocument/2006/relationships/hyperlink" Target="https://mockpoll.com/panchayat/rajasthan/2026/orders/cmp-710.pdf#page=1"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7" TargetMode="External"/><Relationship Id="rId4"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5.png"/><Relationship Id="rId4" Type="http://schemas.openxmlformats.org/officeDocument/2006/relationships/hyperlink" Target="https://mockpoll.com/panchayat/rajasthan/2026/sources/eim-mpsv-2019.pdf#page=12" TargetMode="External"/><Relationship Id="rId5" Type="http://schemas.openxmlformats.org/officeDocument/2006/relationships/hyperlink" Target="https://mockpoll.com/panchayat/rajasthan/2026/sources/mge-2026.pdf#page=37" TargetMode="External"/><Relationship Id="rId6" Type="http://schemas.openxmlformats.org/officeDocument/2006/relationships/hyperlink" Target="https://mockpoll.com/panchayat/rajasthan/2026/sources/mge-2026.pdf#page=19" TargetMode="External"/><Relationship Id="rId7" Type="http://schemas.openxmlformats.org/officeDocument/2006/relationships/hyperlink" Target="https://mockpoll.com/panchayat/rajasthan/2026/sources/mge-2026.pdf#page=3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7" TargetMode="External"/><Relationship Id="rId4" Type="http://schemas.openxmlformats.org/officeDocument/2006/relationships/hyperlink" Target="https://mockpoll.com/panchayat/rajasthan/2026/sources/mge-2026.pdf#page=19" TargetMode="External"/><Relationship Id="rId5" Type="http://schemas.openxmlformats.org/officeDocument/2006/relationships/hyperlink" Target="https://mockpoll.com/panchayat/rajasthan/2026/orders/cmp-49.pdf#page=1"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6.png"/><Relationship Id="rId4" Type="http://schemas.openxmlformats.org/officeDocument/2006/relationships/hyperlink" Target="https://mockpoll.com/panchayat/rajasthan/2026/sources/eim-mpsv-2019.pdf#page=25" TargetMode="External"/><Relationship Id="rId5" Type="http://schemas.openxmlformats.org/officeDocument/2006/relationships/hyperlink" Target="https://mockpoll.com/panchayat/rajasthan/2026/sources/mge-2026.pdf#page=37" TargetMode="External"/><Relationship Id="rId6" Type="http://schemas.openxmlformats.org/officeDocument/2006/relationships/hyperlink" Target="https://mockpoll.com/panchayat/rajasthan/2026/sources/mge-2026.pdf#page=19" TargetMode="External"/><Relationship Id="rId7" Type="http://schemas.openxmlformats.org/officeDocument/2006/relationships/hyperlink" Target="https://mockpoll.com/panchayat/rajasthan/2026/orders/cmp-49.pdf#page=1"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508.pdf#page=1" TargetMode="External"/><Relationship Id="rId4" Type="http://schemas.openxmlformats.org/officeDocument/2006/relationships/hyperlink" Target="https://mockpoll.com/panchayat/rajasthan/2026/orders/5468.pdf#page=1" TargetMode="External"/><Relationship Id="rId5" Type="http://schemas.openxmlformats.org/officeDocument/2006/relationships/hyperlink" Target="https://mockpoll.com/panchayat/rajasthan/2026/sources/mge-2026.pdf#page=37"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7"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7" TargetMode="External"/><Relationship Id="rId4" Type="http://schemas.openxmlformats.org/officeDocument/2006/relationships/hyperlink" Target="https://mockpoll.com/panchayat/rajasthan/2026/sources/mge-2026.pdf#page=19" TargetMode="External"/><Relationship Id="rId5" Type="http://schemas.openxmlformats.org/officeDocument/2006/relationships/hyperlink" Target="https://mockpoll.com/panchayat/rajasthan/2026/orders/cmp-49.pdf#page=1" TargetMode="External"/><Relationship Id="rId6" Type="http://schemas.openxmlformats.org/officeDocument/2006/relationships/hyperlink" Target="https://mockpoll.com/panchayat/rajasthan/2026/orders/9508.pdf#page=1" TargetMode="External"/><Relationship Id="rId7" Type="http://schemas.openxmlformats.org/officeDocument/2006/relationships/hyperlink" Target="https://mockpoll.com/panchayat/rajasthan/2026/orders/5468.pdf#page=1"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161.pdf#page=1" TargetMode="External"/><Relationship Id="rId4" Type="http://schemas.openxmlformats.org/officeDocument/2006/relationships/hyperlink" Target="https://mockpoll.com/panchayat/rajasthan/2026/sources/mge-2026.pdf#page=38"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8" TargetMode="External"/><Relationship Id="rId4" Type="http://schemas.openxmlformats.org/officeDocument/2006/relationships/hyperlink" Target="https://mockpoll.com/panchayat/rajasthan/2026/orders/cmp-1161.pdf#page=1" TargetMode="External"/><Relationship Id="rId5" Type="http://schemas.openxmlformats.org/officeDocument/2006/relationships/hyperlink" Target="https://mockpoll.com/panchayat/rajasthan/2026/sources/mge-2026.pdf#page=39" TargetMode="External"/><Relationship Id="rId6" Type="http://schemas.openxmlformats.org/officeDocument/2006/relationships/notesSlide" Target="../notesSlides/notesSlide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9"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9" TargetMode="External"/><Relationship Id="rId4" Type="http://schemas.openxmlformats.org/officeDocument/2006/relationships/hyperlink" Target="https://mockpoll.com/panchayat/rajasthan/2026/orders/cmp-1161.pdf#page=1" TargetMode="External"/><Relationship Id="rId5" Type="http://schemas.openxmlformats.org/officeDocument/2006/relationships/hyperlink" Target="https://mockpoll.com/panchayat/rajasthan/2026/sources/mge-2026.pdf#page=40"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9" TargetMode="External"/><Relationship Id="rId4" Type="http://schemas.openxmlformats.org/officeDocument/2006/relationships/hyperlink" Target="https://mockpoll.com/panchayat/rajasthan/2026/sources/mge-2026.pdf#page=40" TargetMode="External"/><Relationship Id="rId5" Type="http://schemas.openxmlformats.org/officeDocument/2006/relationships/hyperlink" Target="https://mockpoll.com/panchayat/rajasthan/2026/sources/mge-2026.pdf#page=41" TargetMode="External"/><Relationship Id="rId6" Type="http://schemas.openxmlformats.org/officeDocument/2006/relationships/hyperlink" Target="https://mockpoll.com/panchayat/rajasthan/2026/orders/cmp-1161.pdf#page=1" TargetMode="External"/><Relationship Id="rId7" Type="http://schemas.openxmlformats.org/officeDocument/2006/relationships/hyperlink" Target="https://mockpoll.com/panchayat/rajasthan/2026/orders/cmp-1161.pdf#page=2"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1" TargetMode="External"/><Relationship Id="rId4" Type="http://schemas.openxmlformats.org/officeDocument/2006/relationships/hyperlink" Target="https://mockpoll.com/panchayat/rajasthan/2026/sources/mge-2026.pdf#page=42"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161.pdf#page=2" TargetMode="External"/><Relationship Id="rId4" Type="http://schemas.openxmlformats.org/officeDocument/2006/relationships/hyperlink" Target="https://mockpoll.com/panchayat/rajasthan/2026/sources/mge-2026.pdf#page=42" TargetMode="External"/><Relationship Id="rId5" Type="http://schemas.openxmlformats.org/officeDocument/2006/relationships/hyperlink" Target="https://mockpoll.com/panchayat/rajasthan/2026/orders/cmp-1161.pdf#page=3" TargetMode="External"/><Relationship Id="rId6" Type="http://schemas.openxmlformats.org/officeDocument/2006/relationships/hyperlink" Target="https://mockpoll.com/panchayat/rajasthan/2026/sources/mge-2026.pdf#page=39"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161.pdf#page=1" TargetMode="External"/><Relationship Id="rId4" Type="http://schemas.openxmlformats.org/officeDocument/2006/relationships/hyperlink" Target="https://mockpoll.com/panchayat/rajasthan/2026/sources/mge-2026.pdf#page=38" TargetMode="External"/><Relationship Id="rId5" Type="http://schemas.openxmlformats.org/officeDocument/2006/relationships/hyperlink" Target="https://mockpoll.com/panchayat/rajasthan/2026/sources/mge-2026.pdf#page=39" TargetMode="External"/><Relationship Id="rId6" Type="http://schemas.openxmlformats.org/officeDocument/2006/relationships/hyperlink" Target="https://mockpoll.com/panchayat/rajasthan/2026/sources/mge-2026.pdf#page=40"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9" TargetMode="External"/><Relationship Id="rId4" Type="http://schemas.openxmlformats.org/officeDocument/2006/relationships/hyperlink" Target="https://mockpoll.com/panchayat/rajasthan/2026/sources/mge-2026.pdf#page=40" TargetMode="External"/><Relationship Id="rId5" Type="http://schemas.openxmlformats.org/officeDocument/2006/relationships/hyperlink" Target="https://mockpoll.com/panchayat/rajasthan/2026/sources/mge-2026.pdf#page=41" TargetMode="External"/><Relationship Id="rId6" Type="http://schemas.openxmlformats.org/officeDocument/2006/relationships/hyperlink" Target="https://mockpoll.com/panchayat/rajasthan/2026/orders/cmp-1161.pdf#page=2" TargetMode="External"/><Relationship Id="rId7" Type="http://schemas.openxmlformats.org/officeDocument/2006/relationships/hyperlink" Target="https://mockpoll.com/panchayat/rajasthan/2026/sources/mge-2026.pdf#page=42" TargetMode="External"/><Relationship Id="rId8" Type="http://schemas.openxmlformats.org/officeDocument/2006/relationships/hyperlink" Target="https://mockpoll.com/panchayat/rajasthan/2026/orders/cmp-1161.pdf#page=3"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2" TargetMode="External"/><Relationship Id="rId4" Type="http://schemas.openxmlformats.org/officeDocument/2006/relationships/notesSlide" Target="../notesSlides/notesSlide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7.png"/><Relationship Id="rId4" Type="http://schemas.openxmlformats.org/officeDocument/2006/relationships/hyperlink" Target="https://mockpoll.com/panchayat/rajasthan/2026/sources/eim-mpsv-2019.pdf#page=11" TargetMode="External"/><Relationship Id="rId5" Type="http://schemas.openxmlformats.org/officeDocument/2006/relationships/hyperlink" Target="https://mockpoll.com/panchayat/rajasthan/2026/sources/mge-2026.pdf#page=42" TargetMode="External"/><Relationship Id="rId6" Type="http://schemas.openxmlformats.org/officeDocument/2006/relationships/hyperlink" Target="https://mockpoll.com/panchayat/rajasthan/2026/sources/mge-2026.pdf#page=43"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8.png"/><Relationship Id="rId4" Type="http://schemas.openxmlformats.org/officeDocument/2006/relationships/hyperlink" Target="https://mockpoll.com/panchayat/rajasthan/2026/sources/mge-2026.pdf#page=42" TargetMode="External"/><Relationship Id="rId5" Type="http://schemas.openxmlformats.org/officeDocument/2006/relationships/hyperlink" Target="https://mockpoll.com/panchayat/rajasthan/2026/sources/mge-2026.pdf#page=43"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3" TargetMode="External"/><Relationship Id="rId4" Type="http://schemas.openxmlformats.org/officeDocument/2006/relationships/hyperlink" Target="https://mockpoll.com/panchayat/rajasthan/2026/sources/mge-2026.pdf#page=4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3" TargetMode="External"/><Relationship Id="rId4" Type="http://schemas.openxmlformats.org/officeDocument/2006/relationships/hyperlink" Target="https://mockpoll.com/panchayat/rajasthan/2026/sources/mge-2026.pdf#page=44"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9.png"/><Relationship Id="rId4" Type="http://schemas.openxmlformats.org/officeDocument/2006/relationships/hyperlink" Target="https://mockpoll.com/panchayat/rajasthan/2026/sources/mge-2026.pdf#page=44"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5" TargetMode="External"/><Relationship Id="rId4" Type="http://schemas.openxmlformats.org/officeDocument/2006/relationships/hyperlink" Target="https://mockpoll.com/panchayat/rajasthan/2026/sources/mge-2026.pdf#page=46" TargetMode="External"/><Relationship Id="rId5" Type="http://schemas.openxmlformats.org/officeDocument/2006/relationships/hyperlink" Target="https://mockpoll.com/panchayat/rajasthan/2026/sources/mge-2026.pdf#page=47"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0.png"/><Relationship Id="rId4" Type="http://schemas.openxmlformats.org/officeDocument/2006/relationships/hyperlink" Target="https://mockpoll.com/panchayat/rajasthan/2026/sources/mge-2026.pdf#page=45" TargetMode="External"/><Relationship Id="rId5" Type="http://schemas.openxmlformats.org/officeDocument/2006/relationships/hyperlink" Target="https://mockpoll.com/panchayat/rajasthan/2026/sources/mge-2026.pdf#page=46" TargetMode="External"/><Relationship Id="rId6" Type="http://schemas.openxmlformats.org/officeDocument/2006/relationships/hyperlink" Target="https://mockpoll.com/panchayat/rajasthan/2026/sources/mge-2026.pdf#page=47"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2" TargetMode="External"/><Relationship Id="rId4" Type="http://schemas.openxmlformats.org/officeDocument/2006/relationships/hyperlink" Target="https://mockpoll.com/panchayat/rajasthan/2026/sources/mge-2026.pdf#page=43" TargetMode="External"/><Relationship Id="rId5" Type="http://schemas.openxmlformats.org/officeDocument/2006/relationships/hyperlink" Target="https://mockpoll.com/panchayat/rajasthan/2026/sources/mge-2026.pdf#page=44" TargetMode="External"/><Relationship Id="rId6" Type="http://schemas.openxmlformats.org/officeDocument/2006/relationships/hyperlink" Target="https://mockpoll.com/panchayat/rajasthan/2026/sources/mge-2026.pdf#page=45" TargetMode="External"/><Relationship Id="rId7" Type="http://schemas.openxmlformats.org/officeDocument/2006/relationships/hyperlink" Target="https://mockpoll.com/panchayat/rajasthan/2026/sources/mge-2026.pdf#page=46" TargetMode="External"/><Relationship Id="rId8" Type="http://schemas.openxmlformats.org/officeDocument/2006/relationships/hyperlink" Target="https://mockpoll.com/panchayat/rajasthan/2026/sources/mge-2026.pdf#page=47"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7" TargetMode="External"/><Relationship Id="rId4" Type="http://schemas.openxmlformats.org/officeDocument/2006/relationships/hyperlink" Target="https://mockpoll.com/panchayat/rajasthan/2026/sources/mge-2026.pdf#page=33"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7" TargetMode="External"/><Relationship Id="rId4" Type="http://schemas.openxmlformats.org/officeDocument/2006/relationships/hyperlink" Target="https://mockpoll.com/panchayat/rajasthan/2026/sources/mge-2026.pdf#page=99" TargetMode="External"/><Relationship Id="rId5" Type="http://schemas.openxmlformats.org/officeDocument/2006/relationships/hyperlink" Target="https://mockpoll.com/panchayat/rajasthan/2026/sources/mge-2026.pdf#page=33" TargetMode="External"/><Relationship Id="rId6" Type="http://schemas.openxmlformats.org/officeDocument/2006/relationships/hyperlink" Target="https://mockpoll.com/panchayat/rajasthan/2026/sources/mge-2026.pdf#page=100" TargetMode="External"/><Relationship Id="rId7" Type="http://schemas.openxmlformats.org/officeDocument/2006/relationships/notesSlide" Target="../notesSlides/notesSlide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0" TargetMode="External"/><Relationship Id="rId4" Type="http://schemas.openxmlformats.org/officeDocument/2006/relationships/hyperlink" Target="https://mockpoll.com/panchayat/rajasthan/2026/sources/mge-2026.pdf#page=33" TargetMode="External"/><Relationship Id="rId5" Type="http://schemas.openxmlformats.org/officeDocument/2006/relationships/notesSlide" Target="../notesSlides/notesSlide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8" TargetMode="External"/><Relationship Id="rId4" Type="http://schemas.openxmlformats.org/officeDocument/2006/relationships/hyperlink" Target="https://mockpoll.com/panchayat/rajasthan/2026/sources/mge-2026.pdf#page=33" TargetMode="External"/><Relationship Id="rId5" Type="http://schemas.openxmlformats.org/officeDocument/2006/relationships/hyperlink" Target="https://mockpoll.com/panchayat/rajasthan/2026/sources/mge-2026.pdf#page=100"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8" TargetMode="External"/><Relationship Id="rId4" Type="http://schemas.openxmlformats.org/officeDocument/2006/relationships/hyperlink" Target="https://mockpoll.com/panchayat/rajasthan/2026/sources/mge-2026.pdf#page=33"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7" TargetMode="External"/><Relationship Id="rId4" Type="http://schemas.openxmlformats.org/officeDocument/2006/relationships/hyperlink" Target="https://mockpoll.com/panchayat/rajasthan/2026/orders/cmp-6318.pdf#page=1" TargetMode="External"/><Relationship Id="rId5" Type="http://schemas.openxmlformats.org/officeDocument/2006/relationships/hyperlink" Target="https://mockpoll.com/panchayat/rajasthan/2026/sources/mge-2026.pdf#page=95" TargetMode="External"/><Relationship Id="rId6" Type="http://schemas.openxmlformats.org/officeDocument/2006/relationships/hyperlink" Target="https://mockpoll.com/panchayat/rajasthan/2026/sources/mge-2026.pdf#page=96"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7" TargetMode="External"/><Relationship Id="rId4" Type="http://schemas.openxmlformats.org/officeDocument/2006/relationships/hyperlink" Target="https://mockpoll.com/panchayat/rajasthan/2026/sources/mge-2026.pdf#page=33" TargetMode="External"/><Relationship Id="rId5" Type="http://schemas.openxmlformats.org/officeDocument/2006/relationships/hyperlink" Target="https://mockpoll.com/panchayat/rajasthan/2026/sources/mge-2026.pdf#page=99" TargetMode="External"/><Relationship Id="rId6" Type="http://schemas.openxmlformats.org/officeDocument/2006/relationships/hyperlink" Target="https://mockpoll.com/panchayat/rajasthan/2026/sources/mge-2026.pdf#page=100" TargetMode="External"/><Relationship Id="rId7" Type="http://schemas.openxmlformats.org/officeDocument/2006/relationships/hyperlink" Target="https://mockpoll.com/panchayat/rajasthan/2026/sources/mge-2026.pdf#page=48" TargetMode="External"/><Relationship Id="rId8" Type="http://schemas.openxmlformats.org/officeDocument/2006/relationships/hyperlink" Target="https://mockpoll.com/panchayat/rajasthan/2026/sources/mge-2026.pdf#page=95" TargetMode="External"/><Relationship Id="rId9" Type="http://schemas.openxmlformats.org/officeDocument/2006/relationships/hyperlink" Target="https://mockpoll.com/panchayat/rajasthan/2026/orders/cmp-6318.pdf#page=1" TargetMode="External"/><Relationship Id="rId10" Type="http://schemas.openxmlformats.org/officeDocument/2006/relationships/hyperlink" Target="https://mockpoll.com/panchayat/rajasthan/2026/sources/mge-2026.pdf#page=96"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24.pdf#page=4" TargetMode="External"/><Relationship Id="rId4" Type="http://schemas.openxmlformats.org/officeDocument/2006/relationships/hyperlink" Target="https://mockpoll.com/panchayat/rajasthan/2026/orders/cmp-1024.pdf#page=10"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6"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6" TargetMode="External"/><Relationship Id="rId4" Type="http://schemas.openxmlformats.org/officeDocument/2006/relationships/hyperlink" Target="https://mockpoll.com/panchayat/rajasthan/2026/sources/mge-2026.pdf#page=49" TargetMode="External"/><Relationship Id="rId5" Type="http://schemas.openxmlformats.org/officeDocument/2006/relationships/hyperlink" Target="https://mockpoll.com/panchayat/rajasthan/2026/sources/mge-2026.pdf#page=107"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1.png"/><Relationship Id="rId4" Type="http://schemas.openxmlformats.org/officeDocument/2006/relationships/hyperlink" Target="https://mockpoll.com/panchayat/rajasthan/2026/sources/eim-mpsv-2019.pdf#page=8" TargetMode="External"/><Relationship Id="rId5" Type="http://schemas.openxmlformats.org/officeDocument/2006/relationships/hyperlink" Target="https://mockpoll.com/panchayat/rajasthan/2026/sources/mge-2026.pdf#page=49" TargetMode="External"/><Relationship Id="rId6" Type="http://schemas.openxmlformats.org/officeDocument/2006/relationships/hyperlink" Target="https://mockpoll.com/panchayat/rajasthan/2026/sources/mge-2026.pdf#page=106"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6" TargetMode="External"/><Relationship Id="rId4" Type="http://schemas.openxmlformats.org/officeDocument/2006/relationships/hyperlink" Target="https://mockpoll.com/panchayat/rajasthan/2026/sources/mge-2026.pdf#page=107" TargetMode="External"/><Relationship Id="rId5" Type="http://schemas.openxmlformats.org/officeDocument/2006/relationships/notesSlide" Target="../notesSlides/notesSlide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9" TargetMode="External"/><Relationship Id="rId4" Type="http://schemas.openxmlformats.org/officeDocument/2006/relationships/hyperlink" Target="https://mockpoll.com/panchayat/rajasthan/2026/sources/mge-2026.pdf#page=107" TargetMode="External"/><Relationship Id="rId5" Type="http://schemas.openxmlformats.org/officeDocument/2006/relationships/hyperlink" Target="https://mockpoll.com/panchayat/rajasthan/2026/sources/mge-2026.pdf#page=118" TargetMode="External"/><Relationship Id="rId6" Type="http://schemas.openxmlformats.org/officeDocument/2006/relationships/notesSlide" Target="../notesSlides/notesSlide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6" TargetMode="External"/><Relationship Id="rId4" Type="http://schemas.openxmlformats.org/officeDocument/2006/relationships/hyperlink" Target="https://mockpoll.com/panchayat/rajasthan/2026/sources/mge-2026.pdf#page=49"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7" TargetMode="External"/><Relationship Id="rId4" Type="http://schemas.openxmlformats.org/officeDocument/2006/relationships/hyperlink" Target="https://mockpoll.com/panchayat/rajasthan/2026/sources/mge-2026.pdf#page=49"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8" TargetMode="External"/><Relationship Id="rId4" Type="http://schemas.openxmlformats.org/officeDocument/2006/relationships/hyperlink" Target="https://mockpoll.com/panchayat/rajasthan/2026/sources/mge-2026.pdf#page=100" TargetMode="External"/><Relationship Id="rId5" Type="http://schemas.openxmlformats.org/officeDocument/2006/relationships/hyperlink" Target="https://mockpoll.com/panchayat/rajasthan/2026/sources/mge-2026.pdf#page=33" TargetMode="External"/><Relationship Id="rId6" Type="http://schemas.openxmlformats.org/officeDocument/2006/relationships/hyperlink" Target="https://mockpoll.com/panchayat/rajasthan/2026/sources/mge-2026.pdf#page=95" TargetMode="External"/><Relationship Id="rId7" Type="http://schemas.openxmlformats.org/officeDocument/2006/relationships/hyperlink" Target="https://mockpoll.com/panchayat/rajasthan/2026/sources/mge-2026.pdf#page=96" TargetMode="External"/><Relationship Id="rId8" Type="http://schemas.openxmlformats.org/officeDocument/2006/relationships/hyperlink" Target="https://mockpoll.com/panchayat/rajasthan/2026/sources/mge-2026.pdf#page=109"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8" TargetMode="External"/><Relationship Id="rId4" Type="http://schemas.openxmlformats.org/officeDocument/2006/relationships/hyperlink" Target="https://mockpoll.com/panchayat/rajasthan/2026/sources/mge-2026.pdf#page=109" TargetMode="External"/><Relationship Id="rId5" Type="http://schemas.openxmlformats.org/officeDocument/2006/relationships/hyperlink" Target="https://mockpoll.com/panchayat/rajasthan/2026/orders/cmp-1161.pdf#page=2" TargetMode="External"/><Relationship Id="rId6" Type="http://schemas.openxmlformats.org/officeDocument/2006/relationships/hyperlink" Target="https://mockpoll.com/panchayat/rajasthan/2026/sources/mge-2026.pdf#page=113" TargetMode="External"/><Relationship Id="rId7" Type="http://schemas.openxmlformats.org/officeDocument/2006/relationships/notesSlide" Target="../notesSlides/notesSlide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2" TargetMode="External"/><Relationship Id="rId4" Type="http://schemas.openxmlformats.org/officeDocument/2006/relationships/hyperlink" Target="https://mockpoll.com/panchayat/rajasthan/2026/sources/mge-2026.pdf#page=113" TargetMode="External"/><Relationship Id="rId5" Type="http://schemas.openxmlformats.org/officeDocument/2006/relationships/notesSlide" Target="../notesSlides/notesSlide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9" TargetMode="External"/><Relationship Id="rId4" Type="http://schemas.openxmlformats.org/officeDocument/2006/relationships/hyperlink" Target="https://mockpoll.com/panchayat/rajasthan/2026/sources/mge-2026.pdf#page=113" TargetMode="External"/><Relationship Id="rId5" Type="http://schemas.openxmlformats.org/officeDocument/2006/relationships/hyperlink" Target="https://mockpoll.com/panchayat/rajasthan/2026/sources/mge-2026.pdf#page=112"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8"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6" TargetMode="External"/><Relationship Id="rId4" Type="http://schemas.openxmlformats.org/officeDocument/2006/relationships/hyperlink" Target="https://mockpoll.com/panchayat/rajasthan/2026/sources/mge-2026.pdf#page=117"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6" TargetMode="External"/><Relationship Id="rId4" Type="http://schemas.openxmlformats.org/officeDocument/2006/relationships/hyperlink" Target="https://mockpoll.com/panchayat/rajasthan/2026/sources/mge-2026.pdf#page=117" TargetMode="External"/><Relationship Id="rId5" Type="http://schemas.openxmlformats.org/officeDocument/2006/relationships/hyperlink" Target="https://mockpoll.com/panchayat/rajasthan/2026/sources/mge-2026.pdf#page=16" TargetMode="External"/><Relationship Id="rId6" Type="http://schemas.openxmlformats.org/officeDocument/2006/relationships/hyperlink" Target="https://mockpoll.com/panchayat/rajasthan/2026/sources/mge-2026.pdf#page=118" TargetMode="External"/><Relationship Id="rId7" Type="http://schemas.openxmlformats.org/officeDocument/2006/relationships/hyperlink" Target="https://mockpoll.com/panchayat/rajasthan/2026/sources/mge-2026.pdf#page=17"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 TargetMode="External"/><Relationship Id="rId4" Type="http://schemas.openxmlformats.org/officeDocument/2006/relationships/hyperlink" Target="https://mockpoll.com/panchayat/rajasthan/2026/sources/mge-2026.pdf#page=33" TargetMode="External"/><Relationship Id="rId5" Type="http://schemas.openxmlformats.org/officeDocument/2006/relationships/hyperlink" Target="https://mockpoll.com/panchayat/rajasthan/2026/sources/mge-2026.pdf#page=9" TargetMode="External"/><Relationship Id="rId6" Type="http://schemas.openxmlformats.org/officeDocument/2006/relationships/notesSlide" Target="../notesSlides/notesSlide2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3" TargetMode="External"/><Relationship Id="rId4" Type="http://schemas.openxmlformats.org/officeDocument/2006/relationships/hyperlink" Target="https://mockpoll.com/panchayat/rajasthan/2026/sources/mge-2026.pdf#page=99"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33" TargetMode="External"/><Relationship Id="rId4" Type="http://schemas.openxmlformats.org/officeDocument/2006/relationships/hyperlink" Target="https://mockpoll.com/panchayat/rajasthan/2026/sources/mge-2026.pdf#page=100"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2" TargetMode="External"/><Relationship Id="rId4" Type="http://schemas.openxmlformats.org/officeDocument/2006/relationships/hyperlink" Target="https://mockpoll.com/panchayat/rajasthan/2026/sources/mge-2026.pdf#page=113"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49" TargetMode="External"/><Relationship Id="rId4" Type="http://schemas.openxmlformats.org/officeDocument/2006/relationships/hyperlink" Target="https://mockpoll.com/panchayat/rajasthan/2026/sources/eim-mpsv-2019.pdf#page=28"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161.pdf#page=3" TargetMode="External"/><Relationship Id="rId4" Type="http://schemas.openxmlformats.org/officeDocument/2006/relationships/hyperlink" Target="https://mockpoll.com/panchayat/rajasthan/2026/sources/mge-2026.pdf#page=39" TargetMode="External"/><Relationship Id="rId5" Type="http://schemas.openxmlformats.org/officeDocument/2006/relationships/hyperlink" Target="https://mockpoll.com/panchayat/rajasthan/2026/sources/mge-2026.pdf#page=43" TargetMode="External"/><Relationship Id="rId6" Type="http://schemas.openxmlformats.org/officeDocument/2006/relationships/hyperlink" Target="https://mockpoll.com/panchayat/rajasthan/2026/sources/mge-2026.pdf#page=95" TargetMode="External"/><Relationship Id="rId7" Type="http://schemas.openxmlformats.org/officeDocument/2006/relationships/hyperlink" Target="https://mockpoll.com/panchayat/rajasthan/2026/sources/mge-2026.pdf#page=96" TargetMode="External"/><Relationship Id="rId8" Type="http://schemas.openxmlformats.org/officeDocument/2006/relationships/hyperlink" Target="https://mockpoll.com/panchayat/rajasthan/2026/orders/cmp-6318.pdf#page=1" TargetMode="External"/><Relationship Id="rId9" Type="http://schemas.openxmlformats.org/officeDocument/2006/relationships/notesSlide" Target="../notesSlides/notesSlide2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7" TargetMode="External"/><Relationship Id="rId4" Type="http://schemas.openxmlformats.org/officeDocument/2006/relationships/hyperlink" Target="https://mockpoll.com/panchayat/rajasthan/2026/sources/mge-2026.pdf#page=16" TargetMode="External"/><Relationship Id="rId5" Type="http://schemas.openxmlformats.org/officeDocument/2006/relationships/hyperlink" Target="https://mockpoll.com/panchayat/rajasthan/2026/sources/mge-2026.pdf#page=40" TargetMode="External"/><Relationship Id="rId6" Type="http://schemas.openxmlformats.org/officeDocument/2006/relationships/hyperlink" Target="https://mockpoll.com/panchayat/rajasthan/2026/sources/mge-2026.pdf#page=108"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9.pdf" TargetMode="External"/><Relationship Id="rId4" Type="http://schemas.openxmlformats.org/officeDocument/2006/relationships/hyperlink" Target="https://mockpoll.com/panchayat/rajasthan/2026/orders/cmp-710.pdf" TargetMode="External"/><Relationship Id="rId5" Type="http://schemas.openxmlformats.org/officeDocument/2006/relationships/hyperlink" Target="https://mockpoll.com/panchayat/rajasthan/2026/orders/cmp-1024.pdf" TargetMode="External"/><Relationship Id="rId6" Type="http://schemas.openxmlformats.org/officeDocument/2006/relationships/hyperlink" Target="https://mockpoll.com/panchayat/rajasthan/2026/orders/cmp-1134.pdf" TargetMode="External"/><Relationship Id="rId7" Type="http://schemas.openxmlformats.org/officeDocument/2006/relationships/hyperlink" Target="https://mockpoll.com/panchayat/rajasthan/2026/orders/cmp-1161.pdf" TargetMode="External"/><Relationship Id="rId8" Type="http://schemas.openxmlformats.org/officeDocument/2006/relationships/hyperlink" Target="https://mockpoll.com/panchayat/rajasthan/2026/orders/cmp-1408.pdf" TargetMode="External"/><Relationship Id="rId9" Type="http://schemas.openxmlformats.org/officeDocument/2006/relationships/hyperlink" Target="https://mockpoll.com/panchayat/rajasthan/2026/orders/cmp-2235.pdf" TargetMode="External"/><Relationship Id="rId10" Type="http://schemas.openxmlformats.org/officeDocument/2006/relationships/hyperlink" Target="https://mockpoll.com/panchayat/rajasthan/2026/orders/cmp-5096.pdf" TargetMode="External"/><Relationship Id="rId11" Type="http://schemas.openxmlformats.org/officeDocument/2006/relationships/hyperlink" Target="https://mockpoll.com/panchayat/rajasthan/2026/orders/cmp-5101.pdf" TargetMode="External"/><Relationship Id="rId12" Type="http://schemas.openxmlformats.org/officeDocument/2006/relationships/hyperlink" Target="https://mockpoll.com/panchayat/rajasthan/2026/orders/5310.pdf" TargetMode="External"/><Relationship Id="rId13" Type="http://schemas.openxmlformats.org/officeDocument/2006/relationships/hyperlink" Target="https://mockpoll.com/panchayat/rajasthan/2026/orders/5468.pdf" TargetMode="External"/><Relationship Id="rId14" Type="http://schemas.openxmlformats.org/officeDocument/2006/relationships/hyperlink" Target="https://mockpoll.com/panchayat/rajasthan/2026/orders/cmp-6318.pdf" TargetMode="External"/><Relationship Id="rId15" Type="http://schemas.openxmlformats.org/officeDocument/2006/relationships/hyperlink" Target="https://mockpoll.com/panchayat/rajasthan/2026/orders/9508.pdf" TargetMode="External"/><Relationship Id="rId16" Type="http://schemas.openxmlformats.org/officeDocument/2006/relationships/hyperlink" Target="https://mockpoll.com/panchayat/rajasthan/2026/orders/9809.pdf" TargetMode="External"/><Relationship Id="rId17" Type="http://schemas.openxmlformats.org/officeDocument/2006/relationships/hyperlink" Target="https://mockpoll.com/panchayat/rajasthan/2026/orders/9836.pdf" TargetMode="External"/><Relationship Id="rId18" Type="http://schemas.openxmlformats.org/officeDocument/2006/relationships/hyperlink" Target="https://mockpoll.com/panchayat/rajasthan/2026/orders/10090.pdf" TargetMode="External"/><Relationship Id="rId19" Type="http://schemas.openxmlformats.org/officeDocument/2006/relationships/hyperlink" Target="https://mockpoll.com/panchayat/rajasthan/2026/orders/10144.pdf" TargetMode="External"/><Relationship Id="rId20" Type="http://schemas.openxmlformats.org/officeDocument/2006/relationships/hyperlink" Target="https://mockpoll.com/panchayat/rajasthan/2026/sources/mge-2026.pdf" TargetMode="External"/><Relationship Id="rId21" Type="http://schemas.openxmlformats.org/officeDocument/2006/relationships/hyperlink" Target="https://mockpoll.com/panchayat/rajasthan/2026/orders/cmp-1299.pdf" TargetMode="External"/><Relationship Id="rId22" Type="http://schemas.openxmlformats.org/officeDocument/2006/relationships/hyperlink" Target="https://mockpoll.com/panchayat/rajasthan/2026/sources/mgm-2026.pdf" TargetMode="External"/><Relationship Id="rId23" Type="http://schemas.openxmlformats.org/officeDocument/2006/relationships/hyperlink" Target="https://mockpoll.com/panchayat/rajasthan/2026/sources/eim-mpsv-2019.pdf" TargetMode="External"/><Relationship Id="rId24"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697480"/>
            <a:ext cx="2011680" cy="5486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822960"/>
            <a:ext cx="11094415" cy="1828800"/>
          </a:xfrm>
          <a:prstGeom prst="rect">
            <a:avLst/>
          </a:prstGeom>
          <a:noFill/>
        </p:spPr>
        <p:txBody>
          <a:bodyPr wrap="square" anchor="b" lIns="45720" rIns="45720" tIns="18288" bIns="18288">
            <a:spAutoFit/>
          </a:bodyPr>
          <a:lstStyle/>
          <a:p>
            <a:pPr algn="l">
              <a:lnSpc>
                <a:spcPct val="100000"/>
              </a:lnSpc>
              <a:spcAft>
                <a:spcPts val="0"/>
              </a:spcAft>
            </a:pPr>
            <a:r>
              <a:rPr sz="4400" b="1">
                <a:solidFill>
                  <a:srgbClr val="FFFFFF"/>
                </a:solidFill>
                <a:latin typeface="Nirmala UI"/>
                <a:ea typeface="Nirmala UI"/>
                <a:cs typeface="Nirmala UI"/>
              </a:rPr>
              <a:t>मतदान दल का प्रशिक्षण: ज़िला परिषद और पंचायत समिति (MPSV मशीन)</a:t>
            </a:r>
          </a:p>
        </p:txBody>
      </p:sp>
      <p:sp>
        <p:nvSpPr>
          <p:cNvPr id="5" name="TextBox 4"/>
          <p:cNvSpPr txBox="1"/>
          <p:nvPr/>
        </p:nvSpPr>
        <p:spPr>
          <a:xfrm>
            <a:off x="548640" y="2880360"/>
            <a:ext cx="11094415" cy="548640"/>
          </a:xfrm>
          <a:prstGeom prst="rect">
            <a:avLst/>
          </a:prstGeom>
          <a:noFill/>
        </p:spPr>
        <p:txBody>
          <a:bodyPr wrap="square" anchor="t" lIns="45720" rIns="45720" tIns="18288" bIns="18288">
            <a:spAutoFit/>
          </a:bodyPr>
          <a:lstStyle/>
          <a:p>
            <a:pPr algn="l">
              <a:lnSpc>
                <a:spcPct val="100000"/>
              </a:lnSpc>
              <a:spcAft>
                <a:spcPts val="0"/>
              </a:spcAft>
            </a:pPr>
            <a:r>
              <a:rPr sz="2400" b="0">
                <a:solidFill>
                  <a:srgbClr val="F3D9A4"/>
                </a:solidFill>
                <a:latin typeface="Nirmala UI"/>
                <a:ea typeface="Nirmala UI"/>
                <a:cs typeface="Nirmala UI"/>
              </a:rPr>
              <a:t>पंचायती राज आम चुनाव 2026 · ज़िला बालोतरा</a:t>
            </a:r>
          </a:p>
        </p:txBody>
      </p:sp>
      <p:sp>
        <p:nvSpPr>
          <p:cNvPr id="6" name="TextBox 5"/>
          <p:cNvSpPr txBox="1"/>
          <p:nvPr/>
        </p:nvSpPr>
        <p:spPr>
          <a:xfrm>
            <a:off x="548640" y="3703320"/>
            <a:ext cx="11094415" cy="1828800"/>
          </a:xfrm>
          <a:prstGeom prst="rect">
            <a:avLst/>
          </a:prstGeom>
          <a:noFill/>
        </p:spPr>
        <p:txBody>
          <a:bodyPr wrap="square" anchor="t" lIns="45720" rIns="45720" tIns="18288" bIns="18288">
            <a:spAutoFit/>
          </a:bodyPr>
          <a:lstStyle/>
          <a:p>
            <a:pPr algn="l">
              <a:lnSpc>
                <a:spcPct val="100000"/>
              </a:lnSpc>
              <a:spcAft>
                <a:spcPts val="1000"/>
              </a:spcAft>
            </a:pPr>
            <a:r>
              <a:rPr sz="1500" b="0">
                <a:solidFill>
                  <a:srgbClr val="FFFFFF"/>
                </a:solidFill>
                <a:latin typeface="Nirmala UI"/>
                <a:ea typeface="Nirmala UI"/>
                <a:cs typeface="Nirmala UI"/>
              </a:rPr>
              <a:t>MPSV में दोनों पदों के लिए एक ही कंट्रोल यूनिट होती है और दो बैलेट यूनिट: एक ज़िला परिषद सदस्य की, एक पंचायत समिति सदस्य की।</a:t>
            </a:r>
            <a:r>
              <a:rPr sz="1100" b="0">
                <a:solidFill>
                  <a:srgbClr val="BFD4EA"/>
                </a:solidFill>
                <a:latin typeface="Nirmala UI"/>
                <a:ea typeface="Nirmala UI"/>
                <a:cs typeface="Nirmala UI"/>
              </a:rPr>
              <a:t>  [</a:t>
            </a:r>
            <a:r>
              <a:rPr sz="1100" b="0">
                <a:solidFill>
                  <a:srgbClr val="BFD4EA"/>
                </a:solidFill>
                <a:latin typeface="Nirmala UI"/>
                <a:ea typeface="Nirmala UI"/>
                <a:cs typeface="Nirmala UI"/>
                <a:hlinkClick r:id="rId2">
                  <a:extLst>
                    <a:ext uri="{A12FA001-AC4F-418D-AE19-62706E023703}">
                      <ahyp:hlinkClr xmlns:ahyp="http://schemas.microsoft.com/office/drawing/2018/hyperlinkcolor" val="tx"/>
                    </a:ext>
                  </a:extLst>
                </a:hlinkClick>
              </a:rPr>
              <a:t>ईवीएम मार्गदर्शिका, पृ. 15</a:t>
            </a:r>
            <a:r>
              <a:rPr sz="1100" b="0">
                <a:solidFill>
                  <a:srgbClr val="BFD4EA"/>
                </a:solidFill>
                <a:latin typeface="Nirmala UI"/>
                <a:ea typeface="Nirmala UI"/>
                <a:cs typeface="Nirmala UI"/>
              </a:rPr>
              <a:t>; </a:t>
            </a:r>
            <a:r>
              <a:rPr sz="1100" b="0">
                <a:solidFill>
                  <a:srgbClr val="BFD4E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100" b="0">
                <a:solidFill>
                  <a:srgbClr val="BFD4EA"/>
                </a:solidFill>
                <a:latin typeface="Nirmala UI"/>
                <a:ea typeface="Nirmala UI"/>
                <a:cs typeface="Nirmala UI"/>
              </a:rPr>
              <a:t>]</a:t>
            </a:r>
          </a:p>
          <a:p>
            <a:pPr algn="l">
              <a:lnSpc>
                <a:spcPct val="100000"/>
              </a:lnSpc>
              <a:spcAft>
                <a:spcPts val="1000"/>
              </a:spcAft>
            </a:pPr>
            <a:r>
              <a:rPr sz="1500" b="0">
                <a:solidFill>
                  <a:srgbClr val="FFFFFF"/>
                </a:solidFill>
                <a:latin typeface="Nirmala UI"/>
                <a:ea typeface="Nirmala UI"/>
                <a:cs typeface="Nirmala UI"/>
              </a:rPr>
              <a:t>पंच और सरपंच के चुनाव मतपेटी से होंगे; उस दिन की बात इस डेक में नहीं है।</a:t>
            </a:r>
            <a:r>
              <a:rPr sz="1100" b="0">
                <a:solidFill>
                  <a:srgbClr val="BFD4EA"/>
                </a:solidFill>
                <a:latin typeface="Nirmala UI"/>
                <a:ea typeface="Nirmala UI"/>
                <a:cs typeface="Nirmala UI"/>
              </a:rPr>
              <a:t>  [</a:t>
            </a:r>
            <a:r>
              <a:rPr sz="1100" b="0">
                <a:solidFill>
                  <a:srgbClr val="BFD4E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1</a:t>
            </a:r>
            <a:r>
              <a:rPr sz="1100" b="0">
                <a:solidFill>
                  <a:srgbClr val="BFD4EA"/>
                </a:solidFill>
                <a:latin typeface="Nirmala UI"/>
                <a:ea typeface="Nirmala UI"/>
                <a:cs typeface="Nirmala UI"/>
              </a:rPr>
              <a:t>]</a:t>
            </a:r>
          </a:p>
        </p:txBody>
      </p:sp>
      <p:sp>
        <p:nvSpPr>
          <p:cNvPr id="7" name="TextBox 6"/>
          <p:cNvSpPr txBox="1"/>
          <p:nvPr/>
        </p:nvSpPr>
        <p:spPr>
          <a:xfrm>
            <a:off x="548640" y="4895849"/>
            <a:ext cx="11094415" cy="36576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BFD4EA"/>
                </a:solidFill>
                <a:latin typeface="Nirmala UI"/>
                <a:ea typeface="Nirmala UI"/>
                <a:cs typeface="Nirmala UI"/>
              </a:rPr>
              <a:t>मतदान दल प्रशिक्षण: ज़िला परिषद और पंचायत समिति · स्रोत: राज्य निर्वाचन आयोग, राजस्थान के आदेश और पुस्तकें</a:t>
            </a:r>
          </a:p>
        </p:txBody>
      </p:sp>
      <p:sp>
        <p:nvSpPr>
          <p:cNvPr id="8" name="Rectangle 7"/>
          <p:cNvSpPr/>
          <p:nvPr/>
        </p:nvSpPr>
        <p:spPr>
          <a:xfrm>
            <a:off x="548640" y="5307330"/>
            <a:ext cx="11094415" cy="453389"/>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307330"/>
            <a:ext cx="73152" cy="45338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5380482"/>
            <a:ext cx="10865815" cy="343661"/>
          </a:xfrm>
          <a:prstGeom prst="rect">
            <a:avLst/>
          </a:prstGeom>
          <a:noFill/>
        </p:spPr>
        <p:txBody>
          <a:bodyPr wrap="square" anchor="t" lIns="45720" rIns="45720" tIns="18288" bIns="18288">
            <a:spAutoFit/>
          </a:bodyPr>
          <a:lstStyle/>
          <a:p>
            <a:pPr algn="l">
              <a:lnSpc>
                <a:spcPct val="100000"/>
              </a:lnSpc>
              <a:spcAft>
                <a:spcPts val="0"/>
              </a:spcAft>
            </a:pPr>
            <a:r>
              <a:rPr sz="1500" b="1">
                <a:solidFill>
                  <a:srgbClr val="1F2937"/>
                </a:solidFill>
                <a:latin typeface="Nirmala UI"/>
                <a:ea typeface="Nirmala UI"/>
                <a:cs typeface="Nirmala UI"/>
              </a:rPr>
              <a:t>सावधान: </a:t>
            </a:r>
            <a:r>
              <a:rPr sz="1500" b="0">
                <a:solidFill>
                  <a:srgbClr val="1F2937"/>
                </a:solidFill>
                <a:latin typeface="Nirmala UI"/>
                <a:ea typeface="Nirmala UI"/>
                <a:cs typeface="Nirmala UI"/>
              </a:rPr>
              <a:t>अंतिम और मान्य स्रोत आयोग के मूल आदेश और नियम ही हैं; इसमें उनसे कुछ अलग दिखे, तो आदेश और नियम ही मानिए।</a:t>
            </a:r>
          </a:p>
        </p:txBody>
      </p:sp>
      <p:sp>
        <p:nvSpPr>
          <p:cNvPr id="11" name="Rectangle 10"/>
          <p:cNvSpPr/>
          <p:nvPr/>
        </p:nvSpPr>
        <p:spPr>
          <a:xfrm>
            <a:off x="0" y="5925312"/>
            <a:ext cx="12191695" cy="9326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5925312"/>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mockpoll-logo.png">
            <a:hlinkClick r:id="rId6"/>
          </p:cNvPr>
          <p:cNvPicPr>
            <a:picLocks noChangeAspect="1"/>
          </p:cNvPicPr>
          <p:nvPr/>
        </p:nvPicPr>
        <p:blipFill>
          <a:blip r:embed="rId5"/>
          <a:stretch>
            <a:fillRect/>
          </a:stretch>
        </p:blipFill>
        <p:spPr>
          <a:xfrm>
            <a:off x="548640" y="6080759"/>
            <a:ext cx="1570260" cy="384048"/>
          </a:xfrm>
          <a:prstGeom prst="rect">
            <a:avLst/>
          </a:prstGeom>
        </p:spPr>
      </p:pic>
      <p:sp>
        <p:nvSpPr>
          <p:cNvPr id="14" name="TextBox 13"/>
          <p:cNvSpPr txBox="1"/>
          <p:nvPr/>
        </p:nvSpPr>
        <p:spPr>
          <a:xfrm>
            <a:off x="502919" y="6483095"/>
            <a:ext cx="5029200" cy="274320"/>
          </a:xfrm>
          <a:prstGeom prst="rect">
            <a:avLst/>
          </a:prstGeom>
          <a:noFill/>
        </p:spPr>
        <p:txBody>
          <a:bodyPr wrap="square" anchor="t" lIns="45720" rIns="45720" tIns="18288" bIns="18288">
            <a:spAutoFit/>
          </a:bodyPr>
          <a:lstStyle/>
          <a:p>
            <a:pPr algn="l">
              <a:lnSpc>
                <a:spcPct val="100000"/>
              </a:lnSpc>
              <a:spcAft>
                <a:spcPts val="0"/>
              </a:spcAft>
            </a:pPr>
            <a:r>
              <a:rPr sz="1200" b="0">
                <a:solidFill>
                  <a:srgbClr val="1E3A5F"/>
                </a:solidFill>
                <a:latin typeface="Nirmala UI"/>
                <a:ea typeface="Nirmala UI"/>
                <a:cs typeface="Nirmala UI"/>
                <a:hlinkClick r:id="rId6">
                  <a:extLst>
                    <a:ext uri="{A12FA001-AC4F-418D-AE19-62706E023703}">
                      <ahyp:hlinkClr xmlns:ahyp="http://schemas.microsoft.com/office/drawing/2018/hyperlinkcolor" val="tx"/>
                    </a:ext>
                  </a:extLst>
                </a:hlinkClick>
              </a:rPr>
              <a:t>mockpoll.com/panchayat/rajasthan/2026</a:t>
            </a:r>
          </a:p>
        </p:txBody>
      </p:sp>
      <p:pic>
        <p:nvPicPr>
          <p:cNvPr id="15" name="Picture 14" descr="gsss-jethantri-seal.png">
            <a:hlinkClick r:id="rId8"/>
          </p:cNvPr>
          <p:cNvPicPr>
            <a:picLocks noChangeAspect="1"/>
          </p:cNvPicPr>
          <p:nvPr/>
        </p:nvPicPr>
        <p:blipFill>
          <a:blip r:embed="rId7"/>
          <a:stretch>
            <a:fillRect/>
          </a:stretch>
        </p:blipFill>
        <p:spPr>
          <a:xfrm>
            <a:off x="7320489" y="6053328"/>
            <a:ext cx="713231" cy="713231"/>
          </a:xfrm>
          <a:prstGeom prst="rect">
            <a:avLst/>
          </a:prstGeom>
        </p:spPr>
      </p:pic>
      <p:sp>
        <p:nvSpPr>
          <p:cNvPr id="16" name="TextBox 15"/>
          <p:cNvSpPr txBox="1"/>
          <p:nvPr/>
        </p:nvSpPr>
        <p:spPr>
          <a:xfrm>
            <a:off x="8170881" y="6016752"/>
            <a:ext cx="3472173" cy="749807"/>
          </a:xfrm>
          <a:prstGeom prst="rect">
            <a:avLst/>
          </a:prstGeom>
          <a:noFill/>
        </p:spPr>
        <p:txBody>
          <a:bodyPr wrap="square" anchor="ctr" lIns="45720" rIns="45720" tIns="18288" bIns="18288">
            <a:spAutoFit/>
          </a:bodyPr>
          <a:lstStyle/>
          <a:p>
            <a:pPr algn="l">
              <a:lnSpc>
                <a:spcPct val="100000"/>
              </a:lnSpc>
              <a:spcAft>
                <a:spcPts val="200"/>
              </a:spcAft>
            </a:pPr>
            <a:r>
              <a:rPr sz="1500" b="1">
                <a:solidFill>
                  <a:srgbClr val="1E3A5F"/>
                </a:solidFill>
                <a:latin typeface="Nirmala UI"/>
                <a:ea typeface="Nirmala UI"/>
                <a:cs typeface="Nirmala UI"/>
              </a:rPr>
              <a:t>राजकीय उच्च माध्यमिक विद्यालय, जेठन्तरी</a:t>
            </a:r>
          </a:p>
          <a:p>
            <a:pPr algn="l">
              <a:lnSpc>
                <a:spcPct val="100000"/>
              </a:lnSpc>
              <a:spcAft>
                <a:spcPts val="0"/>
              </a:spcAft>
            </a:pPr>
            <a:r>
              <a:rPr sz="1200" b="0">
                <a:solidFill>
                  <a:srgbClr val="5B6370"/>
                </a:solidFill>
                <a:latin typeface="Nirmala UI"/>
                <a:ea typeface="Nirmala UI"/>
                <a:cs typeface="Nirmala UI"/>
              </a:rPr>
              <a:t>ब्लॉक समदड़ी, ज़िला बालोतरा · </a:t>
            </a:r>
            <a:r>
              <a:rPr sz="1200" b="0">
                <a:solidFill>
                  <a:srgbClr val="5B6370"/>
                </a:solidFill>
                <a:latin typeface="Nirmala UI"/>
                <a:ea typeface="Nirmala UI"/>
                <a:cs typeface="Nirmala UI"/>
                <a:hlinkClick r:id="rId8">
                  <a:extLst>
                    <a:ext uri="{A12FA001-AC4F-418D-AE19-62706E023703}">
                      <ahyp:hlinkClr xmlns:ahyp="http://schemas.microsoft.com/office/drawing/2018/hyperlinkcolor" val="tx"/>
                    </a:ext>
                  </a:extLst>
                </a:hlinkClick>
              </a:rPr>
              <a:t>gsssjethantri.in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चार पद, दो मतदान दिवस</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 चुनाव में मतदाता चार पदों के लिए वोट डालेंगे: ज़िला परिषद सदस्य, पंचायत समिति सदस्य, सरपंच और वार्ड पंच।</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चरण में पहले ज़िला परिषद और पंचायत समिति का मतदान होता है, फिर किसी दूसरी तारीख को पंच और सरपंच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के वोट ईवीएम से पड़ेंगे। सरपंच और वार्ड पंच के वोट मतपेटी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बालोतरा में मशीन ECIL की MPSV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में दोनों पदों के लिए एक ही कंट्रोल यूनिट होगी, और दो बैलेट यूनिट।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बैलेट यूनिट अलग-अलग मतदान प्रकोष्ठ में: पहले में ज़िला परिषद सदस्य की, दूसरे में पंचायत समिति सदस्य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रंग से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 / 84</a:t>
            </a:r>
          </a:p>
        </p:txBody>
      </p:sp>
      <p:graphicFrame>
        <p:nvGraphicFramePr>
          <p:cNvPr id="7" name="Table 6"/>
          <p:cNvGraphicFramePr>
            <a:graphicFrameLocks noGrp="1"/>
          </p:cNvGraphicFramePr>
          <p:nvPr/>
        </p:nvGraphicFramePr>
        <p:xfrm>
          <a:off x="411480" y="1024128"/>
          <a:ext cx="11365990" cy="4157978"/>
        </p:xfrm>
        <a:graphic>
          <a:graphicData uri="http://schemas.openxmlformats.org/drawingml/2006/table">
            <a:tbl>
              <a:tblPr firstRow="1" bandRow="1">
                <a:tableStyleId>{5C22544A-7EE6-4342-B048-85BDC9FD1C3A}</a:tableStyleId>
              </a:tblPr>
              <a:tblGrid>
                <a:gridCol w="1217314"/>
                <a:gridCol w="1217314"/>
                <a:gridCol w="1217314"/>
                <a:gridCol w="7714048"/>
              </a:tblGrid>
              <a:tr h="831596">
                <a:tc>
                  <a:txBody>
                    <a:bodyPr wrap="square"/>
                    <a:lstStyle/>
                    <a:p>
                      <a:pPr algn="l">
                        <a:lnSpc>
                          <a:spcPct val="100000"/>
                        </a:lnSpc>
                        <a:spcAft>
                          <a:spcPts val="0"/>
                        </a:spcAft>
                      </a:pPr>
                      <a:r>
                        <a:rPr sz="1900" b="1">
                          <a:solidFill>
                            <a:srgbClr val="FFFFFF"/>
                          </a:solidFill>
                          <a:latin typeface="Nirmala UI"/>
                          <a:ea typeface="Nirmala UI"/>
                          <a:cs typeface="Nirmala UI"/>
                        </a:rPr>
                        <a:t>पद</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वोट किससे</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रंग</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किस चीज़ का रंग</a:t>
                      </a:r>
                    </a:p>
                  </a:txBody>
                  <a:tcPr marL="91440" marR="91440" marT="54864" marB="54864" anchor="ctr">
                    <a:solidFill>
                      <a:srgbClr val="1E3A5F"/>
                    </a:solidFill>
                  </a:tcPr>
                </a:tc>
              </a:tr>
              <a:tr h="1174241">
                <a:tc>
                  <a:txBody>
                    <a:bodyPr wrap="square"/>
                    <a:lstStyle/>
                    <a:p>
                      <a:pPr algn="l">
                        <a:lnSpc>
                          <a:spcPct val="100000"/>
                        </a:lnSpc>
                        <a:spcAft>
                          <a:spcPts val="0"/>
                        </a:spcAft>
                      </a:pPr>
                      <a:r>
                        <a:rPr sz="1900" b="0">
                          <a:solidFill>
                            <a:srgbClr val="1F2937"/>
                          </a:solidFill>
                          <a:latin typeface="Nirmala UI"/>
                          <a:ea typeface="Nirmala UI"/>
                          <a:cs typeface="Nirmala UI"/>
                        </a:rPr>
                        <a:t>ज़िला परिषद सदस्य</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ईवीएम (MPSV)</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पीला</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बैलेट यूनिट में लगा मतपत्र, बैलेट यूनिट का एड्रेस टैग, कैरिंग बक्से का स्टीकर, कंट्रोल यूनिट के कैण्डसेट सैक्शन के कवर का स्टीकर, मतदाता पर्ची</a:t>
                      </a:r>
                    </a:p>
                  </a:txBody>
                  <a:tcPr marL="91440" marR="91440" marT="54864" marB="54864" anchor="ctr">
                    <a:solidFill>
                      <a:srgbClr val="FFFFFF"/>
                    </a:solidFill>
                  </a:tcPr>
                </a:tc>
              </a:tr>
              <a:tr h="1174241">
                <a:tc>
                  <a:txBody>
                    <a:bodyPr wrap="square"/>
                    <a:lstStyle/>
                    <a:p>
                      <a:pPr algn="l">
                        <a:lnSpc>
                          <a:spcPct val="100000"/>
                        </a:lnSpc>
                        <a:spcAft>
                          <a:spcPts val="0"/>
                        </a:spcAft>
                      </a:pPr>
                      <a:r>
                        <a:rPr sz="1900" b="0">
                          <a:solidFill>
                            <a:srgbClr val="1F2937"/>
                          </a:solidFill>
                          <a:latin typeface="Nirmala UI"/>
                          <a:ea typeface="Nirmala UI"/>
                          <a:cs typeface="Nirmala UI"/>
                        </a:rPr>
                        <a:t>पंचायत समिति सदस्य</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ईवीएम (MPSV)</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नीला</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बैलेट यूनिट में लगा मतपत्र, बैलेट यूनिट का एड्रेस टैग, कैरिंग बक्से का स्टीकर, कंट्रोल यूनिट के कैण्डसेट सैक्शन के कवर का स्टीकर, मतदाता पर्ची</a:t>
                      </a:r>
                    </a:p>
                  </a:txBody>
                  <a:tcPr marL="91440" marR="91440" marT="54864" marB="54864" anchor="ctr">
                    <a:solidFill>
                      <a:srgbClr val="F1F4F8"/>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सरपंच</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मतपेटी</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सफेद</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मतपत्र और उसका पैकिंग पेपर</a:t>
                      </a:r>
                    </a:p>
                  </a:txBody>
                  <a:tcPr marL="91440" marR="91440" marT="54864" marB="54864" anchor="ctr">
                    <a:solidFill>
                      <a:srgbClr val="FFFFF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वार्ड पंच</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मतपेटी</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गुलाबी</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मतपत्र और उसका पैकिंग पेपर</a:t>
                      </a:r>
                    </a:p>
                  </a:txBody>
                  <a:tcPr marL="91440" marR="91440" marT="54864" marB="54864" anchor="ctr">
                    <a:solidFill>
                      <a:srgbClr val="F1F4F8"/>
                    </a:solidFill>
                  </a:tcPr>
                </a:tc>
              </a:tr>
            </a:tbl>
          </a:graphicData>
        </a:graphic>
      </p:graphicFrame>
      <p:sp>
        <p:nvSpPr>
          <p:cNvPr id="8" name="TextBox 7"/>
          <p:cNvSpPr txBox="1"/>
          <p:nvPr/>
        </p:nvSpPr>
        <p:spPr>
          <a:xfrm>
            <a:off x="411480" y="5236971"/>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15</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2</a:t>
            </a:r>
          </a:p>
        </p:txBody>
      </p:sp>
      <p:sp>
        <p:nvSpPr>
          <p:cNvPr id="9" name="TextBox 8"/>
          <p:cNvSpPr txBox="1"/>
          <p:nvPr/>
        </p:nvSpPr>
        <p:spPr>
          <a:xfrm>
            <a:off x="411480" y="5630163"/>
            <a:ext cx="11365992" cy="70662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आयोग के पत्र 1299 (03.02.2026) के अनुसार MPSV की कंट्रोल यूनिट दोनों पदों के लिए काम आए, तो उस पर स्टीकर लगाने की ज़रूरत नहीं; सिर्फ़ एक पद के लिए काम आए, तो उस पर भी स्टीकर लगेंगे।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288</a:t>
            </a:r>
            <a:r>
              <a:rPr sz="1224" b="0">
                <a:solidFill>
                  <a:srgbClr val="2B5C8A"/>
                </a:solidFill>
                <a:latin typeface="Nirmala UI"/>
                <a:ea typeface="Nirmala UI"/>
                <a:cs typeface="Nirmala UI"/>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बालोतरा में तारीखें</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 / 84</a:t>
            </a:r>
          </a:p>
        </p:txBody>
      </p:sp>
      <p:graphicFrame>
        <p:nvGraphicFramePr>
          <p:cNvPr id="7" name="Table 6"/>
          <p:cNvGraphicFramePr>
            <a:graphicFrameLocks noGrp="1"/>
          </p:cNvGraphicFramePr>
          <p:nvPr/>
        </p:nvGraphicFramePr>
        <p:xfrm>
          <a:off x="411480" y="1024128"/>
          <a:ext cx="11365989" cy="3456686"/>
        </p:xfrm>
        <a:graphic>
          <a:graphicData uri="http://schemas.openxmlformats.org/drawingml/2006/table">
            <a:tbl>
              <a:tblPr firstRow="1" bandRow="1">
                <a:tableStyleId>{5C22544A-7EE6-4342-B048-85BDC9FD1C3A}</a:tableStyleId>
              </a:tblPr>
              <a:tblGrid>
                <a:gridCol w="3763392"/>
                <a:gridCol w="1323229"/>
                <a:gridCol w="1323229"/>
                <a:gridCol w="4956139"/>
              </a:tblGrid>
              <a:tr h="380746">
                <a:tc>
                  <a:txBody>
                    <a:bodyPr wrap="square"/>
                    <a:lstStyle/>
                    <a:p>
                      <a:pPr algn="l">
                        <a:lnSpc>
                          <a:spcPct val="100000"/>
                        </a:lnSpc>
                        <a:spcAft>
                          <a:spcPts val="0"/>
                        </a:spcAft>
                      </a:pPr>
                      <a:r>
                        <a:rPr sz="13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तीसरा चरण</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चौथा चरण</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स्रोत</a:t>
                      </a:r>
                    </a:p>
                  </a:txBody>
                  <a:tcPr marL="91440" marR="91440" marT="54864" marB="54864" anchor="ctr">
                    <a:solidFill>
                      <a:srgbClr val="1E3A5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मतदान दलों की रवानगी</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02.11.2026 (सोमवार)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13.11.2026 (शुक्रवार)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ज़िला परिषद और पंचायत समिति का मतदान (सुबह 7 से शाम 6 बजे)</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03.11.2026 (मंगलवार)</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14.11.2026 (शनिवार)</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पंच और सरपंच का मतदान (सुबह 7 से शाम 6 बजे), फिर वहीं गिनती</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05.11.2026 (गुरुवार)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16.11.2026 (सोमवार)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उपसरपंच का चुनाव</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06.11.2026 (शुक्रवार)</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17.11.2026 (मंगलवार)</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ज़िला परिषद और पंचायत समिति की गिनती, सुबह 8 बजे से, ज़िला मुख्यालय पर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20.11.2026 (शुक्रवार)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20.11.2026 (शुक्रवार)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bl>
          </a:graphicData>
        </a:graphic>
      </p:graphicFrame>
      <p:sp>
        <p:nvSpPr>
          <p:cNvPr id="8" name="TextBox 7"/>
          <p:cNvSpPr txBox="1"/>
          <p:nvPr/>
        </p:nvSpPr>
        <p:spPr>
          <a:xfrm>
            <a:off x="411480" y="4581398"/>
            <a:ext cx="11365992" cy="175539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ज़िले की 11 पंचायत समितियों और 448 ग्राम पंचायतों में चुनाव दो चरणों में होगा।</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तीसरा चरण: सिणधरी, गिडा, कल्याणपुर, गुडामालानी, धोरीमन्ना, समदड़ी। चौथा चरण: बालोतरा, पादरू, पायला कलां, पाटोदी, सिवाना।</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बूथ: तीसरे चरण में 618, चौथे में 469, कुल 1087। आयोग के बजट आदेश 10144 में भी बालोतरा के 1087 बूथ लिखे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10144, दि. 07.10.2026, पृ. 4</a:t>
            </a:r>
            <a:r>
              <a:rPr sz="1152" b="0">
                <a:solidFill>
                  <a:srgbClr val="2B5C8A"/>
                </a:solidFill>
                <a:latin typeface="Nirmala UI"/>
                <a:ea typeface="Nirmala UI"/>
                <a:cs typeface="Nirmala UI"/>
              </a:rPr>
              <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दल: दोनों दिन एक ही नाम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 / 84</a:t>
            </a:r>
          </a:p>
        </p:txBody>
      </p:sp>
      <p:graphicFrame>
        <p:nvGraphicFramePr>
          <p:cNvPr id="7" name="Table 6"/>
          <p:cNvGraphicFramePr>
            <a:graphicFrameLocks noGrp="1"/>
          </p:cNvGraphicFramePr>
          <p:nvPr/>
        </p:nvGraphicFramePr>
        <p:xfrm>
          <a:off x="411480" y="1024128"/>
          <a:ext cx="11365990" cy="2602992"/>
        </p:xfrm>
        <a:graphic>
          <a:graphicData uri="http://schemas.openxmlformats.org/drawingml/2006/table">
            <a:tbl>
              <a:tblPr firstRow="1" bandRow="1">
                <a:tableStyleId>{5C22544A-7EE6-4342-B048-85BDC9FD1C3A}</a:tableStyleId>
              </a:tblPr>
              <a:tblGrid>
                <a:gridCol w="3337100"/>
                <a:gridCol w="1335902"/>
                <a:gridCol w="2831488"/>
                <a:gridCol w="3861500"/>
              </a:tblGrid>
              <a:tr h="867664">
                <a:tc>
                  <a:txBody>
                    <a:bodyPr wrap="square"/>
                    <a:lstStyle/>
                    <a:p>
                      <a:pPr algn="l">
                        <a:lnSpc>
                          <a:spcPct val="100000"/>
                        </a:lnSpc>
                        <a:spcAft>
                          <a:spcPts val="0"/>
                        </a:spcAft>
                      </a:pPr>
                      <a:r>
                        <a:rPr sz="2000" b="1">
                          <a:solidFill>
                            <a:srgbClr val="FFFFFF"/>
                          </a:solidFill>
                          <a:latin typeface="Nirmala UI"/>
                          <a:ea typeface="Nirmala UI"/>
                          <a:cs typeface="Nirmala UI"/>
                        </a:rPr>
                        <a:t>नियम 31 और आदेश 5096 का नाम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बूथ पर काम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मतपेटी मार्गदर्शिका में (पंच + सरपंच वाला 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ईवीएम मार्गदर्शिका में (ज़िला परिषद + पंचायत समिति वाला दिन)</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(Polling Officer)</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बूथ का प्रभारी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(पीठासीन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पीठासीन अधिकारी</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सहायक मतदान अधिकारी (Assistant Polling Officer)</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दल के बाकी लोग</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a:t>
                      </a:r>
                    </a:p>
                  </a:txBody>
                  <a:tcPr marL="91440" marR="91440" marT="54864" marB="54864" anchor="ctr">
                    <a:solidFill>
                      <a:srgbClr val="F1F4F8"/>
                    </a:solidFill>
                  </a:tcPr>
                </a:tc>
              </a:tr>
            </a:tbl>
          </a:graphicData>
        </a:graphic>
      </p:graphicFrame>
      <p:sp>
        <p:nvSpPr>
          <p:cNvPr id="8" name="TextBox 7"/>
          <p:cNvSpPr txBox="1"/>
          <p:nvPr/>
        </p:nvSpPr>
        <p:spPr>
          <a:xfrm>
            <a:off x="411480" y="3681983"/>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5096, दि. 26.12.2025, संकलन पृ. 120, 121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5</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106</a:t>
            </a:r>
          </a:p>
        </p:txBody>
      </p:sp>
      <p:sp>
        <p:nvSpPr>
          <p:cNvPr id="9" name="TextBox 8"/>
          <p:cNvSpPr txBox="1"/>
          <p:nvPr/>
        </p:nvSpPr>
        <p:spPr>
          <a:xfrm>
            <a:off x="411480" y="4075175"/>
            <a:ext cx="11365992" cy="226161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ज़िला निर्वाचन अधिकारी (पंचायत) जिस अधिकारी को नामित करते हैं, वह हर बूथ के लिए मतदान अधिकारी और सहायक मतदान अधिकारी नियुक्त करता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5096, दि. 26.12.2025, संकलन पृ. 120</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आपके दल में कौन-कौन है, यह अपने नियुक्ति आदेश में देखिए।</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स्याही लगाइए: कौन लगाता है, कौन जाँचता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 / 84</a:t>
            </a:r>
          </a:p>
        </p:txBody>
      </p:sp>
      <p:graphicFrame>
        <p:nvGraphicFramePr>
          <p:cNvPr id="7" name="Table 6"/>
          <p:cNvGraphicFramePr>
            <a:graphicFrameLocks noGrp="1"/>
          </p:cNvGraphicFramePr>
          <p:nvPr/>
        </p:nvGraphicFramePr>
        <p:xfrm>
          <a:off x="411480" y="1024128"/>
          <a:ext cx="11365991" cy="2242311"/>
        </p:xfrm>
        <a:graphic>
          <a:graphicData uri="http://schemas.openxmlformats.org/drawingml/2006/table">
            <a:tbl>
              <a:tblPr firstRow="1" bandRow="1">
                <a:tableStyleId>{5C22544A-7EE6-4342-B048-85BDC9FD1C3A}</a:tableStyleId>
              </a:tblPr>
              <a:tblGrid>
                <a:gridCol w="4025316"/>
                <a:gridCol w="2326267"/>
                <a:gridCol w="5014408"/>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स्याही कौन लगाता है</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वोट से पहले निशान पूरा है, यह कौन देखता है</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मशीन वाला दिन: ज़िला परिषद + पंचायत समिति (ईवीएम)</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द्वितीय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कंट्रोल यूनिट वाला सहायक मतदान अधिकारी, बैलेट बटन दबाने से पहले</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मतपेटी वाला दिन: पंच + सरपंच</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चौथा 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वही चौथा सहायक मतदान अधिकारी, मतदाता के वोट डालने से पहले</a:t>
                      </a:r>
                    </a:p>
                  </a:txBody>
                  <a:tcPr marL="91440" marR="91440" marT="54864" marB="54864" anchor="ctr">
                    <a:solidFill>
                      <a:srgbClr val="F1F4F8"/>
                    </a:solidFill>
                  </a:tcPr>
                </a:tc>
              </a:tr>
            </a:tbl>
          </a:graphicData>
        </a:graphic>
      </p:graphicFrame>
      <p:sp>
        <p:nvSpPr>
          <p:cNvPr id="8" name="TextBox 7"/>
          <p:cNvSpPr txBox="1"/>
          <p:nvPr/>
        </p:nvSpPr>
        <p:spPr>
          <a:xfrm>
            <a:off x="411480" y="332130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11</a:t>
            </a:r>
          </a:p>
        </p:txBody>
      </p:sp>
      <p:sp>
        <p:nvSpPr>
          <p:cNvPr id="9" name="TextBox 8"/>
          <p:cNvSpPr txBox="1"/>
          <p:nvPr/>
        </p:nvSpPr>
        <p:spPr>
          <a:xfrm>
            <a:off x="411480" y="3714496"/>
            <a:ext cx="11365992" cy="262229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मशीन वाले दिन हर मतदाता को बाएँ हाथ की तर्जनी पर; मतपेटी वाले दिन हर मतदाता को दाएँ हाथ की तर्जनी पर।</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9836, दि. 03.10.2026, पृ. 9</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10090, दि. 06.10.2026, पृ. 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तर्जनी = अंगूठे के पास वाली पहली अंगुली। मध्यमा = बीच वाली अंगुली।</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नाखून के आखिरी सिरे से लेकर अंगुली के पहले जोड़ के नीचे तक, ब्रश से। यह आदेश 1408 का तरीका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296" b="0">
                <a:solidFill>
                  <a:srgbClr val="2B5C8A"/>
                </a:solidFill>
                <a:latin typeface="Nirmala UI"/>
                <a:ea typeface="Nirmala UI"/>
                <a:cs typeface="Nirmala UI"/>
              </a:rP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आदेश 1408: स्याही कहाँ से कहाँ तक</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 / 84</a:t>
            </a:r>
          </a:p>
        </p:txBody>
      </p:sp>
      <p:pic>
        <p:nvPicPr>
          <p:cNvPr id="7" name="Picture 6" descr="c_syahi_1408_cmp242.png"/>
          <p:cNvPicPr>
            <a:picLocks noChangeAspect="1"/>
          </p:cNvPicPr>
          <p:nvPr/>
        </p:nvPicPr>
        <p:blipFill>
          <a:blip r:embed="rId3"/>
          <a:stretch>
            <a:fillRect/>
          </a:stretch>
        </p:blipFill>
        <p:spPr>
          <a:xfrm>
            <a:off x="411480" y="1042416"/>
            <a:ext cx="6675120" cy="3846679"/>
          </a:xfrm>
          <a:prstGeom prst="rect">
            <a:avLst/>
          </a:prstGeom>
        </p:spPr>
      </p:pic>
      <p:sp>
        <p:nvSpPr>
          <p:cNvPr id="8" name="TextBox 7"/>
          <p:cNvSpPr txBox="1"/>
          <p:nvPr/>
        </p:nvSpPr>
        <p:spPr>
          <a:xfrm>
            <a:off x="411480" y="4907383"/>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744968" y="1069848"/>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नाखून का आखिरी सिरा: स्याही यहाँ से।</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1" name="Oval 10"/>
          <p:cNvSpPr/>
          <p:nvPr/>
        </p:nvSpPr>
        <p:spPr>
          <a:xfrm>
            <a:off x="7360920"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744968" y="1784604"/>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अंगुली का पहला जोड़: स्याही इसके नीचे तक।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3" name="Oval 12"/>
          <p:cNvSpPr/>
          <p:nvPr/>
        </p:nvSpPr>
        <p:spPr>
          <a:xfrm>
            <a:off x="7360920" y="25154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744968" y="2499360"/>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स्याही ब्रश से। यह आदेश 1408 का तरीका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5" name="Oval 14"/>
          <p:cNvSpPr/>
          <p:nvPr/>
        </p:nvSpPr>
        <p:spPr>
          <a:xfrm>
            <a:off x="7452360" y="3321685"/>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44968" y="3214116"/>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हर चरण में पहले ज़िला परिषद + पंचायत समिति का मतदान होता है, और उसके दो दिन बाद पंच + सरपंच 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1224" b="0">
                <a:solidFill>
                  <a:srgbClr val="2B5C8A"/>
                </a:solidFill>
                <a:latin typeface="Nirmala UI"/>
                <a:ea typeface="Nirmala UI"/>
                <a:cs typeface="Nirmala UI"/>
              </a:rPr>
              <a:t>]</a:t>
            </a:r>
          </a:p>
        </p:txBody>
      </p:sp>
      <p:sp>
        <p:nvSpPr>
          <p:cNvPr id="17" name="Oval 16"/>
          <p:cNvSpPr/>
          <p:nvPr/>
        </p:nvSpPr>
        <p:spPr>
          <a:xfrm>
            <a:off x="7452360" y="464959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44968" y="4542028"/>
            <a:ext cx="4032503" cy="163448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मशीन वाले दिन बाईं तर्जनी पर लगा निशान अंगुली पर रहता है, इसलिए मतपेटी वाले दिन हर मतदाता की स्याही दाएँ हाथ की तर्जनी पर लगाई जाएगी।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5</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1224" b="0">
                <a:solidFill>
                  <a:srgbClr val="2B5C8A"/>
                </a:solidFill>
                <a:latin typeface="Nirmala UI"/>
                <a:ea typeface="Nirmala UI"/>
                <a:cs typeface="Nirmala UI"/>
              </a:rP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स्याही लगाने का तरीका</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नाखून के आखिरी सिरे से लेकर अंगुली के पहले जोड़ के नीचे तक, ब्रश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1408 ने स्याही वाला पुराना आदेश हटाकर यह तरीका दिया है। दोनों मार्गदर्शिकाओं के परिशिष्ट में यही आदेश लगा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206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584" b="0">
                <a:solidFill>
                  <a:srgbClr val="2B5C8A"/>
                </a:solidFill>
                <a:latin typeface="Nirmala UI"/>
                <a:ea typeface="Nirmala UI"/>
                <a:cs typeface="Nirmala UI"/>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पुनर्मतदान हो, तो मध्यमा पर स्याही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9 / 84</a:t>
            </a:r>
          </a:p>
        </p:txBody>
      </p:sp>
      <p:graphicFrame>
        <p:nvGraphicFramePr>
          <p:cNvPr id="7" name="Table 6"/>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8927656"/>
                <a:gridCol w="2438335"/>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किसका पुनर्मतदान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स्याही किस अंगुली पर</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जिन पदों का चुनाव पहले हुआ: ज़िला परिषद + पंचायत समिति (मशीन वाला दिन)</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बाएँ हाथ की मध्यमा</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जिन पदों का चुनाव बाद में हुआ: पंच + सरपंच (मतपेटी वाला दिन)</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दाएँ हाथ की मध्यमा</a:t>
                      </a:r>
                    </a:p>
                  </a:txBody>
                  <a:tcPr marL="91440" marR="91440" marT="54864" marB="54864" anchor="ctr">
                    <a:solidFill>
                      <a:srgbClr val="F1F4F8"/>
                    </a:solidFill>
                  </a:tcPr>
                </a:tc>
              </a:tr>
            </a:tbl>
          </a:graphicData>
        </a:graphic>
      </p:graphicFrame>
      <p:sp>
        <p:nvSpPr>
          <p:cNvPr id="8" name="TextBox 7"/>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p>
        </p:txBody>
      </p:sp>
      <p:sp>
        <p:nvSpPr>
          <p:cNvPr id="9" name="TextBox 8"/>
          <p:cNvSpPr txBox="1"/>
          <p:nvPr/>
        </p:nvSpPr>
        <p:spPr>
          <a:xfrm>
            <a:off x="411480" y="2993135"/>
            <a:ext cx="11365992" cy="33436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आम चुनाव के दौरान पुनर्मतदान हो, तो यह आदेश 2235 की बात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उसी आदेश का स्पष्टीकरण: जिस चुनाव में निशान बाएँ हाथ की तर्जनी पर लगा था, उसके पुनर्मतदान में बाएँ हाथ की मध्यमा पर; जिसमें दाएँ हाथ की तर्जनी पर लगा था, उसके पुनर्मतदान में दाएँ हाथ की मध्यमा पर।</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296" b="0">
                <a:solidFill>
                  <a:srgbClr val="2B5C8A"/>
                </a:solidFill>
                <a:latin typeface="Nirmala UI"/>
                <a:ea typeface="Nirmala UI"/>
                <a:cs typeface="Nirmala U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अंगुली न हो, तो स्याही कहाँ लगाएँ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10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 अंगुली पर स्याही लगनी है वह न हो, तो नियम 38 के स्पष्टीकरण के हिसाब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बाईं तर्जनी न हो: बाएँ हाथ की कोई और अंगुली।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बाएँ हाथ की कोई अंगुली न हो: दाएँ हाथ की तर्जनी या कोई और अंगुली।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हाथों की कोई अंगुली न हो: बाईं या दाईं बाँह का जो सिरा हो, उस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का समय, और गिनती कब और कहाँ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11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मतदान दिवसों पर मतदान सुबह 7 बजे से शाम 6 बजे तक चलेगा।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मतदाता 6 बजे तक मतदान केन्द्र के परिसर में पहुँच गए, वे कतार में लगकर वोट डाल सकेंगे।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 सरपंच की गिनती: मतदान खत्म होते ही, ग्राम पंचायत मुख्यालय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के वोट हर चरण के बाद नहीं गिने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इनकी गिनती 20.11.2026 को सुबह 8 बजे से, चारों चरणों की एक साथ, ज़िला मुख्यालय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इसके लिए वोटिंग मशीन और दूसरे कागज़ात मतदान खत्म होते ही ज़िला मुख्यालय पहुँचाने की व्यवस्था करनी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6</a:t>
            </a:r>
            <a:r>
              <a:rPr sz="1584" b="0">
                <a:solidFill>
                  <a:srgbClr val="2B5C8A"/>
                </a:solidFill>
                <a:latin typeface="Nirmala UI"/>
                <a:ea typeface="Nirmala UI"/>
                <a:cs typeface="Nirmala UI"/>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मतदाता किस क्रम से गुज़रता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12 / 84</a:t>
            </a:r>
          </a:p>
        </p:txBody>
      </p:sp>
      <p:graphicFrame>
        <p:nvGraphicFramePr>
          <p:cNvPr id="7" name="Table 6"/>
          <p:cNvGraphicFramePr>
            <a:graphicFrameLocks noGrp="1"/>
          </p:cNvGraphicFramePr>
          <p:nvPr/>
        </p:nvGraphicFramePr>
        <p:xfrm>
          <a:off x="411480" y="1024128"/>
          <a:ext cx="11365991" cy="5059676"/>
        </p:xfrm>
        <a:graphic>
          <a:graphicData uri="http://schemas.openxmlformats.org/drawingml/2006/table">
            <a:tbl>
              <a:tblPr firstRow="1" bandRow="1">
                <a:tableStyleId>{5C22544A-7EE6-4342-B048-85BDC9FD1C3A}</a:tableStyleId>
              </a:tblPr>
              <a:tblGrid>
                <a:gridCol w="1729666"/>
                <a:gridCol w="4195981"/>
                <a:gridCol w="5440344"/>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करता है</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स्रोत</a:t>
                      </a:r>
                    </a:p>
                  </a:txBody>
                  <a:tcPr marL="91440" marR="91440" marT="54864" marB="54864" anchor="ctr">
                    <a:solidFill>
                      <a:srgbClr val="1E3A5F"/>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पहला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पहचान करता है, चिन्हित प्रति पर निशान लगाता है</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2B5C8A"/>
                          </a:solidFill>
                          <a:latin typeface="Nirmala UI"/>
                          <a:ea typeface="Nirmala UI"/>
                          <a:cs typeface="Nirmala UI"/>
                        </a:rPr>
                        <a:t/>
                      </a:r>
                      <a:r>
                        <a:rPr sz="16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p>
                  </a:txBody>
                  <a:tcPr marL="91440" marR="91440" marT="54864" marB="54864" anchor="ctr">
                    <a:solidFill>
                      <a:srgbClr val="FFFFFF"/>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दूसरा 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बाईं तर्जनी पर स्याही, रजिस्टर में प्रविष्टि, हस्ताक्षर या अंगूठा, पीली-नीली पर्ची</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2B5C8A"/>
                          </a:solidFill>
                          <a:latin typeface="Nirmala UI"/>
                          <a:ea typeface="Nirmala UI"/>
                          <a:cs typeface="Nirmala UI"/>
                        </a:rPr>
                        <a:t/>
                      </a:r>
                      <a:r>
                        <a:rPr sz="160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600" b="0">
                          <a:solidFill>
                            <a:srgbClr val="2B5C8A"/>
                          </a:solidFill>
                          <a:latin typeface="Nirmala UI"/>
                          <a:ea typeface="Nirmala UI"/>
                          <a:cs typeface="Nirmala UI"/>
                        </a:rPr>
                        <a:t>; </a:t>
                      </a:r>
                      <a:r>
                        <a:rPr sz="16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27</a:t>
                      </a:r>
                      <a:r>
                        <a:rPr sz="1600" b="0">
                          <a:solidFill>
                            <a:srgbClr val="2B5C8A"/>
                          </a:solidFill>
                          <a:latin typeface="Nirmala UI"/>
                          <a:ea typeface="Nirmala UI"/>
                          <a:cs typeface="Nirmala UI"/>
                        </a:rPr>
                        <a:t>; </a:t>
                      </a:r>
                      <a:r>
                        <a:rPr sz="16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28</a:t>
                      </a:r>
                    </a:p>
                  </a:txBody>
                  <a:tcPr marL="91440" marR="91440" marT="54864" marB="54864" anchor="ctr">
                    <a:solidFill>
                      <a:srgbClr val="F1F4F8"/>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तीसरा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पर्चियाँ लेता है, स्याही का निशान देखता है, कंट्रोल यूनिट का Ballot बटन दबाता है</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2B5C8A"/>
                          </a:solidFill>
                          <a:latin typeface="Nirmala UI"/>
                          <a:ea typeface="Nirmala UI"/>
                          <a:cs typeface="Nirmala UI"/>
                        </a:rPr>
                        <a:t/>
                      </a:r>
                      <a:r>
                        <a:rPr sz="16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r>
                        <a:rPr sz="1600" b="0">
                          <a:solidFill>
                            <a:srgbClr val="2B5C8A"/>
                          </a:solidFill>
                          <a:latin typeface="Nirmala UI"/>
                          <a:ea typeface="Nirmala UI"/>
                          <a:cs typeface="Nirmala UI"/>
                        </a:rPr>
                        <a:t>; </a:t>
                      </a:r>
                      <a:r>
                        <a:rPr sz="160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30</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मतदान प्रकोष्ठ</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पहले प्रकोष्ठ में ज़िला परिषद की बैलेट यूनिट, दूसरे में पंचायत समिति की</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2B5C8A"/>
                          </a:solidFill>
                          <a:latin typeface="Nirmala UI"/>
                          <a:ea typeface="Nirmala UI"/>
                          <a:cs typeface="Nirmala UI"/>
                        </a:rPr>
                        <a:t/>
                      </a:r>
                      <a:r>
                        <a:rPr sz="16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p>
                  </a:txBody>
                  <a:tcPr marL="91440" marR="91440" marT="54864" marB="54864" anchor="ctr">
                    <a:solidFill>
                      <a:srgbClr val="F1F4F8"/>
                    </a:solidFill>
                  </a:tcPr>
                </a:tc>
              </a:tr>
            </a:tbl>
          </a:graphicData>
        </a:graphic>
      </p:graphicFrame>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अधिकारी: नियुक्ति का आदेश मिलते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में बूथ का नाम और नंबर, ज़िला परिषद और पंचायत समिति के निर्वाचन क्षेत्र का क्रमांक, और बूथ की सही जगह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अपने सहायक मतदान अधिकारियों से संपर्क कीजिए। उनका पता और मोबाइल नंबर रखिए, अपना दीजिए, हर एक को उसका काम बताइए।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दल से नज़दीकी बनाए रखिए। टीमवर्क न हो, तो काम और कठिन हो जाता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से सारे आदेश लीजिए। बूथ की जगह और रास्ता (Route Map) पहले से जान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जितने हो सकें, पूर्वाभ्यास और प्रशिक्षण में जाइए। अनुदेश बदलते रहते हैं, याद के भरोसे न रहिए।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बात पर शंका हो, तो रिटर्निंग अधिकारी से पूछकर दूर कर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110</a:t>
            </a:r>
            <a:r>
              <a:rPr sz="1584" b="0">
                <a:solidFill>
                  <a:srgbClr val="2B5C8A"/>
                </a:solidFill>
                <a:latin typeface="Nirmala UI"/>
                <a:ea typeface="Nirmala UI"/>
                <a:cs typeface="Nirmala UI"/>
              </a:rPr>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पूर्वाभ्यास में हर काम ख़ुद करके देखिए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14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निर्वाचन अधिकारी दल के एक सहायक मतदान अधिकारी को अधिकृत कर सकते हैं: आप न पहुँचें, तो वह आपका काम करे।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पूर्वाभ्यास में उसे साथ ले जाइए। आप दोनों मशीन पर हर काम ख़ुद करके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पेपर सील, स्ट्रिप सील, एड्रेस टैग और स्पेशल टैग लगाकर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प्ररूप-14 में वोटों का लेखा और पेपर सील का लेखा, दोनों के नमूने भरकर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डाक मतपत्र से वोट डालना हो, तो प्ररूप 1 में, नियुक्ति आदेश की दूसरी प्रति के साथ, तुरंत आवेदन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आवेदन मतदान से कम से कम सात दिन पहले, या रिटर्निंग अधिकारी जितना कम समय 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1134, दि. 29.01.2026, संकलन पृ. 223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के लिए प्ररूप 1 अलग-अलग, अपने-अपने रिटर्निंग अधिकारी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1134, दि. 29.01.2026, संकलन पृ. 223</a:t>
            </a:r>
            <a:r>
              <a:rPr sz="1584" b="0">
                <a:solidFill>
                  <a:srgbClr val="2B5C8A"/>
                </a:solidFill>
                <a:latin typeface="Nirmala UI"/>
                <a:ea typeface="Nirmala UI"/>
                <a:cs typeface="Nirmala UI"/>
              </a:rPr>
              <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सामग्री लेते समय जाँचिए (मतदान से एक दिन पहले)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15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सामग्री की सूची परिशिष्ट-5 में है। बूथ के लिए निकलने से पहले जाँचिए कि सब मिल गया।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सबसे ज़रूरी: मशीन, निविदत्त मतपत्र, रजिस्टर (प्ररूप-12), नामावली की चिन्हित और बाकी प्रतियाँ।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साथ में पिंक पेपर सील, स्ट्रिप सील, स्पेशल टैग, सारे प्ररूप और लिफ़ाफ़े, चपड़ी, अमिट स्याही।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दोनों रंग की मतदाता पर्चियाँ, और दोनों तरह के एड्रेस टैग और स्पेशल टैग ख़ास तौर पर जाँचिए।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111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एड्रेस टैग पर आपके बूथ का नंबर और नाम हो। बैलेट यूनिट का मतपत्र आपके चुनाव और आपके बूथ का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कुछ भी गड़बड़ मिले, तो उसी समय प्रभारी अधिकारी या रिटर्निंग अधिकारी को बताइए।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16</a:t>
            </a:r>
            <a:r>
              <a:rPr sz="1512" b="0">
                <a:solidFill>
                  <a:srgbClr val="2B5C8A"/>
                </a:solidFill>
                <a:latin typeface="Nirmala UI"/>
                <a:ea typeface="Nirmala UI"/>
                <a:cs typeface="Nirmala UI"/>
              </a:rPr>
              <a: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काग़ज़ और स्याही भी जाँचिए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स्याही की शीशी में काफ़ी स्याही हो, स्टैम्प पैड सूखे 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नामावली की तीनों प्रतियाँ पूरी और एक जैसी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निविदत्त मतपत्र आपके ही निर्वाचन क्षेत्र या वार्ड के हों, और उनके क्रमांक दिए ब्यौरे से मिलें।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चिन्हित प्रति में PB (Postal Ballot) के सिवा कोई निशान 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हटाए गए नाम सब प्रतियों में मिले हों। छपी क्रम संख्या काटकर नई न लिखी गई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पदों के उम्मीदवारों और निर्वाचन अभिकर्ताओं के हस्ताक्षर-नमूनों (प्ररूप-8) की फोटो प्रति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16</a:t>
            </a:r>
            <a:r>
              <a:rPr sz="1584" b="0">
                <a:solidFill>
                  <a:srgbClr val="2B5C8A"/>
                </a:solidFill>
                <a:latin typeface="Nirmala UI"/>
                <a:ea typeface="Nirmala UI"/>
                <a:cs typeface="Nirmala UI"/>
              </a:rPr>
              <a: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बूथ पर पहुँचकर, मतदान से पहले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17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 तय समय से कम से कम एक घंटा पहले बूथ पर पहुँचिए।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नियम 30 (परिशिष्ट-4) के हिसाब से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जहाँ तक हो सके, मॉडल ले-आउट से लगाइए; आने और जाने के रास्ते अलग रखिए।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के बाहर मतदान क्षेत्र का नोटिस और उम्मीदवारों की सूची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चिन्हित प्रति और रजिस्टर अभिकर्ताओं को दिखाइए। दोनों चुनाव साथ हों, तो एक ही रजिस्टर और एक ही चिन्हित सूची।</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घोषणा (परिशिष्ट-7) पढ़िए, अभिकर्ताओं के और अपने हस्ताक्षर कीजिए। दोनों चुनावों की घोषणा अलग-अलग।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112</a:t>
            </a:r>
            <a:r>
              <a:rPr sz="1584" b="0">
                <a:solidFill>
                  <a:srgbClr val="2B5C8A"/>
                </a:solidFill>
                <a:latin typeface="Nirmala UI"/>
                <a:ea typeface="Nirmala UI"/>
                <a:cs typeface="Nirmala UI"/>
              </a:rPr>
              <a: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सहायक मतदान अधिकारी: पहचान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चिन्हित मतदाता सूची आपके पास रहेगी। मतदाता की पहचान आपकी ज़िम्मेदारी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पहचान आयोग के तय फोटो दस्तावेज़ों से कीजिए (सूची आगे है)। बाईं तर्जनी पर स्याही का निशान तो नहीं, यह भी देखिए।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हटाए गए नामों पर "Deleted" लिखा होगा। इससे बाकी मतदाताओं की छपी क्रम संख्या नहीं बदलती।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पहचान होते ही ब्यौरा ज़ोर से बोलिए, ताकि दूसरा सहायक मतदान अधिकारी और अभिकर्ता सुन 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अभिकर्ता को पहचान पर आपत्ति करनी हो, तो इसी समय कर सकता है, बाद में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पहचान पर्ची न हो, तब भी नाम ढूँढना आपका काम है। मतदाता को वापस न भेजिए।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512" b="0">
                <a:solidFill>
                  <a:srgbClr val="2B5C8A"/>
                </a:solidFill>
                <a:latin typeface="Nirmala UI"/>
                <a:ea typeface="Nirmala UI"/>
                <a:cs typeface="Nirmala UI"/>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पहचान के दस्तावेज़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मतदाता को अपनी पहचान के लिए भारत निर्वाचन आयोग का जारी किया मतदाता फोटो पहचान पत्र (EPIC) दिखाना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1</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EPIC न दिखा सके, तो आगे के 11 दस्तावेज़ों में से कोई एक मूल दस्तावेज़ दिखाना होगा, जो चुनाव की घोषणा से पहले जारी हुआ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1</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इनमें से किसी दस्तावेज़ पर उसकी मियाद लिखी हो, तो पहचान के लिए भी वह उसी मियाद तक मान्य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परिवार के मुखिया को जारी EPIC या इनमें से किसी दस्तावेज़ के आधार पर सिर्फ़ मुखिया ही परिवार के बाकी सदस्यों की पहचान कर सकता है, बशर्ते सब सदस्य उसके साथ आएँ और मुखिया उनकी पहचान पक्की कर सके।</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कोई मतदाता झूठे या जाली पहचान पत्र से, या किसी और मतदाता का प्रतिरूपण करके वोट डालने की कोशिश करे, तो उसके ख़िलाफ़ भारतीय न्याय संहिता की धारा 172 में कार्यवाही की जाए।</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प्रतिरूपण के अपराध की सज़ा भारतीय न्याय संहिता की धारा 174 में है: एक साल तक की किसी भी तरह की क़ैद, या जुर्माना, या दोनों।</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5310, दि. 30.07.2026, पृ. 3</a:t>
            </a:r>
            <a:r>
              <a:rPr sz="1368" b="0">
                <a:solidFill>
                  <a:srgbClr val="2B5C8A"/>
                </a:solidFill>
                <a:latin typeface="Nirmala UI"/>
                <a:ea typeface="Nirmala UI"/>
                <a:cs typeface="Nirmala UI"/>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EPIC न हो, तो इनमें से कोई एक मूल दस्तावेज़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20 / 84</a:t>
            </a:r>
          </a:p>
        </p:txBody>
      </p:sp>
      <p:graphicFrame>
        <p:nvGraphicFramePr>
          <p:cNvPr id="7" name="Table 6"/>
          <p:cNvGraphicFramePr>
            <a:graphicFrameLocks noGrp="1"/>
          </p:cNvGraphicFramePr>
          <p:nvPr/>
        </p:nvGraphicFramePr>
        <p:xfrm>
          <a:off x="411480" y="1024128"/>
          <a:ext cx="11365991" cy="4785360"/>
        </p:xfrm>
        <a:graphic>
          <a:graphicData uri="http://schemas.openxmlformats.org/drawingml/2006/table">
            <a:tbl>
              <a:tblPr firstRow="1" bandRow="1">
                <a:tableStyleId>{5C22544A-7EE6-4342-B048-85BDC9FD1C3A}</a:tableStyleId>
              </a:tblPr>
              <a:tblGrid>
                <a:gridCol w="1260766"/>
                <a:gridCol w="10105225"/>
              </a:tblGrid>
              <a:tr h="398780">
                <a:tc>
                  <a:txBody>
                    <a:bodyPr wrap="square"/>
                    <a:lstStyle/>
                    <a:p>
                      <a:pPr algn="l">
                        <a:lnSpc>
                          <a:spcPct val="100000"/>
                        </a:lnSpc>
                        <a:spcAft>
                          <a:spcPts val="0"/>
                        </a:spcAft>
                      </a:pPr>
                      <a:r>
                        <a:rPr sz="1400" b="1">
                          <a:solidFill>
                            <a:srgbClr val="FFFFFF"/>
                          </a:solidFill>
                          <a:latin typeface="Nirmala UI"/>
                          <a:ea typeface="Nirmala UI"/>
                          <a:cs typeface="Nirmala UI"/>
                        </a:rPr>
                        <a:t>क्रम</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दस्तावेज़ (आयोग का आदेश 5310)</a:t>
                      </a:r>
                    </a:p>
                  </a:txBody>
                  <a:tcPr marL="91440" marR="91440" marT="54864" marB="54864" anchor="ctr">
                    <a:solidFill>
                      <a:srgbClr val="1E3A5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आधार कार्ड</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विकसित भारत – गारंटी फॉर रोजगार और आजीविका मिशन (ग्रामीण) (VB-G RAM G)/ मनरेगा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बैंकों/डाकघर द्वारा जारी फोटो वाली पासबुक</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श्रम मंत्रालय की योजना के अन्तर्गत जारी स्वास्थ्य बीमा स्मार्ट कार्ड/आयुष्मान भारत हैल्थ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ड्राइविंग लाइसेन्स</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6</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पैन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7</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भारतीय पासपोर्ट</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8</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फोटो वाला पेंशन दस्तावेज़</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9</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केन्द्र/राज्य सरकार/लोक उपक्रम/पब्लिक लिमिटेड कंपनियों द्वारा अपने कर्मचारियों को जारी फोटो वाला सेवा पहचान पत्र</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10</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सांसदों और विधानसभा सदस्यों को जारी सरकारी पहचान पत्र</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11</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यूनिक डिसएबिलिटी आईडी (यूडीआईडी) कार्ड, सामाजिक न्याय एवं अधिकारिता मंत्रालय, भारत सरकार</a:t>
                      </a:r>
                    </a:p>
                  </a:txBody>
                  <a:tcPr marL="91440" marR="91440" marT="54864" marB="54864" anchor="ctr">
                    <a:solidFill>
                      <a:srgbClr val="FFFFFF"/>
                    </a:solidFill>
                  </a:tcPr>
                </a:tc>
              </a:tr>
            </a:tbl>
          </a:graphicData>
        </a:graphic>
      </p:graphicFrame>
      <p:sp>
        <p:nvSpPr>
          <p:cNvPr id="8" name="TextBox 7"/>
          <p:cNvSpPr txBox="1"/>
          <p:nvPr/>
        </p:nvSpPr>
        <p:spPr>
          <a:xfrm>
            <a:off x="411480" y="586435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सहायक मतदान अधिकारी: चिन्हित प्रति पर निशान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21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के नीचे लाइन खींचिए।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महिला मतदाता: नाम के बाईं ओर टिक (√)। थर्ड जेंडर मतदाता: नाम के बाईं ओर स्टार (*)।</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दृष्टिबाधित या दिव्यांग को मदद चाहिए: क्रम संख्या पर "AA", और कारण रजिस्टर (प्रारूप-12) के कॉलम-4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भारत निर्वाचन आयोग के फोटो पहचान पत्र से: 'E'। किसी और दस्तावेज़ से: 'D'।</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पर्ची पर उम्मीदवार का नाम या चुनाव चिह्न छापना क़ानूनी अपराध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हो जाए, तो पर्ची फाड़कर कूड़ेदान में डालिए, फ़र्श पर न फेंकिए।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584" b="0">
                <a:solidFill>
                  <a:srgbClr val="2B5C8A"/>
                </a:solidFill>
                <a:latin typeface="Nirmala UI"/>
                <a:ea typeface="Nirmala UI"/>
                <a:cs typeface="Nirmala UI"/>
              </a:rPr>
              <a: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दूसरा सहायक मतदान अधिकारी: स्याही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22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 मतदाता रजिस्टर और अमिट स्याही के प्रभारी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आपके पास: स्याही की शीशी, रजिस्टर, कार्यकारी प्रति, बॉल पेन, स्टैम्प पैड, गीला कपड़ा, पीली और नीली पर्चियाँ।</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अधिकारी वार्ड नंबर और क्रम संख्या बोले, उसी समय बाईं तर्जनी देखिए। फिर स्याही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बाईं तर्जनी पर पहले से निशान हो, तो वह वोट दे चुका माना जाएगा। उसे वोट नहीं देने दिया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स्याही लगवाए बिना भी किसी को वोट नहीं देने दिया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महिला मतदाता की अंगुली नहीं छूनी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दूसरा सहायक मतदान अधिकारी: रजिस्टर भरिए, पर्ची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रजिस्टर (प्ररूप-12), कॉलम 1: क्रम संख्या 1 से लगातार; हर पन्ने पर 15।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कॉलम 2: वार्ड नंबर और नामावली की क्रम संख्या, जैसे 1/518।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कॉलम 4 (अभियुक्तियाँ): पहचान दस्तावेज़ के नंबर के आख़िरी चार अंक; नंबर छोटा हो, तो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कॉलम 3: हस्ताक्षर या अंगूठा। अंगूठा भी न दे, तो उसे वोट नहीं देने दिया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बाएँ अंगूठे का निशान प्रमाणित नहीं करना है। निशान साफ़ हो; बाद में स्याही गीले कपड़े से पोंछ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पर्ची (परिशिष्ट-13): ज़िला परिषद की पीली, पंचायत समिति की नीली। फिर मतदाता को तीसरे सहायक मतदान अधिकारी के पास भेजिए।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28</a:t>
            </a:r>
            <a:r>
              <a:rPr sz="1584" b="0">
                <a:solidFill>
                  <a:srgbClr val="2B5C8A"/>
                </a:solidFill>
                <a:latin typeface="Nirmala UI"/>
                <a:ea typeface="Nirmala UI"/>
                <a:cs typeface="Nirmala UI"/>
              </a:rPr>
              <a: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तीसरा सहायक मतदान अधिकारी: कंट्रोल यूनिट सँभालिए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24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दोनों चुनावों की कंट्रोल यूनिट के प्रभारी आप ही हैं। मतदान अधिकारी के पास बैठिए।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पीली और नीली, दोनों पर्चियाँ मिलें, तभी अंदर जाने दीजिए। पहले देखिए कि स्याही का निशान साफ़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जिस क्रम में पर्चियाँ बनीं, उसी क्रम में भेजिए। क्रम टूटे, तो रजिस्टर के कॉलम (4) में टिप्पणी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पर्चियाँ रंग के हिसाब से अलग रखिए। आख़िर में पीली PE-45 में, नीली PE-44 में रखकर सील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कक्ष में एक बार में एक ही मतदाता। पहला बाहर न आए, तब तक Ballot बटन न दबाइए।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के बीच कभी भी Total बटन दबाकर देख सकते हैं कि अब तक कितने वोट पड़े, और रजिस्टर से मिला सकते हैं। पर Total बटन तभी दबाइए, जब Busy बत्ती न जल रही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30</a:t>
            </a:r>
            <a:r>
              <a:rPr sz="1512" b="0">
                <a:solidFill>
                  <a:srgbClr val="2B5C8A"/>
                </a:solidFill>
                <a:latin typeface="Nirmala UI"/>
                <a:ea typeface="Nirmala UI"/>
                <a:cs typeface="Nirmala UI"/>
              </a:rPr>
              <a: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एक नज़र में: मशीन वाला पूरा दिन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25 / 84</a:t>
            </a:r>
          </a:p>
        </p:txBody>
      </p:sp>
      <p:sp>
        <p:nvSpPr>
          <p:cNvPr id="7" name="Rectangle 6"/>
          <p:cNvSpPr/>
          <p:nvPr/>
        </p:nvSpPr>
        <p:spPr>
          <a:xfrm>
            <a:off x="411480" y="1329690"/>
            <a:ext cx="2532888" cy="223926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21130"/>
            <a:ext cx="2258568" cy="2056383"/>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मशीन लेते समय जाँचिए</a:t>
            </a:r>
            <a:r>
              <a:rPr sz="1400" b="0">
                <a:solidFill>
                  <a:srgbClr val="1F2937"/>
                </a:solidFill>
                <a:latin typeface="Nirmala UI"/>
                <a:ea typeface="Nirmala UI"/>
                <a:cs typeface="Nirmala UI"/>
              </a:rPr>
              <a:t>: सीलें सुरक्षित, नंबर मिलता हो, एक कंट्रोल यूनिट और दो बैलेट यूनिट का सैट।</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315</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008" b="0">
                <a:solidFill>
                  <a:srgbClr val="2B5C8A"/>
                </a:solidFill>
                <a:latin typeface="Nirmala UI"/>
                <a:ea typeface="Nirmala UI"/>
                <a:cs typeface="Nirmala UI"/>
              </a:rPr>
              <a:t>]</a:t>
            </a:r>
          </a:p>
        </p:txBody>
      </p:sp>
      <p:sp>
        <p:nvSpPr>
          <p:cNvPr id="9" name="Oval 8"/>
          <p:cNvSpPr/>
          <p:nvPr/>
        </p:nvSpPr>
        <p:spPr>
          <a:xfrm>
            <a:off x="256032" y="11742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3035808" y="202463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355848" y="1329690"/>
            <a:ext cx="2532888" cy="223926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538728" y="1421130"/>
            <a:ext cx="2258568" cy="2056383"/>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मशीन जोड़िए</a:t>
            </a:r>
            <a:r>
              <a:rPr sz="1400" b="0">
                <a:solidFill>
                  <a:srgbClr val="1F2937"/>
                </a:solidFill>
                <a:latin typeface="Nirmala UI"/>
                <a:ea typeface="Nirmala UI"/>
                <a:cs typeface="Nirmala UI"/>
              </a:rPr>
              <a:t>: पहली बैलेट यूनिट ज़िला परिषद सदस्य की, दूसरी पंचायत समिति सदस्य की; स्लाइड स्विच देख लीजिए, और यह भी कि हर बैलेट यूनिट का END बटन मास्क हो।</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9508, दि. 28.09.2026, पृ. 1</a:t>
            </a:r>
            <a:r>
              <a:rPr sz="1008" b="0">
                <a:solidFill>
                  <a:srgbClr val="2B5C8A"/>
                </a:solidFill>
                <a:latin typeface="Nirmala UI"/>
                <a:ea typeface="Nirmala UI"/>
                <a:cs typeface="Nirmala UI"/>
              </a:rPr>
              <a:t>]</a:t>
            </a:r>
          </a:p>
        </p:txBody>
      </p:sp>
      <p:sp>
        <p:nvSpPr>
          <p:cNvPr id="13" name="Oval 12"/>
          <p:cNvSpPr/>
          <p:nvPr/>
        </p:nvSpPr>
        <p:spPr>
          <a:xfrm>
            <a:off x="3200400" y="11742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4" name="Right Arrow 13"/>
          <p:cNvSpPr/>
          <p:nvPr/>
        </p:nvSpPr>
        <p:spPr>
          <a:xfrm>
            <a:off x="5980176" y="202463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0216" y="1329690"/>
            <a:ext cx="2532888" cy="2239264"/>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00216" y="1329690"/>
            <a:ext cx="64008" cy="2239264"/>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47104" y="1421130"/>
            <a:ext cx="2194560" cy="2056383"/>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मॉक पोल</a:t>
            </a:r>
            <a:r>
              <a:rPr sz="1400" b="0">
                <a:solidFill>
                  <a:srgbClr val="1F2937"/>
                </a:solidFill>
                <a:latin typeface="Nirmala UI"/>
                <a:ea typeface="Nirmala UI"/>
                <a:cs typeface="Nirmala UI"/>
              </a:rPr>
              <a:t>: CLEAR से शून्य, अभिकर्ताओं के वोट, Close, RESULT-I, मिलान, फिर CLEAR।</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34</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35</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ईवीएम मार्गदर्शिका, पृ. 36</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ईवीएम मार्गदर्शिका, पृ. 37</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ईवीएम मार्गदर्शिका, पृ. 37–38</a:t>
            </a:r>
            <a:r>
              <a:rPr sz="1008" b="0">
                <a:solidFill>
                  <a:srgbClr val="2B5C8A"/>
                </a:solidFill>
                <a:latin typeface="Nirmala UI"/>
                <a:ea typeface="Nirmala UI"/>
                <a:cs typeface="Nirmala UI"/>
              </a:rPr>
              <a:t>]</a:t>
            </a:r>
          </a:p>
        </p:txBody>
      </p:sp>
      <p:sp>
        <p:nvSpPr>
          <p:cNvPr id="18" name="Oval 17"/>
          <p:cNvSpPr/>
          <p:nvPr/>
        </p:nvSpPr>
        <p:spPr>
          <a:xfrm>
            <a:off x="6144768" y="11742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9" name="Right Arrow 18"/>
          <p:cNvSpPr/>
          <p:nvPr/>
        </p:nvSpPr>
        <p:spPr>
          <a:xfrm>
            <a:off x="8924544" y="202463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9244584" y="1329690"/>
            <a:ext cx="2532888" cy="223926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427463" y="1421130"/>
            <a:ext cx="2258568" cy="2056383"/>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मॉक पोल के बाद सील</a:t>
            </a:r>
            <a:r>
              <a:rPr sz="1400" b="0">
                <a:solidFill>
                  <a:srgbClr val="1F2937"/>
                </a:solidFill>
                <a:latin typeface="Nirmala UI"/>
                <a:ea typeface="Nirmala UI"/>
                <a:cs typeface="Nirmala UI"/>
              </a:rPr>
              <a:t>: पिंक पेपर सील, विशेष टैग, बाहर का ढक्कन, फिर ABCD स्ट्रिप सील।</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ईवीएम मार्गदर्शिका, पृ. 38</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2">
                  <a:extLst>
                    <a:ext uri="{A12FA001-AC4F-418D-AE19-62706E023703}">
                      <ahyp:hlinkClr xmlns:ahyp="http://schemas.microsoft.com/office/drawing/2018/hyperlinkcolor" val="tx"/>
                    </a:ext>
                  </a:extLst>
                </a:hlinkClick>
              </a:rPr>
              <a:t>ईवीएम मार्गदर्शिका, पृ. 39</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3">
                  <a:extLst>
                    <a:ext uri="{A12FA001-AC4F-418D-AE19-62706E023703}">
                      <ahyp:hlinkClr xmlns:ahyp="http://schemas.microsoft.com/office/drawing/2018/hyperlinkcolor" val="tx"/>
                    </a:ext>
                  </a:extLst>
                </a:hlinkClick>
              </a:rPr>
              <a:t>ईवीएम मार्गदर्शिका, पृ. 40</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4">
                  <a:extLst>
                    <a:ext uri="{A12FA001-AC4F-418D-AE19-62706E023703}">
                      <ahyp:hlinkClr xmlns:ahyp="http://schemas.microsoft.com/office/drawing/2018/hyperlinkcolor" val="tx"/>
                    </a:ext>
                  </a:extLst>
                </a:hlinkClick>
              </a:rPr>
              <a:t>ईवीएम मार्गदर्शिका, पृ. 41</a:t>
            </a:r>
            <a:r>
              <a:rPr sz="1008" b="0">
                <a:solidFill>
                  <a:srgbClr val="2B5C8A"/>
                </a:solidFill>
                <a:latin typeface="Nirmala UI"/>
                <a:ea typeface="Nirmala UI"/>
                <a:cs typeface="Nirmala UI"/>
              </a:rPr>
              <a:t>]</a:t>
            </a:r>
          </a:p>
        </p:txBody>
      </p:sp>
      <p:sp>
        <p:nvSpPr>
          <p:cNvPr id="22" name="Oval 21"/>
          <p:cNvSpPr/>
          <p:nvPr/>
        </p:nvSpPr>
        <p:spPr>
          <a:xfrm>
            <a:off x="9089136" y="11742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3" name="Rectangle 22"/>
          <p:cNvSpPr/>
          <p:nvPr/>
        </p:nvSpPr>
        <p:spPr>
          <a:xfrm>
            <a:off x="411480" y="3861562"/>
            <a:ext cx="2532888" cy="1986788"/>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11480" y="3861562"/>
            <a:ext cx="64008" cy="198678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 y="3953002"/>
            <a:ext cx="2194560" cy="1803908"/>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मतदान</a:t>
            </a:r>
            <a:r>
              <a:rPr sz="1400" b="0">
                <a:solidFill>
                  <a:srgbClr val="1F2937"/>
                </a:solidFill>
                <a:latin typeface="Nirmala UI"/>
                <a:ea typeface="Nirmala UI"/>
                <a:cs typeface="Nirmala UI"/>
              </a:rPr>
              <a:t>: पीली और नीली पर्ची, BALLOT बटन, दोनों बैलेट यूनिट पर वोट; पहले या दूसरे वोट के बाद TOTAL से गिनती जाँचिए।</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5">
                  <a:extLst>
                    <a:ext uri="{A12FA001-AC4F-418D-AE19-62706E023703}">
                      <ahyp:hlinkClr xmlns:ahyp="http://schemas.microsoft.com/office/drawing/2018/hyperlinkcolor" val="tx"/>
                    </a:ext>
                  </a:extLst>
                </a:hlinkClick>
              </a:rPr>
              <a:t>ईवीएम मार्गदर्शिका, पृ. 95</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6">
                  <a:extLst>
                    <a:ext uri="{A12FA001-AC4F-418D-AE19-62706E023703}">
                      <ahyp:hlinkClr xmlns:ahyp="http://schemas.microsoft.com/office/drawing/2018/hyperlinkcolor" val="tx"/>
                    </a:ext>
                  </a:extLst>
                </a:hlinkClick>
              </a:rPr>
              <a:t>ईवीएम मार्गदर्शिका, पृ. 44</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7">
                  <a:extLst>
                    <a:ext uri="{A12FA001-AC4F-418D-AE19-62706E023703}">
                      <ahyp:hlinkClr xmlns:ahyp="http://schemas.microsoft.com/office/drawing/2018/hyperlinkcolor" val="tx"/>
                    </a:ext>
                  </a:extLst>
                </a:hlinkClick>
              </a:rPr>
              <a:t>ईवीएम मार्गदर्शिका, पृ. 29–30</a:t>
            </a:r>
            <a:r>
              <a:rPr sz="1008" b="0">
                <a:solidFill>
                  <a:srgbClr val="2B5C8A"/>
                </a:solidFill>
                <a:latin typeface="Nirmala UI"/>
                <a:ea typeface="Nirmala UI"/>
                <a:cs typeface="Nirmala UI"/>
              </a:rPr>
              <a:t>]</a:t>
            </a:r>
          </a:p>
        </p:txBody>
      </p:sp>
      <p:sp>
        <p:nvSpPr>
          <p:cNvPr id="26" name="Oval 25"/>
          <p:cNvSpPr/>
          <p:nvPr/>
        </p:nvSpPr>
        <p:spPr>
          <a:xfrm>
            <a:off x="256032" y="37061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27" name="Right Arrow 26"/>
          <p:cNvSpPr/>
          <p:nvPr/>
        </p:nvSpPr>
        <p:spPr>
          <a:xfrm>
            <a:off x="3035808" y="4556506"/>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355848" y="3861562"/>
            <a:ext cx="2532888" cy="1986788"/>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538728" y="3953002"/>
            <a:ext cx="2258568" cy="1803908"/>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मतदान बंद</a:t>
            </a:r>
            <a:r>
              <a:rPr sz="1400" b="0">
                <a:solidFill>
                  <a:srgbClr val="1F2937"/>
                </a:solidFill>
                <a:latin typeface="Nirmala UI"/>
                <a:ea typeface="Nirmala UI"/>
                <a:cs typeface="Nirmala UI"/>
              </a:rPr>
              <a:t>: Close, प्ररूप-14 में लेखा, फिर मशीन सील।</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8">
                  <a:extLst>
                    <a:ext uri="{A12FA001-AC4F-418D-AE19-62706E023703}">
                      <ahyp:hlinkClr xmlns:ahyp="http://schemas.microsoft.com/office/drawing/2018/hyperlinkcolor" val="tx"/>
                    </a:ext>
                  </a:extLst>
                </a:hlinkClick>
              </a:rPr>
              <a:t>ईवीएम मार्गदर्शिका, पृ. 102</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9">
                  <a:extLst>
                    <a:ext uri="{A12FA001-AC4F-418D-AE19-62706E023703}">
                      <ahyp:hlinkClr xmlns:ahyp="http://schemas.microsoft.com/office/drawing/2018/hyperlinkcolor" val="tx"/>
                    </a:ext>
                  </a:extLst>
                </a:hlinkClick>
              </a:rPr>
              <a:t>ईवीएम मार्गदर्शिका, पृ. 103</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20">
                  <a:extLst>
                    <a:ext uri="{A12FA001-AC4F-418D-AE19-62706E023703}">
                      <ahyp:hlinkClr xmlns:ahyp="http://schemas.microsoft.com/office/drawing/2018/hyperlinkcolor" val="tx"/>
                    </a:ext>
                  </a:extLst>
                </a:hlinkClick>
              </a:rPr>
              <a:t>ईवीएम मार्गदर्शिका, पृ. 45</a:t>
            </a:r>
            <a:r>
              <a:rPr sz="1008" b="0">
                <a:solidFill>
                  <a:srgbClr val="2B5C8A"/>
                </a:solidFill>
                <a:latin typeface="Nirmala UI"/>
                <a:ea typeface="Nirmala UI"/>
                <a:cs typeface="Nirmala UI"/>
              </a:rPr>
              <a:t>]</a:t>
            </a:r>
          </a:p>
        </p:txBody>
      </p:sp>
      <p:sp>
        <p:nvSpPr>
          <p:cNvPr id="30" name="Oval 29"/>
          <p:cNvSpPr/>
          <p:nvPr/>
        </p:nvSpPr>
        <p:spPr>
          <a:xfrm>
            <a:off x="3200400" y="37061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31" name="Right Arrow 30"/>
          <p:cNvSpPr/>
          <p:nvPr/>
        </p:nvSpPr>
        <p:spPr>
          <a:xfrm>
            <a:off x="5980176" y="4556506"/>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300216" y="3861562"/>
            <a:ext cx="2532888" cy="1986788"/>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6300216" y="3861562"/>
            <a:ext cx="64008" cy="1986788"/>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547104" y="3953002"/>
            <a:ext cx="2194560" cy="1803908"/>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जमा</a:t>
            </a:r>
            <a:r>
              <a:rPr sz="1400" b="0">
                <a:solidFill>
                  <a:srgbClr val="1F2937"/>
                </a:solidFill>
                <a:latin typeface="Nirmala UI"/>
                <a:ea typeface="Nirmala UI"/>
                <a:cs typeface="Nirmala UI"/>
              </a:rPr>
              <a:t>: लिफ़ाफ़े भरकर संग्रहण स्थल पर, रसीद लेकर।</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21">
                  <a:extLst>
                    <a:ext uri="{A12FA001-AC4F-418D-AE19-62706E023703}">
                      <ahyp:hlinkClr xmlns:ahyp="http://schemas.microsoft.com/office/drawing/2018/hyperlinkcolor" val="tx"/>
                    </a:ext>
                  </a:extLst>
                </a:hlinkClick>
              </a:rPr>
              <a:t>ईवीएम मार्गदर्शिका, पृ. 104</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22">
                  <a:extLst>
                    <a:ext uri="{A12FA001-AC4F-418D-AE19-62706E023703}">
                      <ahyp:hlinkClr xmlns:ahyp="http://schemas.microsoft.com/office/drawing/2018/hyperlinkcolor" val="tx"/>
                    </a:ext>
                  </a:extLst>
                </a:hlinkClick>
              </a:rPr>
              <a:t>ईवीएम मार्गदर्शिका, पृ. 109</a:t>
            </a:r>
            <a:r>
              <a:rPr sz="1008" b="0">
                <a:solidFill>
                  <a:srgbClr val="2B5C8A"/>
                </a:solidFill>
                <a:latin typeface="Nirmala UI"/>
                <a:ea typeface="Nirmala UI"/>
                <a:cs typeface="Nirmala UI"/>
              </a:rPr>
              <a:t>]</a:t>
            </a:r>
          </a:p>
        </p:txBody>
      </p:sp>
      <p:sp>
        <p:nvSpPr>
          <p:cNvPr id="35" name="Oval 34"/>
          <p:cNvSpPr/>
          <p:nvPr/>
        </p:nvSpPr>
        <p:spPr>
          <a:xfrm>
            <a:off x="6144768" y="37061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36" name="TextBox 35"/>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"एक नज़र में: मशीन वाला पूरा दिन", पेज "MPSV मशीन से मतदान, क़दम-दर-क़दम" से। हर डिब्बे का स्रोत उसी डिब्बे में है।</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मशीन लेते समय जाँचिए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लेते समय प्राप्ति के हस्ताक्षर होंगे। पक्का कीजिए कि मशीनों पर लगी सब सीलें सुरक्षित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का नंबर पीछे के स्टीकर, मतपत्र और एड्रेस टैग पर लिखे अंकन से मिलाइए।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सैट में केवल एक कंट्रोल यूनिट और दो बैलेट यूनिट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का कैण्डसेट सैक्शन ठीक से मुहरबंद हो, और उसका एड्रेस टैग मज़बूती से जुड़ा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बैटरी: पीछे के कक्ष का पावर स्विच ऑन और ऑफ़ करके देखिए कि वह पूरी तरह काम लायक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बैलेट यूनिट ज़रूरी संख्या में हों, और हर यूनिट की स्क्रीन के अंदर मतपत्र ठीक से लगा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कैण्डसेट सैक्शन: यहाँ क्या देखना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27 / 84</a:t>
            </a:r>
          </a:p>
        </p:txBody>
      </p:sp>
      <p:pic>
        <p:nvPicPr>
          <p:cNvPr id="7" name="Picture 6" descr="z_candset_eim10.png"/>
          <p:cNvPicPr>
            <a:picLocks noChangeAspect="1"/>
          </p:cNvPicPr>
          <p:nvPr/>
        </p:nvPicPr>
        <p:blipFill>
          <a:blip r:embed="rId3"/>
          <a:stretch>
            <a:fillRect/>
          </a:stretch>
        </p:blipFill>
        <p:spPr>
          <a:xfrm>
            <a:off x="411480" y="1042416"/>
            <a:ext cx="6675119" cy="4343595"/>
          </a:xfrm>
          <a:prstGeom prst="rect">
            <a:avLst/>
          </a:prstGeom>
        </p:spPr>
      </p:pic>
      <p:sp>
        <p:nvSpPr>
          <p:cNvPr id="8" name="TextBox 7"/>
          <p:cNvSpPr txBox="1"/>
          <p:nvPr/>
        </p:nvSpPr>
        <p:spPr>
          <a:xfrm>
            <a:off x="411480" y="5404299"/>
            <a:ext cx="667511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10</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360919"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744967" y="1069848"/>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CANDIDATE SET SECTION COVER: कैण्डसेट सैक्शन ठीक से मुहरबंद हो और उसके साथ एड्रेस टैग मज़बूती से जुड़ा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15</a:t>
            </a:r>
            <a:r>
              <a:rPr sz="1224" b="0">
                <a:solidFill>
                  <a:srgbClr val="2B5C8A"/>
                </a:solidFill>
                <a:latin typeface="Nirmala UI"/>
                <a:ea typeface="Nirmala UI"/>
                <a:cs typeface="Nirmala UI"/>
              </a:rPr>
              <a:t>]</a:t>
            </a:r>
          </a:p>
        </p:txBody>
      </p:sp>
      <p:sp>
        <p:nvSpPr>
          <p:cNvPr id="11" name="Oval 10"/>
          <p:cNvSpPr/>
          <p:nvPr/>
        </p:nvSpPr>
        <p:spPr>
          <a:xfrm>
            <a:off x="7360919" y="24138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744967" y="2397760"/>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BATTERY PACK SECTION: बैटरी पूरी तरह काम लायक हो। इसके लिए पीछे के कक्ष का पावर स्विच ऑन और ऑफ़ करके देख लीजिए।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15</a:t>
            </a:r>
            <a:r>
              <a:rPr sz="1224" b="0">
                <a:solidFill>
                  <a:srgbClr val="2B5C8A"/>
                </a:solidFill>
                <a:latin typeface="Nirmala UI"/>
                <a:ea typeface="Nirmala UI"/>
                <a:cs typeface="Nirmala UI"/>
              </a:rPr>
              <a:t>]</a:t>
            </a:r>
          </a:p>
        </p:txBody>
      </p:sp>
      <p:sp>
        <p:nvSpPr>
          <p:cNvPr id="13" name="Oval 12"/>
          <p:cNvSpPr/>
          <p:nvPr/>
        </p:nvSpPr>
        <p:spPr>
          <a:xfrm>
            <a:off x="7360919" y="374180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744967" y="3725672"/>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SDMM: मतदान के दौरान ज़िला परिषद सदस्य और पंचायत समिति सदस्य, दोनों के वोटों का डाटा इसी में जमा होता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710, दि. 20.01.2026, संकलन पृ. 354</a:t>
            </a:r>
            <a:r>
              <a:rPr sz="1224" b="0">
                <a:solidFill>
                  <a:srgbClr val="2B5C8A"/>
                </a:solidFill>
                <a:latin typeface="Nirmala UI"/>
                <a:ea typeface="Nirmala UI"/>
                <a:cs typeface="Nirmala UI"/>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मशीन जोड़ने से पहले देख लीजिए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 तैयारी उम्मीदवारों या उनके मतदान अभिकर्ताओं के सामने, पूरी पारदर्शिता से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बैलेट यूनिट रिटर्निंग अधिकारी के स्तर पर पहले से तैयार होकर आती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बैलेट पेपर, बैलेट पेपर स्क्रीन के नीचे ठीक से लगा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के दोनों एड्रेस टैग (ऊपर और नीचे, दाहिनी तरफ़) सही जगह पर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की मुहर उम्मीदवार खंड (Candidate Section) के बाईं ओर सही जगह पर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केबल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इंटरकनेक्टिंग केबल कंट्रोल यूनिट में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का पीछे का ढक्कन खोलिए। फ़ीमेल कनेक्टर में बैलेट यूनिट का मेल कनेक्टर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बैलेट यूनिट की केबल पहली बैलेट यूनिट के पीछे वाले कनेक्टर में जोड़िए।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ज़्यादा बैलेट यूनिट हों, तो उन्हें भी इसी तरह जोड़िए।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बैलेट यूनिट ज़िला परिषद सदस्य की, दूसरी पंचायत समिति सदस्य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कंट्रोल यूनिट का पीछे का कक्ष</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30 / 84</a:t>
            </a:r>
          </a:p>
        </p:txBody>
      </p:sp>
      <p:pic>
        <p:nvPicPr>
          <p:cNvPr id="7" name="Picture 6" descr="z_rear_eim12.png"/>
          <p:cNvPicPr>
            <a:picLocks noChangeAspect="1"/>
          </p:cNvPicPr>
          <p:nvPr/>
        </p:nvPicPr>
        <p:blipFill>
          <a:blip r:embed="rId3"/>
          <a:stretch>
            <a:fillRect/>
          </a:stretch>
        </p:blipFill>
        <p:spPr>
          <a:xfrm>
            <a:off x="3307480" y="1042416"/>
            <a:ext cx="5573991" cy="2743200"/>
          </a:xfrm>
          <a:prstGeom prst="rect">
            <a:avLst/>
          </a:prstGeom>
        </p:spPr>
      </p:pic>
      <p:sp>
        <p:nvSpPr>
          <p:cNvPr id="8" name="TextBox 7"/>
          <p:cNvSpPr txBox="1"/>
          <p:nvPr/>
        </p:nvSpPr>
        <p:spPr>
          <a:xfrm>
            <a:off x="3307480" y="3803904"/>
            <a:ext cx="5573991"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12</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95528" y="4169664"/>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BU CONNECTOR: कंट्रोल यूनिट के पिछले हिस्से का फ़ीमेल कनेक्टर; इसमें बैलेट यूनिट का मेल कनेक्टर लगता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224" b="0">
                <a:solidFill>
                  <a:srgbClr val="2B5C8A"/>
                </a:solidFill>
                <a:latin typeface="Nirmala UI"/>
                <a:ea typeface="Nirmala UI"/>
                <a:cs typeface="Nirmala UI"/>
              </a:rPr>
              <a:t>]</a:t>
            </a:r>
          </a:p>
        </p:txBody>
      </p:sp>
      <p:sp>
        <p:nvSpPr>
          <p:cNvPr id="11" name="Oval 10"/>
          <p:cNvSpPr/>
          <p:nvPr/>
        </p:nvSpPr>
        <p:spPr>
          <a:xfrm>
            <a:off x="411480" y="490054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95528" y="4884420"/>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POWER SWITCH: मशीन लेते समय इसे ऑन और ऑफ़ करके बैटरी देखिए।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15</a:t>
            </a:r>
            <a:r>
              <a:rPr sz="1224" b="0">
                <a:solidFill>
                  <a:srgbClr val="2B5C8A"/>
                </a:solidFill>
                <a:latin typeface="Nirmala UI"/>
                <a:ea typeface="Nirmala UI"/>
                <a:cs typeface="Nirmala UI"/>
              </a:rPr>
              <a:t>]</a:t>
            </a:r>
          </a:p>
        </p:txBody>
      </p:sp>
      <p:sp>
        <p:nvSpPr>
          <p:cNvPr id="13" name="Oval 12"/>
          <p:cNvSpPr/>
          <p:nvPr/>
        </p:nvSpPr>
        <p:spPr>
          <a:xfrm>
            <a:off x="502920" y="5400166"/>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5528" y="5292598"/>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मॉक पोल से पहले इसी से मशीन ON।</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34</a:t>
            </a:r>
            <a:r>
              <a:rPr sz="1224" b="0">
                <a:solidFill>
                  <a:srgbClr val="2B5C8A"/>
                </a:solidFill>
                <a:latin typeface="Nirmala UI"/>
                <a:ea typeface="Nirmala UI"/>
                <a:cs typeface="Nirmala UI"/>
              </a:rPr>
              <a:t>]</a:t>
            </a:r>
          </a:p>
        </p:txBody>
      </p:sp>
      <p:sp>
        <p:nvSpPr>
          <p:cNvPr id="15" name="Oval 14"/>
          <p:cNvSpPr/>
          <p:nvPr/>
        </p:nvSpPr>
        <p:spPr>
          <a:xfrm>
            <a:off x="411480" y="571690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6" name="TextBox 15"/>
          <p:cNvSpPr txBox="1"/>
          <p:nvPr/>
        </p:nvSpPr>
        <p:spPr>
          <a:xfrm>
            <a:off x="795528" y="5700775"/>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REAR SIDE DOOR: पीछे का ढक्कन: इसे खोलकर ही कनेक्टर लगाया जाता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224" b="0">
                <a:solidFill>
                  <a:srgbClr val="2B5C8A"/>
                </a:solidFill>
                <a:latin typeface="Nirmala UI"/>
                <a:ea typeface="Nirmala UI"/>
                <a:cs typeface="Nirmala UI"/>
              </a:rPr>
              <a: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स्लाइड स्विच किस नंबर पर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31 / 84</a:t>
            </a:r>
          </a:p>
        </p:txBody>
      </p:sp>
      <p:graphicFrame>
        <p:nvGraphicFramePr>
          <p:cNvPr id="7" name="Table 6"/>
          <p:cNvGraphicFramePr>
            <a:graphicFrameLocks noGrp="1"/>
          </p:cNvGraphicFramePr>
          <p:nvPr/>
        </p:nvGraphicFramePr>
        <p:xfrm>
          <a:off x="411480" y="1024128"/>
          <a:ext cx="11365991" cy="1881630"/>
        </p:xfrm>
        <a:graphic>
          <a:graphicData uri="http://schemas.openxmlformats.org/drawingml/2006/table">
            <a:tbl>
              <a:tblPr firstRow="1" bandRow="1">
                <a:tableStyleId>{5C22544A-7EE6-4342-B048-85BDC9FD1C3A}</a:tableStyleId>
              </a:tblPr>
              <a:tblGrid>
                <a:gridCol w="2632454"/>
                <a:gridCol w="8733537"/>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उम्मीदवार</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स्लाइड स्विच</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15 तक</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पहली बैलेट यूनिट का स्विच 1 पर, दूसरी का 2 पर</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किसी पद के 16 से 30 तक</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उस पद के लिए एक और बैलेट यूनिट; स्विच उम्मीदवारों की संख्या के हिसाब से 3 या 4 पर</a:t>
                      </a:r>
                    </a:p>
                  </a:txBody>
                  <a:tcPr marL="91440" marR="91440" marT="54864" marB="54864" anchor="ctr">
                    <a:solidFill>
                      <a:srgbClr val="F1F4F8"/>
                    </a:solidFill>
                  </a:tcPr>
                </a:tc>
              </a:tr>
            </a:tbl>
          </a:graphicData>
        </a:graphic>
      </p:graphicFrame>
      <p:sp>
        <p:nvSpPr>
          <p:cNvPr id="8" name="TextBox 7"/>
          <p:cNvSpPr txBox="1"/>
          <p:nvPr/>
        </p:nvSpPr>
        <p:spPr>
          <a:xfrm>
            <a:off x="411480" y="296062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p>
        </p:txBody>
      </p:sp>
      <p:sp>
        <p:nvSpPr>
          <p:cNvPr id="9" name="TextBox 8"/>
          <p:cNvSpPr txBox="1"/>
          <p:nvPr/>
        </p:nvSpPr>
        <p:spPr>
          <a:xfrm>
            <a:off x="411480" y="3353816"/>
            <a:ext cx="11365992" cy="2982975"/>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उम्मीदवारों की गिनती नोटा मिलाकर है: किसी पद के 15 उम्मीदवार हों, तो नोटा मिलाकर 16, और उस पद की दूसरी बैलेट यूनिट लगेगी।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49, दि. 01.01.2026, संकलन पृ. 282</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स्लाइड स्विच पैनल पर ऊपर और दाईं ओर है। उसकी स्थिति पारदर्शी पैनल से दिख जाती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296" b="0">
                <a:solidFill>
                  <a:srgbClr val="2B5C8A"/>
                </a:solidFill>
                <a:latin typeface="Nirmala UI"/>
                <a:ea typeface="Nirmala UI"/>
                <a:cs typeface="Nirmala UI"/>
              </a:rPr>
              <a: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स्लाइड स्विच की चार स्थितियाँ</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32 / 84</a:t>
            </a:r>
          </a:p>
        </p:txBody>
      </p:sp>
      <p:pic>
        <p:nvPicPr>
          <p:cNvPr id="7" name="Picture 6" descr="z_slideswitch_eim25.png"/>
          <p:cNvPicPr>
            <a:picLocks noChangeAspect="1"/>
          </p:cNvPicPr>
          <p:nvPr/>
        </p:nvPicPr>
        <p:blipFill>
          <a:blip r:embed="rId3"/>
          <a:stretch>
            <a:fillRect/>
          </a:stretch>
        </p:blipFill>
        <p:spPr>
          <a:xfrm>
            <a:off x="411480" y="1042416"/>
            <a:ext cx="11365992" cy="1729254"/>
          </a:xfrm>
          <a:prstGeom prst="rect">
            <a:avLst/>
          </a:prstGeom>
        </p:spPr>
      </p:pic>
      <p:sp>
        <p:nvSpPr>
          <p:cNvPr id="8" name="TextBox 7"/>
          <p:cNvSpPr txBox="1"/>
          <p:nvPr/>
        </p:nvSpPr>
        <p:spPr>
          <a:xfrm>
            <a:off x="411480" y="2789958"/>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25</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502920" y="326328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3155718"/>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बैलेट यूनिट का स्लाइड स्विच: स्थितियाँ 1, 2, 3 और 4।</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25</a:t>
            </a:r>
            <a:r>
              <a:rPr sz="1224" b="0">
                <a:solidFill>
                  <a:srgbClr val="2B5C8A"/>
                </a:solidFill>
                <a:latin typeface="Nirmala UI"/>
                <a:ea typeface="Nirmala UI"/>
                <a:cs typeface="Nirmala UI"/>
              </a:rPr>
              <a:t>]</a:t>
            </a:r>
          </a:p>
        </p:txBody>
      </p:sp>
      <p:sp>
        <p:nvSpPr>
          <p:cNvPr id="11" name="Oval 10"/>
          <p:cNvSpPr/>
          <p:nvPr/>
        </p:nvSpPr>
        <p:spPr>
          <a:xfrm>
            <a:off x="502920" y="3671465"/>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3563896"/>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15 तक उम्मीदवार: पहली बैलेट यूनिट का स्विच 1 पर, दूसरी का 2 पर। किसी पद के 16 से 30 तक: उस पद के लिए एक और बैलेट यूनिट; स्विच उम्मीदवारों की संख्या के हिसाब से 3 या 4 पर।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224" b="0">
                <a:solidFill>
                  <a:srgbClr val="2B5C8A"/>
                </a:solidFill>
                <a:latin typeface="Nirmala UI"/>
                <a:ea typeface="Nirmala UI"/>
                <a:cs typeface="Nirmala UI"/>
              </a:rPr>
              <a:t>]</a:t>
            </a:r>
          </a:p>
        </p:txBody>
      </p:sp>
      <p:sp>
        <p:nvSpPr>
          <p:cNvPr id="13" name="Oval 12"/>
          <p:cNvSpPr/>
          <p:nvPr/>
        </p:nvSpPr>
        <p:spPr>
          <a:xfrm>
            <a:off x="502920" y="4386221"/>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5528" y="4278652"/>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उम्मीदवारों की यह गिनती नोटा को मिलाकर है। यानी किसी पद के 15 उम्मीदवार हों, तो नोटा मिलाकर 16 हो जाते हैं, और उस पद के लिए दूसरी बैलेट यूनिट लगेगी।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15</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49, दि. 01.01.2026, संकलन पृ. 282</a:t>
            </a:r>
            <a:r>
              <a:rPr sz="1224" b="0">
                <a:solidFill>
                  <a:srgbClr val="2B5C8A"/>
                </a:solidFill>
                <a:latin typeface="Nirmala UI"/>
                <a:ea typeface="Nirmala UI"/>
                <a:cs typeface="Nirmala UI"/>
              </a:rPr>
              <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END बटन देखिए, परिणाम अनुभाग खोलना सीखिए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बैलेट यूनिट का END बटन मास्क (Mask) रहेगा, चाहे दोनों पदों का चुनाव एक साथ हो या एक ही पद का। रवाना होने से पहले यह देख लीजिए। यह आयोग के आदेश 9508 (28.09.2026) का नियम है; MPSV के लिए आदेश 5468 (04.08.2026) में भी यही लिखा था।</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9508, दि. 28.09.2026,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5468, दि. 04.08.2026,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परिणाम अनुभाग (Result Section): बाईं तरफ़ की कुंडी (Latch) थोड़ा अंदर दबाकर खोलिए।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अंदर का दरवाज़ा (RESULT-I और RESULT-II के ऊपर): दो छेदों में अंगूठा और एक उंगली डालकर खोलिए, ज़ोर लगाकर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33</a:t>
            </a:r>
            <a:r>
              <a:rPr sz="1584" b="0">
                <a:solidFill>
                  <a:srgbClr val="2B5C8A"/>
                </a:solidFill>
                <a:latin typeface="Nirmala UI"/>
                <a:ea typeface="Nirmala UI"/>
                <a:cs typeface="Nirmala UI"/>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मशीन जोड़ना (1/2)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34 / 84</a:t>
            </a:r>
          </a:p>
        </p:txBody>
      </p:sp>
      <p:sp>
        <p:nvSpPr>
          <p:cNvPr id="7" name="Rectangle 6"/>
          <p:cNvSpPr/>
          <p:nvPr/>
        </p:nvSpPr>
        <p:spPr>
          <a:xfrm>
            <a:off x="411480" y="1960880"/>
            <a:ext cx="5477256" cy="1301495"/>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2052320"/>
            <a:ext cx="5202936" cy="1118615"/>
          </a:xfrm>
          <a:prstGeom prst="rect">
            <a:avLst/>
          </a:prstGeom>
          <a:noFill/>
        </p:spPr>
        <p:txBody>
          <a:bodyPr wrap="square" anchor="t" lIns="45720" rIns="45720" tIns="18288" bIns="18288">
            <a:spAutoFit/>
          </a:bodyPr>
          <a:lstStyle/>
          <a:p>
            <a:pPr>
              <a:lnSpc>
                <a:spcPct val="100000"/>
              </a:lnSpc>
            </a:pPr>
            <a:r>
              <a:rPr sz="2000" b="0">
                <a:solidFill>
                  <a:srgbClr val="1F2937"/>
                </a:solidFill>
                <a:latin typeface="Nirmala UI"/>
                <a:ea typeface="Nirmala UI"/>
                <a:cs typeface="Nirmala UI"/>
              </a:rPr>
              <a:t>सारी तैयारी उम्मीदवारों या उनके मतदान अभिकर्ताओं के सामने, पूरी पारदर्शिता से।</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p>
        </p:txBody>
      </p:sp>
      <p:sp>
        <p:nvSpPr>
          <p:cNvPr id="9" name="Oval 8"/>
          <p:cNvSpPr/>
          <p:nvPr/>
        </p:nvSpPr>
        <p:spPr>
          <a:xfrm>
            <a:off x="256032" y="180543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5980176" y="2483611"/>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0216" y="1960880"/>
            <a:ext cx="5477256" cy="1301495"/>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2052320"/>
            <a:ext cx="5202936" cy="1118615"/>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देख लीजिए</a:t>
            </a:r>
            <a:r>
              <a:rPr sz="2000" b="0">
                <a:solidFill>
                  <a:srgbClr val="1F2937"/>
                </a:solidFill>
                <a:latin typeface="Nirmala UI"/>
                <a:ea typeface="Nirmala UI"/>
                <a:cs typeface="Nirmala UI"/>
              </a:rPr>
              <a:t>: बैलेट पेपर ठीक से लगा, दोनों एड्रेस टैग सही जगह, रिटर्निंग अधिकारी की मुहर सही जगह।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p>
        </p:txBody>
      </p:sp>
      <p:sp>
        <p:nvSpPr>
          <p:cNvPr id="13" name="Oval 12"/>
          <p:cNvSpPr/>
          <p:nvPr/>
        </p:nvSpPr>
        <p:spPr>
          <a:xfrm>
            <a:off x="6144768" y="180543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4" name="Rectangle 13"/>
          <p:cNvSpPr/>
          <p:nvPr/>
        </p:nvSpPr>
        <p:spPr>
          <a:xfrm>
            <a:off x="411480" y="3554984"/>
            <a:ext cx="5477256" cy="166217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11480" y="3554984"/>
            <a:ext cx="64008" cy="166217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8368" y="3646424"/>
            <a:ext cx="5138928" cy="147929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कंट्रोल यूनिट से जोड़िए</a:t>
            </a:r>
            <a:r>
              <a:rPr sz="2000" b="0">
                <a:solidFill>
                  <a:srgbClr val="1F2937"/>
                </a:solidFill>
                <a:latin typeface="Nirmala UI"/>
                <a:ea typeface="Nirmala UI"/>
                <a:cs typeface="Nirmala UI"/>
              </a:rPr>
              <a:t>: पीछे का ढक्कन खोलकर फ़ीमेल कनेक्टर में बैलेट यूनिट का मेल कनेक्टर।</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p>
        </p:txBody>
      </p:sp>
      <p:sp>
        <p:nvSpPr>
          <p:cNvPr id="17" name="Oval 16"/>
          <p:cNvSpPr/>
          <p:nvPr/>
        </p:nvSpPr>
        <p:spPr>
          <a:xfrm>
            <a:off x="256032" y="3399536"/>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8" name="Right Arrow 17"/>
          <p:cNvSpPr/>
          <p:nvPr/>
        </p:nvSpPr>
        <p:spPr>
          <a:xfrm>
            <a:off x="5980176" y="4249928"/>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0216" y="3554984"/>
            <a:ext cx="5477256" cy="166217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300216" y="3554984"/>
            <a:ext cx="64008" cy="166217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47104" y="3646424"/>
            <a:ext cx="5138928" cy="147929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क्रम</a:t>
            </a:r>
            <a:r>
              <a:rPr sz="2000" b="0">
                <a:solidFill>
                  <a:srgbClr val="1F2937"/>
                </a:solidFill>
                <a:latin typeface="Nirmala UI"/>
                <a:ea typeface="Nirmala UI"/>
                <a:cs typeface="Nirmala UI"/>
              </a:rPr>
              <a:t>: पहली बैलेट यूनिट ज़िला परिषद सदस्य की, दूसरी पंचायत समिति सदस्य की; दूसरी की केबल पहली के पीछे वाले कनेक्टर में।</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p>
        </p:txBody>
      </p:sp>
      <p:sp>
        <p:nvSpPr>
          <p:cNvPr id="22" name="Oval 21"/>
          <p:cNvSpPr/>
          <p:nvPr/>
        </p:nvSpPr>
        <p:spPr>
          <a:xfrm>
            <a:off x="6144768" y="3399536"/>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3" name="TextBox 22"/>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मशीन जोड़ना", पेज "मशीन जोड़िए" से। हर डिब्बे का स्रोत उसी डिब्बे में है।</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मशीन जोड़ना (2/2)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35 / 84</a:t>
            </a:r>
          </a:p>
        </p:txBody>
      </p:sp>
      <p:sp>
        <p:nvSpPr>
          <p:cNvPr id="7" name="Rectangle 6"/>
          <p:cNvSpPr/>
          <p:nvPr/>
        </p:nvSpPr>
        <p:spPr>
          <a:xfrm>
            <a:off x="411480" y="1856231"/>
            <a:ext cx="3514344" cy="346557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947671"/>
            <a:ext cx="3240024" cy="328269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स्लाइड स्विच</a:t>
            </a:r>
            <a:r>
              <a:rPr sz="2000" b="0">
                <a:solidFill>
                  <a:srgbClr val="1F2937"/>
                </a:solidFill>
                <a:latin typeface="Nirmala UI"/>
                <a:ea typeface="Nirmala UI"/>
                <a:cs typeface="Nirmala UI"/>
              </a:rPr>
              <a:t>: 15 उम्मीदवार तक पहली का 1 पर, दूसरी का 2 पर; किसी पद के 16 से 30 तक उस पद की एक और बैलेट यूनिट, स्विच 3 या 4 पर।</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r>
              <a:rPr sz="2000" b="0">
                <a:solidFill>
                  <a:srgbClr val="1F2937"/>
                </a:solidFill>
                <a:latin typeface="Nirmala UI"/>
                <a:ea typeface="Nirmala UI"/>
                <a:cs typeface="Nirmala UI"/>
              </a:rPr>
              <a:t> उम्मीदवारों की यह गिनती नोटा को मिलाकर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49, दि. 01.01.2026, संकलन पृ. 282</a:t>
            </a:r>
            <a:r>
              <a:rPr sz="1439" b="0">
                <a:solidFill>
                  <a:srgbClr val="2B5C8A"/>
                </a:solidFill>
                <a:latin typeface="Nirmala UI"/>
                <a:ea typeface="Nirmala UI"/>
                <a:cs typeface="Nirmala UI"/>
              </a:rPr>
              <a:t>]</a:t>
            </a:r>
          </a:p>
        </p:txBody>
      </p:sp>
      <p:sp>
        <p:nvSpPr>
          <p:cNvPr id="9" name="Oval 8"/>
          <p:cNvSpPr/>
          <p:nvPr/>
        </p:nvSpPr>
        <p:spPr>
          <a:xfrm>
            <a:off x="256032" y="1700783"/>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10" name="Right Arrow 9"/>
          <p:cNvSpPr/>
          <p:nvPr/>
        </p:nvSpPr>
        <p:spPr>
          <a:xfrm>
            <a:off x="4017263" y="2551175"/>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37304" y="1856231"/>
            <a:ext cx="3514344" cy="346557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0184" y="1947671"/>
            <a:ext cx="3240024" cy="328269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END बटन</a:t>
            </a:r>
            <a:r>
              <a:rPr sz="2000" b="0">
                <a:solidFill>
                  <a:srgbClr val="1F2937"/>
                </a:solidFill>
                <a:latin typeface="Nirmala UI"/>
                <a:ea typeface="Nirmala UI"/>
                <a:cs typeface="Nirmala UI"/>
              </a:rPr>
              <a:t>: हर बैलेट यूनिट का मास्क, चाहे दोनों पदों का चुनाव हो या एक का; रवाना होने से पहले देख लीजिए।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9508, दि. 28.09.2026, पृ. 1</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5468, दि. 04.08.2026, पृ. 1</a:t>
            </a:r>
            <a:r>
              <a:rPr sz="1439" b="0">
                <a:solidFill>
                  <a:srgbClr val="2B5C8A"/>
                </a:solidFill>
                <a:latin typeface="Nirmala UI"/>
                <a:ea typeface="Nirmala UI"/>
                <a:cs typeface="Nirmala UI"/>
              </a:rPr>
              <a:t>]</a:t>
            </a:r>
          </a:p>
        </p:txBody>
      </p:sp>
      <p:sp>
        <p:nvSpPr>
          <p:cNvPr id="13" name="Oval 12"/>
          <p:cNvSpPr/>
          <p:nvPr/>
        </p:nvSpPr>
        <p:spPr>
          <a:xfrm>
            <a:off x="4181856" y="1700783"/>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14" name="Right Arrow 13"/>
          <p:cNvSpPr/>
          <p:nvPr/>
        </p:nvSpPr>
        <p:spPr>
          <a:xfrm>
            <a:off x="7943087" y="2551175"/>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63127" y="1856231"/>
            <a:ext cx="3514344" cy="3465576"/>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263127" y="1856231"/>
            <a:ext cx="64008" cy="346557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10015" y="1947671"/>
            <a:ext cx="3176016" cy="328269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परिणाम अनुभाग</a:t>
            </a:r>
            <a:r>
              <a:rPr sz="2000" b="0">
                <a:solidFill>
                  <a:srgbClr val="1F2937"/>
                </a:solidFill>
                <a:latin typeface="Nirmala UI"/>
                <a:ea typeface="Nirmala UI"/>
                <a:cs typeface="Nirmala UI"/>
              </a:rPr>
              <a:t>: बाईं तरफ़ की कुंडी थोड़ा अंदर दबाकर खोलिए; अंदर का दरवाज़ा ज़ोर लगाकर नहीं।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33</a:t>
            </a:r>
            <a:r>
              <a:rPr sz="1439" b="0">
                <a:solidFill>
                  <a:srgbClr val="2B5C8A"/>
                </a:solidFill>
                <a:latin typeface="Nirmala UI"/>
                <a:ea typeface="Nirmala UI"/>
                <a:cs typeface="Nirmala UI"/>
              </a:rPr>
              <a:t>]</a:t>
            </a:r>
          </a:p>
        </p:txBody>
      </p:sp>
      <p:sp>
        <p:nvSpPr>
          <p:cNvPr id="18" name="Oval 17"/>
          <p:cNvSpPr/>
          <p:nvPr/>
        </p:nvSpPr>
        <p:spPr>
          <a:xfrm>
            <a:off x="8107679" y="1700783"/>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19" name="TextBox 18"/>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मशीन जोड़ना", पेज "मशीन जोड़िए" से। हर डिब्बे का स्रोत उसी डिब्बे में है।</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मॉक पोल: मशीन चालू कीजिए, शून्य दिखाइए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शुरू होने से पहले, मतदान अभिकर्ताओं या दल के सदस्यों के सामने मॉक पोल करना ज़रूरी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का पीछे का ढक्कन खोलकर स्विच ON कीजिए: बीप होगी, ON लैम्प पर हरी बत्ती जलेगी।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शुरू का प्रदर्शन पूरा होने तक रुकिए।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CLEAR दबाइए: सब काउंट शून्य होते हैं। बीप के साथ लगभग 25 सेकंड चलता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शून्य की जगह Invalid operation आए, तो CRC (Close, Result-1, Clear) फिर से पूरा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शून्य वाला डिस्प्ले अभिकर्ताओं को दिखाइए, ताकि वे देख लें कि मशीन में पहले से कोई वोट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मॉक पोल के वोट डलवाइए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37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मॉक पोल में वोट उम्मीदवारों के मतदान अभिकर्ता डालेंगे।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भाग लेने वाले का नाम मॉक पोल प्रमाण-पत्र में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उसे पर्ची दीजिए: ज़िला परिषद सदस्य के लिए पीली, पंचायत समिति सदस्य के लिए नीली।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अधिकारी दोनों पर्चियाँ अलग-अलग रखेगा, फिर उसे वोट डालने देगा।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BALLOT बटन दबाइए: कंट्रोल यूनिट पर लाल Busy लैम्प, दोनों बैलेट यूनिट पर हरी बत्ती।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उसने दोनों पदों में किसे वोट दिया, उसकी क्रम संख्या प्रमाण-पत्र में लिखिए; उसके हस्ताक्षर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बटन दबाने पर मशीन क्या करती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38 / 84</a:t>
            </a:r>
          </a:p>
        </p:txBody>
      </p:sp>
      <p:graphicFrame>
        <p:nvGraphicFramePr>
          <p:cNvPr id="7" name="Table 6"/>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5518449"/>
                <a:gridCol w="5847542"/>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मतदाता क्या करता है</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मशीन क्या करती है</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पहली बैलेट यूनिट पर उम्मीदवार का बटन</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उस उम्मीदवार का तीर लैम्प लाल, छोटी बीप</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दूसरी बैलेट यूनिट पर उम्मीदवार का बटन</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तीर लैम्प लाल, लम्बी बीप</a:t>
                      </a:r>
                    </a:p>
                  </a:txBody>
                  <a:tcPr marL="91440" marR="91440" marT="54864" marB="54864" anchor="ctr">
                    <a:solidFill>
                      <a:srgbClr val="F1F4F8"/>
                    </a:solidFill>
                  </a:tcPr>
                </a:tc>
              </a:tr>
            </a:tbl>
          </a:graphicData>
        </a:graphic>
      </p:graphicFrame>
      <p:sp>
        <p:nvSpPr>
          <p:cNvPr id="8" name="TextBox 7"/>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p>
        </p:txBody>
      </p:sp>
      <p:sp>
        <p:nvSpPr>
          <p:cNvPr id="9" name="TextBox 8"/>
          <p:cNvSpPr txBox="1"/>
          <p:nvPr/>
        </p:nvSpPr>
        <p:spPr>
          <a:xfrm>
            <a:off x="411480" y="2993135"/>
            <a:ext cx="11365992" cy="33436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वोट पूरा: Ready हरी बत्ती, उम्मीदवार की लाल बत्ती और बीप एक साथ बंद। कुछ सेकंड बाद लाल Busy बत्ती भी बंद।</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मतदाता एक वोट ज़िला परिषद सदस्य के लिए और एक पंचायत समिति सदस्य के लिए डालता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296" b="0">
                <a:solidFill>
                  <a:srgbClr val="2B5C8A"/>
                </a:solidFill>
                <a:latin typeface="Nirmala UI"/>
                <a:ea typeface="Nirmala UI"/>
                <a:cs typeface="Nirmala UI"/>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मॉक पोल में ये ध्यान रखिए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तरीका हर भाग लेने वाले के लिए दोहराइए।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समय हो, तो ज़्यादा या कम मतदाताओं के वोट डलवाने में कोई आपत्ति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उम्मीदवार को बराबर वोट मिलें, यह ज़रूरी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नोटा समेत हर उम्मीदवार को मॉक पोल में कम से कम 1-1 वोट देना ज़रूरी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Close, RESULT-I और मिलान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40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मॉक पोल के अंत में Close बटन दबाइए। डिस्प्ले क्रम से जानकारी दिखाएगा, आख़िर में POLL CLOSED।</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फिर RESULT-I बटन दबाइए।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पदों का परिणाम परिशिष्ट-19 के अनुसार अलग-अलग बनाए लेखे से मिलाइए; उम्मीदवारों और अभिकर्ताओं को संतुष्ट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पक्का कीजिए कि दोनों नतीजों में कोई फ़र्क़ 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1161, दि. 30.01.2026, संकलन पृ. 278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फ़र्क़ निकले, तो तुरंत रिटर्निंग अधिकारी को बताइए और उनके निर्देश के अनुसार काम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1161, दि. 30.01.2026, संकलन पृ. 279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के उदाहरण में Close का क्रम: CLOSING, तारीख़ (DTE) और समय (TME), RJSCU और RJSDM से शुरू होने वाले दो नंबर, NUMBER OF POSTS 2, TOTAL VOTERS, आख़िर में POLL CLOSED।</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मॉक पोल के वोट CLEAR करना न भूलिए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41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CLEAR दबाइए: कुल मतदाताओं की संख्या और हर पद के हर उम्मीदवार के वोट 0 हो जाते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37–38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डिस्प्ले पर END दिखे, तो कंट्रोल यूनिट बंद कर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इसे चेतावनी के रूप में लिखती है: मॉक पोल के वोट CLEAR करना न भूलिए।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हर पद का मॉक पोल प्रमाण-पत्र अलग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42 / 84</a:t>
            </a:r>
          </a:p>
        </p:txBody>
      </p:sp>
      <p:graphicFrame>
        <p:nvGraphicFramePr>
          <p:cNvPr id="7" name="Table 6"/>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2947470"/>
                <a:gridCol w="7067950"/>
                <a:gridCol w="1350571"/>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पद</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प्रमाण-पत्र किसके साथ</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लिफ़ाफ़ा</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ज़िला परिषद सदस्य</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की घोषणाओं (परिशिष्ट-7) के साथ</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PE-56</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पंचायत समिति सदस्य</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की घोषणाओं (परिशिष्ट-7) के साथ</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PE-55</a:t>
                      </a:r>
                    </a:p>
                  </a:txBody>
                  <a:tcPr marL="91440" marR="91440" marT="54864" marB="54864" anchor="ctr">
                    <a:solidFill>
                      <a:srgbClr val="F1F4F8"/>
                    </a:solidFill>
                  </a:tcPr>
                </a:tc>
              </a:tr>
            </a:tbl>
          </a:graphicData>
        </a:graphic>
      </p:graphicFrame>
      <p:sp>
        <p:nvSpPr>
          <p:cNvPr id="8" name="TextBox 7"/>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279, 280</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p>
        </p:txBody>
      </p:sp>
      <p:sp>
        <p:nvSpPr>
          <p:cNvPr id="9" name="TextBox 8"/>
          <p:cNvSpPr txBox="1"/>
          <p:nvPr/>
        </p:nvSpPr>
        <p:spPr>
          <a:xfrm>
            <a:off x="411480" y="2993135"/>
            <a:ext cx="11365992" cy="33436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ज़िला परिषद सदस्य और पंचायत समिति सदस्य के मॉक पोल प्रमाण-पत्र (परिशिष्ट-19) अलग-अलग बनेंगे।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1161, दि. 30.01.2026, संकलन पृ. 280</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35</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मतदान अधिकारी प्रमाण-पत्र पर हस्ताक्षर करेगा।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279</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अपनी डायरी (परिशिष्ट-8) के बिन्दु 25 में मॉक पोल का ब्योरा और जारी प्रमाण-पत्र लिखिए।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296" b="0">
                <a:solidFill>
                  <a:srgbClr val="2B5C8A"/>
                </a:solidFill>
                <a:latin typeface="Nirmala UI"/>
                <a:ea typeface="Nirmala UI"/>
                <a:cs typeface="Nirmala UI"/>
              </a:rPr>
              <a: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मॉक पोल (1/2)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43 / 84</a:t>
            </a:r>
          </a:p>
        </p:txBody>
      </p:sp>
      <p:sp>
        <p:nvSpPr>
          <p:cNvPr id="7" name="Rectangle 6"/>
          <p:cNvSpPr/>
          <p:nvPr/>
        </p:nvSpPr>
        <p:spPr>
          <a:xfrm>
            <a:off x="411480" y="1239519"/>
            <a:ext cx="5477256" cy="202285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330959"/>
            <a:ext cx="5202936" cy="183997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कब, किसके सामने</a:t>
            </a:r>
            <a:r>
              <a:rPr sz="2000" b="0">
                <a:solidFill>
                  <a:srgbClr val="1F2937"/>
                </a:solidFill>
                <a:latin typeface="Nirmala UI"/>
                <a:ea typeface="Nirmala UI"/>
                <a:cs typeface="Nirmala UI"/>
              </a:rPr>
              <a:t>: मतदान शुरू होने से पहले, मतदान अभिकर्ताओं या मतदान दल के सदस्यों के सामने।</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278</a:t>
            </a:r>
            <a:r>
              <a:rPr sz="1439" b="0">
                <a:solidFill>
                  <a:srgbClr val="2B5C8A"/>
                </a:solidFill>
                <a:latin typeface="Nirmala UI"/>
                <a:ea typeface="Nirmala UI"/>
                <a:cs typeface="Nirmala UI"/>
              </a:rPr>
              <a:t>]</a:t>
            </a:r>
          </a:p>
        </p:txBody>
      </p:sp>
      <p:sp>
        <p:nvSpPr>
          <p:cNvPr id="9" name="Oval 8"/>
          <p:cNvSpPr/>
          <p:nvPr/>
        </p:nvSpPr>
        <p:spPr>
          <a:xfrm>
            <a:off x="256032" y="10840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5980176" y="193446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0216" y="1239519"/>
            <a:ext cx="5477256" cy="202285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0216" y="1239519"/>
            <a:ext cx="64008" cy="202285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47104" y="1330959"/>
            <a:ext cx="5138928" cy="183997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ON</a:t>
            </a:r>
            <a:r>
              <a:rPr sz="2000" b="0">
                <a:solidFill>
                  <a:srgbClr val="1F2937"/>
                </a:solidFill>
                <a:latin typeface="Nirmala UI"/>
                <a:ea typeface="Nirmala UI"/>
                <a:cs typeface="Nirmala UI"/>
              </a:rPr>
              <a:t>, शुरू का प्रदर्शन पूरा होने तक रुकिए, फिर </a:t>
            </a:r>
            <a:r>
              <a:rPr sz="2000" b="1">
                <a:solidFill>
                  <a:srgbClr val="1F2937"/>
                </a:solidFill>
                <a:latin typeface="Nirmala UI"/>
                <a:ea typeface="Nirmala UI"/>
                <a:cs typeface="Nirmala UI"/>
              </a:rPr>
              <a:t>CLEAR</a:t>
            </a:r>
            <a:r>
              <a:rPr sz="2000" b="0">
                <a:solidFill>
                  <a:srgbClr val="1F2937"/>
                </a:solidFill>
                <a:latin typeface="Nirmala UI"/>
                <a:ea typeface="Nirmala UI"/>
                <a:cs typeface="Nirmala UI"/>
              </a:rPr>
              <a:t>: सब काउंट शून्य। यह डिस्प्ले अभिकर्ताओं को दिखाइए; Invalid operation आए तो CRC (Close, Result-1, Clear) फिर से।</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439" b="0">
                <a:solidFill>
                  <a:srgbClr val="2B5C8A"/>
                </a:solidFill>
                <a:latin typeface="Nirmala UI"/>
                <a:ea typeface="Nirmala UI"/>
                <a:cs typeface="Nirmala UI"/>
              </a:rPr>
              <a:t>]</a:t>
            </a:r>
          </a:p>
        </p:txBody>
      </p:sp>
      <p:sp>
        <p:nvSpPr>
          <p:cNvPr id="14" name="Oval 13"/>
          <p:cNvSpPr/>
          <p:nvPr/>
        </p:nvSpPr>
        <p:spPr>
          <a:xfrm>
            <a:off x="6144768" y="10840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5" name="Rectangle 14"/>
          <p:cNvSpPr/>
          <p:nvPr/>
        </p:nvSpPr>
        <p:spPr>
          <a:xfrm>
            <a:off x="411480" y="3554984"/>
            <a:ext cx="5477256" cy="238353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4360" y="3646424"/>
            <a:ext cx="5202936" cy="2200655"/>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हर भाग लेने वाला</a:t>
            </a:r>
            <a:r>
              <a:rPr sz="2000" b="0">
                <a:solidFill>
                  <a:srgbClr val="1F2937"/>
                </a:solidFill>
                <a:latin typeface="Nirmala UI"/>
                <a:ea typeface="Nirmala UI"/>
                <a:cs typeface="Nirmala UI"/>
              </a:rPr>
              <a:t>: नाम प्रमाण-पत्र में, पीली और नीली पर्ची</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278</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34</a:t>
            </a:r>
            <a:r>
              <a:rPr sz="1439" b="0">
                <a:solidFill>
                  <a:srgbClr val="2B5C8A"/>
                </a:solidFill>
                <a:latin typeface="Nirmala UI"/>
                <a:ea typeface="Nirmala UI"/>
                <a:cs typeface="Nirmala UI"/>
              </a:rPr>
              <a:t>]</a:t>
            </a:r>
            <a:r>
              <a:rPr sz="2000" b="0">
                <a:solidFill>
                  <a:srgbClr val="1F2937"/>
                </a:solidFill>
                <a:latin typeface="Nirmala UI"/>
                <a:ea typeface="Nirmala UI"/>
                <a:cs typeface="Nirmala UI"/>
              </a:rPr>
              <a:t>, BALLOT बटन</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35</a:t>
            </a:r>
            <a:r>
              <a:rPr sz="1439" b="0">
                <a:solidFill>
                  <a:srgbClr val="2B5C8A"/>
                </a:solidFill>
                <a:latin typeface="Nirmala UI"/>
                <a:ea typeface="Nirmala UI"/>
                <a:cs typeface="Nirmala UI"/>
              </a:rPr>
              <a:t>]</a:t>
            </a:r>
            <a:r>
              <a:rPr sz="2000" b="0">
                <a:solidFill>
                  <a:srgbClr val="1F2937"/>
                </a:solidFill>
                <a:latin typeface="Nirmala UI"/>
                <a:ea typeface="Nirmala UI"/>
                <a:cs typeface="Nirmala UI"/>
              </a:rPr>
              <a:t>, फिर किसे वोट दिया उसकी क्रम संख्या और उसके हस्ताक्षर प्रमाण-पत्र में।</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278</a:t>
            </a:r>
            <a:r>
              <a:rPr sz="1439" b="0">
                <a:solidFill>
                  <a:srgbClr val="2B5C8A"/>
                </a:solidFill>
                <a:latin typeface="Nirmala UI"/>
                <a:ea typeface="Nirmala UI"/>
                <a:cs typeface="Nirmala UI"/>
              </a:rPr>
              <a:t>]</a:t>
            </a:r>
          </a:p>
        </p:txBody>
      </p:sp>
      <p:sp>
        <p:nvSpPr>
          <p:cNvPr id="17" name="Oval 16"/>
          <p:cNvSpPr/>
          <p:nvPr/>
        </p:nvSpPr>
        <p:spPr>
          <a:xfrm>
            <a:off x="256032" y="3399536"/>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8" name="Right Arrow 17"/>
          <p:cNvSpPr/>
          <p:nvPr/>
        </p:nvSpPr>
        <p:spPr>
          <a:xfrm>
            <a:off x="5980176" y="4249928"/>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0216" y="3554984"/>
            <a:ext cx="5477256" cy="238353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300216" y="3554984"/>
            <a:ext cx="64008" cy="23835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47104" y="3646424"/>
            <a:ext cx="5138928" cy="2200655"/>
          </a:xfrm>
          <a:prstGeom prst="rect">
            <a:avLst/>
          </a:prstGeom>
          <a:noFill/>
        </p:spPr>
        <p:txBody>
          <a:bodyPr wrap="square" anchor="t" lIns="45720" rIns="45720" tIns="18288" bIns="18288">
            <a:spAutoFit/>
          </a:bodyPr>
          <a:lstStyle/>
          <a:p>
            <a:pPr>
              <a:lnSpc>
                <a:spcPct val="100000"/>
              </a:lnSpc>
            </a:pPr>
            <a:r>
              <a:rPr sz="2000" b="0">
                <a:solidFill>
                  <a:srgbClr val="1F2937"/>
                </a:solidFill>
                <a:latin typeface="Nirmala UI"/>
                <a:ea typeface="Nirmala UI"/>
                <a:cs typeface="Nirmala UI"/>
              </a:rPr>
              <a:t>नोटा समेत हर उम्मीदवार को कम से कम 1-1 वोट।</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36</a:t>
            </a:r>
            <a:r>
              <a:rPr sz="1439" b="0">
                <a:solidFill>
                  <a:srgbClr val="2B5C8A"/>
                </a:solidFill>
                <a:latin typeface="Nirmala UI"/>
                <a:ea typeface="Nirmala UI"/>
                <a:cs typeface="Nirmala UI"/>
              </a:rPr>
              <a:t>]</a:t>
            </a:r>
          </a:p>
        </p:txBody>
      </p:sp>
      <p:sp>
        <p:nvSpPr>
          <p:cNvPr id="22" name="Oval 21"/>
          <p:cNvSpPr/>
          <p:nvPr/>
        </p:nvSpPr>
        <p:spPr>
          <a:xfrm>
            <a:off x="6144768" y="3399536"/>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3" name="TextBox 22"/>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मॉक पोल", पेज "मॉक पोल: दोनों पदों का" से। हर डिब्बे का स्रोत उसी डिब्बे में है।</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मॉक पोल (2/2)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44 / 84</a:t>
            </a:r>
          </a:p>
        </p:txBody>
      </p:sp>
      <p:sp>
        <p:nvSpPr>
          <p:cNvPr id="7" name="Rectangle 6"/>
          <p:cNvSpPr/>
          <p:nvPr/>
        </p:nvSpPr>
        <p:spPr>
          <a:xfrm>
            <a:off x="411480" y="1435099"/>
            <a:ext cx="5477256" cy="235305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11480" y="1435099"/>
            <a:ext cx="64008" cy="235305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526539"/>
            <a:ext cx="5138928" cy="2170175"/>
          </a:xfrm>
          <a:prstGeom prst="rect">
            <a:avLst/>
          </a:prstGeom>
          <a:noFill/>
        </p:spPr>
        <p:txBody>
          <a:bodyPr wrap="square" anchor="t" lIns="45720" rIns="45720" tIns="18288" bIns="18288">
            <a:spAutoFit/>
          </a:bodyPr>
          <a:lstStyle/>
          <a:p>
            <a:pPr>
              <a:lnSpc>
                <a:spcPct val="100000"/>
              </a:lnSpc>
            </a:pPr>
            <a:r>
              <a:rPr sz="1600" b="1">
                <a:solidFill>
                  <a:srgbClr val="1F2937"/>
                </a:solidFill>
                <a:latin typeface="Nirmala UI"/>
                <a:ea typeface="Nirmala UI"/>
                <a:cs typeface="Nirmala UI"/>
              </a:rPr>
              <a:t>Close</a:t>
            </a:r>
            <a:r>
              <a:rPr sz="1600" b="0">
                <a:solidFill>
                  <a:srgbClr val="1F2937"/>
                </a:solidFill>
                <a:latin typeface="Nirmala UI"/>
                <a:ea typeface="Nirmala UI"/>
                <a:cs typeface="Nirmala UI"/>
              </a:rPr>
              <a:t>, फिर </a:t>
            </a:r>
            <a:r>
              <a:rPr sz="1600" b="1">
                <a:solidFill>
                  <a:srgbClr val="1F2937"/>
                </a:solidFill>
                <a:latin typeface="Nirmala UI"/>
                <a:ea typeface="Nirmala UI"/>
                <a:cs typeface="Nirmala UI"/>
              </a:rPr>
              <a:t>RESULT-I</a:t>
            </a:r>
            <a:r>
              <a:rPr sz="1600" b="0">
                <a:solidFill>
                  <a:srgbClr val="1F2937"/>
                </a:solidFill>
                <a:latin typeface="Nirmala UI"/>
                <a:ea typeface="Nirmala UI"/>
                <a:cs typeface="Nirmala UI"/>
              </a:rPr>
              <a:t>।</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36</a:t>
            </a:r>
            <a:r>
              <a:rPr sz="1152" b="0">
                <a:solidFill>
                  <a:srgbClr val="2B5C8A"/>
                </a:solidFill>
                <a:latin typeface="Nirmala UI"/>
                <a:ea typeface="Nirmala UI"/>
                <a:cs typeface="Nirmala UI"/>
              </a:rPr>
              <a:t>]</a:t>
            </a:r>
          </a:p>
        </p:txBody>
      </p:sp>
      <p:sp>
        <p:nvSpPr>
          <p:cNvPr id="10" name="Oval 9"/>
          <p:cNvSpPr/>
          <p:nvPr/>
        </p:nvSpPr>
        <p:spPr>
          <a:xfrm>
            <a:off x="256032" y="127965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11" name="Right Arrow 10"/>
          <p:cNvSpPr/>
          <p:nvPr/>
        </p:nvSpPr>
        <p:spPr>
          <a:xfrm>
            <a:off x="5980176" y="213004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0216" y="1435099"/>
            <a:ext cx="5477256" cy="2353056"/>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83096" y="1526539"/>
            <a:ext cx="5202936" cy="2170175"/>
          </a:xfrm>
          <a:prstGeom prst="rect">
            <a:avLst/>
          </a:prstGeom>
          <a:noFill/>
        </p:spPr>
        <p:txBody>
          <a:bodyPr wrap="square" anchor="t" lIns="45720" rIns="45720" tIns="18288" bIns="18288">
            <a:spAutoFit/>
          </a:bodyPr>
          <a:lstStyle/>
          <a:p>
            <a:pPr>
              <a:lnSpc>
                <a:spcPct val="100000"/>
              </a:lnSpc>
            </a:pPr>
            <a:r>
              <a:rPr sz="1600" b="1">
                <a:solidFill>
                  <a:srgbClr val="1F2937"/>
                </a:solidFill>
                <a:latin typeface="Nirmala UI"/>
                <a:ea typeface="Nirmala UI"/>
                <a:cs typeface="Nirmala UI"/>
              </a:rPr>
              <a:t>दोनों पदों का परिणाम, परिशिष्ट-19 के अनुसार अलग-अलग बनाए लेखे से मेल खाता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37</a:t>
            </a:r>
            <a:r>
              <a:rPr sz="1152" b="0">
                <a:solidFill>
                  <a:srgbClr val="2B5C8A"/>
                </a:solidFill>
                <a:latin typeface="Nirmala UI"/>
                <a:ea typeface="Nirmala UI"/>
                <a:cs typeface="Nirmala UI"/>
              </a:rPr>
              <a:t>]</a:t>
            </a:r>
          </a:p>
        </p:txBody>
      </p:sp>
      <p:sp>
        <p:nvSpPr>
          <p:cNvPr id="14" name="Rectangle 13"/>
          <p:cNvSpPr/>
          <p:nvPr/>
        </p:nvSpPr>
        <p:spPr>
          <a:xfrm>
            <a:off x="6437376" y="2176780"/>
            <a:ext cx="5202936" cy="705104"/>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437376" y="2176780"/>
            <a:ext cx="64008" cy="705104"/>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92824" y="2231644"/>
            <a:ext cx="5001768" cy="631952"/>
          </a:xfrm>
          <a:prstGeom prst="rect">
            <a:avLst/>
          </a:prstGeom>
          <a:noFill/>
        </p:spPr>
        <p:txBody>
          <a:bodyPr wrap="square" anchor="t" lIns="45720" rIns="45720" tIns="18288" bIns="18288">
            <a:spAutoFit/>
          </a:bodyPr>
          <a:lstStyle/>
          <a:p>
            <a:pPr>
              <a:lnSpc>
                <a:spcPct val="100000"/>
              </a:lnSpc>
            </a:pPr>
            <a:r>
              <a:rPr sz="1600" b="1">
                <a:solidFill>
                  <a:srgbClr val="2E7D4F"/>
                </a:solidFill>
                <a:latin typeface="Nirmala UI"/>
                <a:ea typeface="Nirmala UI"/>
                <a:cs typeface="Nirmala UI"/>
              </a:rPr>
              <a:t>हाँ </a:t>
            </a:r>
            <a:r>
              <a:rPr sz="1600" b="0">
                <a:solidFill>
                  <a:srgbClr val="1F2937"/>
                </a:solidFill>
                <a:latin typeface="Nirmala UI"/>
                <a:ea typeface="Nirmala UI"/>
                <a:cs typeface="Nirmala UI"/>
              </a:rPr>
              <a:t>उम्मीदवारों और मतदान अभिकर्ताओं को संतुष्ट कीजिए।</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37</a:t>
            </a:r>
            <a:r>
              <a:rPr sz="1152" b="0">
                <a:solidFill>
                  <a:srgbClr val="2B5C8A"/>
                </a:solidFill>
                <a:latin typeface="Nirmala UI"/>
                <a:ea typeface="Nirmala UI"/>
                <a:cs typeface="Nirmala UI"/>
              </a:rPr>
              <a:t>]</a:t>
            </a:r>
          </a:p>
        </p:txBody>
      </p:sp>
      <p:sp>
        <p:nvSpPr>
          <p:cNvPr id="17" name="Rectangle 16"/>
          <p:cNvSpPr/>
          <p:nvPr/>
        </p:nvSpPr>
        <p:spPr>
          <a:xfrm>
            <a:off x="6437376" y="2955036"/>
            <a:ext cx="5202936" cy="705104"/>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437376" y="2955036"/>
            <a:ext cx="64008" cy="70510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92824" y="3009900"/>
            <a:ext cx="5001768" cy="631952"/>
          </a:xfrm>
          <a:prstGeom prst="rect">
            <a:avLst/>
          </a:prstGeom>
          <a:noFill/>
        </p:spPr>
        <p:txBody>
          <a:bodyPr wrap="square" anchor="t" lIns="45720" rIns="45720" tIns="18288" bIns="18288">
            <a:spAutoFit/>
          </a:bodyPr>
          <a:lstStyle/>
          <a:p>
            <a:pPr>
              <a:lnSpc>
                <a:spcPct val="100000"/>
              </a:lnSpc>
            </a:pPr>
            <a:r>
              <a:rPr sz="1600" b="1">
                <a:solidFill>
                  <a:srgbClr val="C0392B"/>
                </a:solidFill>
                <a:latin typeface="Nirmala UI"/>
                <a:ea typeface="Nirmala UI"/>
                <a:cs typeface="Nirmala UI"/>
              </a:rPr>
              <a:t>नहीं, फ़र्क़ है </a:t>
            </a:r>
            <a:r>
              <a:rPr sz="1600" b="0">
                <a:solidFill>
                  <a:srgbClr val="1F2937"/>
                </a:solidFill>
                <a:latin typeface="Nirmala UI"/>
                <a:ea typeface="Nirmala UI"/>
                <a:cs typeface="Nirmala UI"/>
              </a:rPr>
              <a:t>तुरंत रिटर्निंग अधिकारी को बताइए, उनके निर्देश के अनुसार काम कीजिए।</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1161, दि. 30.01.2026, संकलन पृ. 279</a:t>
            </a:r>
            <a:r>
              <a:rPr sz="1152" b="0">
                <a:solidFill>
                  <a:srgbClr val="2B5C8A"/>
                </a:solidFill>
                <a:latin typeface="Nirmala UI"/>
                <a:ea typeface="Nirmala UI"/>
                <a:cs typeface="Nirmala UI"/>
              </a:rPr>
              <a:t>]</a:t>
            </a:r>
          </a:p>
        </p:txBody>
      </p:sp>
      <p:sp>
        <p:nvSpPr>
          <p:cNvPr id="20" name="Oval 19"/>
          <p:cNvSpPr/>
          <p:nvPr/>
        </p:nvSpPr>
        <p:spPr>
          <a:xfrm>
            <a:off x="6144768" y="1279651"/>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21" name="Rectangle 20"/>
          <p:cNvSpPr/>
          <p:nvPr/>
        </p:nvSpPr>
        <p:spPr>
          <a:xfrm>
            <a:off x="411480" y="4080763"/>
            <a:ext cx="5477256" cy="166217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11480" y="4080763"/>
            <a:ext cx="64008" cy="166217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8368" y="4172203"/>
            <a:ext cx="5138928" cy="1479296"/>
          </a:xfrm>
          <a:prstGeom prst="rect">
            <a:avLst/>
          </a:prstGeom>
          <a:noFill/>
        </p:spPr>
        <p:txBody>
          <a:bodyPr wrap="square" anchor="t" lIns="45720" rIns="45720" tIns="18288" bIns="18288">
            <a:spAutoFit/>
          </a:bodyPr>
          <a:lstStyle/>
          <a:p>
            <a:pPr>
              <a:lnSpc>
                <a:spcPct val="100000"/>
              </a:lnSpc>
            </a:pPr>
            <a:r>
              <a:rPr sz="1600" b="1">
                <a:solidFill>
                  <a:srgbClr val="1F2937"/>
                </a:solidFill>
                <a:latin typeface="Nirmala UI"/>
                <a:ea typeface="Nirmala UI"/>
                <a:cs typeface="Nirmala UI"/>
              </a:rPr>
              <a:t>CLEAR</a:t>
            </a:r>
            <a:r>
              <a:rPr sz="1600" b="0">
                <a:solidFill>
                  <a:srgbClr val="1F2937"/>
                </a:solidFill>
                <a:latin typeface="Nirmala UI"/>
                <a:ea typeface="Nirmala UI"/>
                <a:cs typeface="Nirmala UI"/>
              </a:rPr>
              <a:t> से मॉक पोल के वोट साफ़, सब 0; यह न भूलिए। डिस्प्ले पर END दिखे, तो कंट्रोल यूनिट बंद।</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37–38</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38</a:t>
            </a:r>
            <a:r>
              <a:rPr sz="1152" b="0">
                <a:solidFill>
                  <a:srgbClr val="2B5C8A"/>
                </a:solidFill>
                <a:latin typeface="Nirmala UI"/>
                <a:ea typeface="Nirmala UI"/>
                <a:cs typeface="Nirmala UI"/>
              </a:rPr>
              <a:t>]</a:t>
            </a:r>
          </a:p>
        </p:txBody>
      </p:sp>
      <p:sp>
        <p:nvSpPr>
          <p:cNvPr id="24" name="Oval 23"/>
          <p:cNvSpPr/>
          <p:nvPr/>
        </p:nvSpPr>
        <p:spPr>
          <a:xfrm>
            <a:off x="256032" y="392531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25" name="Right Arrow 24"/>
          <p:cNvSpPr/>
          <p:nvPr/>
        </p:nvSpPr>
        <p:spPr>
          <a:xfrm>
            <a:off x="5980176" y="4775708"/>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300216" y="4080763"/>
            <a:ext cx="5477256" cy="1662176"/>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0216" y="4080763"/>
            <a:ext cx="64008" cy="166217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47104" y="4172203"/>
            <a:ext cx="5138928" cy="1479296"/>
          </a:xfrm>
          <a:prstGeom prst="rect">
            <a:avLst/>
          </a:prstGeom>
          <a:noFill/>
        </p:spPr>
        <p:txBody>
          <a:bodyPr wrap="square" anchor="t" lIns="45720" rIns="45720" tIns="18288" bIns="18288">
            <a:spAutoFit/>
          </a:bodyPr>
          <a:lstStyle/>
          <a:p>
            <a:pPr>
              <a:lnSpc>
                <a:spcPct val="100000"/>
              </a:lnSpc>
            </a:pPr>
            <a:r>
              <a:rPr sz="1600" b="1">
                <a:solidFill>
                  <a:srgbClr val="1F2937"/>
                </a:solidFill>
                <a:latin typeface="Nirmala UI"/>
                <a:ea typeface="Nirmala UI"/>
                <a:cs typeface="Nirmala UI"/>
              </a:rPr>
              <a:t>प्रमाण-पत्र</a:t>
            </a:r>
            <a:r>
              <a:rPr sz="1600" b="0">
                <a:solidFill>
                  <a:srgbClr val="1F2937"/>
                </a:solidFill>
                <a:latin typeface="Nirmala UI"/>
                <a:ea typeface="Nirmala UI"/>
                <a:cs typeface="Nirmala UI"/>
              </a:rPr>
              <a:t> हर पद का अलग (परिशिष्ट-19): ज़िला परिषद सदस्य का PE-56 में, पंचायत समिति सदस्य का PE-55 में, घोषणाओं (परिशिष्ट-7) के साथ।</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1161, दि. 30.01.2026, संकलन पृ. 280</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35</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1161, दि. 30.01.2026, संकलन पृ. 279</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38</a:t>
            </a:r>
            <a:r>
              <a:rPr sz="1152" b="0">
                <a:solidFill>
                  <a:srgbClr val="2B5C8A"/>
                </a:solidFill>
                <a:latin typeface="Nirmala UI"/>
                <a:ea typeface="Nirmala UI"/>
                <a:cs typeface="Nirmala UI"/>
              </a:rPr>
              <a:t>]</a:t>
            </a:r>
          </a:p>
        </p:txBody>
      </p:sp>
      <p:sp>
        <p:nvSpPr>
          <p:cNvPr id="29" name="Oval 28"/>
          <p:cNvSpPr/>
          <p:nvPr/>
        </p:nvSpPr>
        <p:spPr>
          <a:xfrm>
            <a:off x="6144768" y="392531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30" name="TextBox 29"/>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मॉक पोल", पेज "मॉक पोल: दोनों पदों का" से। हर डिब्बे का स्रोत उसी डिब्बे में है।</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पिंक पेपर सील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45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परिणाम अनुभाग सील करने से पहले कंट्रोल यूनिट स्विच ऑफ़ करना न भूलिए।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पेपर सील सुरक्षा काग़ज़ पर छपी, क्रमांकित होती है। इसे अंदर वाले खंड के दरवाज़े के भीतर, फ़्रेम में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सतह पीछे की तरफ़ से दिखे, सफ़ेद सतह बाहर वाले छेद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अंदर का दरवाज़ा बंद कीजिए: सील के खुले सिरे बाहर रहें, ऊपर का सिरा मोड़ने पर क्रमांक साफ़ दिखे।</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सतह पर, सीरियल नंबर के नीचे आपके पूरे हस्ताक्षर; मौजूद इच्छुक उम्मीदवारों या अभिकर्ताओं के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का क्रमांक ख़ुद नोट कीजिए, और अभिकर्ताओं को भी नोट कराइए।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परिणाम खंड: पिंक सील का फ़्रेम कहाँ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46 / 84</a:t>
            </a:r>
          </a:p>
        </p:txBody>
      </p:sp>
      <p:pic>
        <p:nvPicPr>
          <p:cNvPr id="7" name="Picture 6" descr="z_result_eim11.png"/>
          <p:cNvPicPr>
            <a:picLocks noChangeAspect="1"/>
          </p:cNvPicPr>
          <p:nvPr/>
        </p:nvPicPr>
        <p:blipFill>
          <a:blip r:embed="rId3"/>
          <a:stretch>
            <a:fillRect/>
          </a:stretch>
        </p:blipFill>
        <p:spPr>
          <a:xfrm>
            <a:off x="411480" y="1042416"/>
            <a:ext cx="6675119" cy="3795282"/>
          </a:xfrm>
          <a:prstGeom prst="rect">
            <a:avLst/>
          </a:prstGeom>
        </p:spPr>
      </p:pic>
      <p:sp>
        <p:nvSpPr>
          <p:cNvPr id="8" name="TextBox 7"/>
          <p:cNvSpPr txBox="1"/>
          <p:nvPr/>
        </p:nvSpPr>
        <p:spPr>
          <a:xfrm>
            <a:off x="411480" y="4855986"/>
            <a:ext cx="667511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11</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360919"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744967" y="1069848"/>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FRAME FOR PINK PAPER SEAL: पिंक पेपर सील अंदर वाले खंड के दरवाज़े के भीतर की तरफ़, इसी फ़्रेम में तय जगह पर लगती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38</a:t>
            </a:r>
            <a:r>
              <a:rPr sz="1224" b="0">
                <a:solidFill>
                  <a:srgbClr val="2B5C8A"/>
                </a:solidFill>
                <a:latin typeface="Nirmala UI"/>
                <a:ea typeface="Nirmala UI"/>
                <a:cs typeface="Nirmala UI"/>
              </a:rPr>
              <a:t>]</a:t>
            </a:r>
          </a:p>
        </p:txBody>
      </p:sp>
      <p:sp>
        <p:nvSpPr>
          <p:cNvPr id="11" name="Oval 10"/>
          <p:cNvSpPr/>
          <p:nvPr/>
        </p:nvSpPr>
        <p:spPr>
          <a:xfrm>
            <a:off x="7360919" y="24138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744967" y="2397760"/>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INNER COMPARTMENT DOOR: सील लगाकर यह दरवाज़ा ऐसे बंद कीजिए कि सील के खुले सिरे दरवाज़े से बाहर निकले रहें।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38</a:t>
            </a:r>
            <a:r>
              <a:rPr sz="1224" b="0">
                <a:solidFill>
                  <a:srgbClr val="2B5C8A"/>
                </a:solidFill>
                <a:latin typeface="Nirmala UI"/>
                <a:ea typeface="Nirmala UI"/>
                <a:cs typeface="Nirmala UI"/>
              </a:rPr>
              <a:t>]</a:t>
            </a:r>
          </a:p>
        </p:txBody>
      </p:sp>
      <p:sp>
        <p:nvSpPr>
          <p:cNvPr id="13" name="Oval 12"/>
          <p:cNvSpPr/>
          <p:nvPr/>
        </p:nvSpPr>
        <p:spPr>
          <a:xfrm>
            <a:off x="7360919" y="374180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744967" y="3725672"/>
            <a:ext cx="4032504"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Close: सील करने के बाद विशेष टैग इस CLOSE बटन के पास ऐसे रखिए कि बटन आसानी से दबाया जा सके।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39</a:t>
            </a:r>
            <a:r>
              <a:rPr sz="1224" b="0">
                <a:solidFill>
                  <a:srgbClr val="2B5C8A"/>
                </a:solidFill>
                <a:latin typeface="Nirmala UI"/>
                <a:ea typeface="Nirmala UI"/>
                <a:cs typeface="Nirmala UI"/>
              </a:rPr>
              <a:t>]</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फ़्रेम में लगी पिंक पेपर सील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47 / 84</a:t>
            </a:r>
          </a:p>
        </p:txBody>
      </p:sp>
      <p:pic>
        <p:nvPicPr>
          <p:cNvPr id="7" name="Picture 6" descr="z_pinkseal_mge42.png"/>
          <p:cNvPicPr>
            <a:picLocks noChangeAspect="1"/>
          </p:cNvPicPr>
          <p:nvPr/>
        </p:nvPicPr>
        <p:blipFill>
          <a:blip r:embed="rId3"/>
          <a:stretch>
            <a:fillRect/>
          </a:stretch>
        </p:blipFill>
        <p:spPr>
          <a:xfrm>
            <a:off x="1631877" y="1042416"/>
            <a:ext cx="8925197" cy="2743200"/>
          </a:xfrm>
          <a:prstGeom prst="rect">
            <a:avLst/>
          </a:prstGeom>
        </p:spPr>
      </p:pic>
      <p:sp>
        <p:nvSpPr>
          <p:cNvPr id="8" name="TextBox 7"/>
          <p:cNvSpPr txBox="1"/>
          <p:nvPr/>
        </p:nvSpPr>
        <p:spPr>
          <a:xfrm>
            <a:off x="1631877" y="3803904"/>
            <a:ext cx="8925197"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050" b="0">
                <a:solidFill>
                  <a:srgbClr val="5B6370"/>
                </a:solidFill>
                <a:latin typeface="Nirmala UI"/>
                <a:ea typeface="Nirmala UI"/>
                <a:cs typeface="Nirmala UI"/>
              </a:rPr>
              <a:t>;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39</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पिंक पेपर सील लगाना: अंदर वाला दरवाज़ा खुला है, सील उसके फ़्रेम में लगी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224" b="0">
                <a:solidFill>
                  <a:srgbClr val="2B5C8A"/>
                </a:solidFill>
                <a:latin typeface="Nirmala UI"/>
                <a:ea typeface="Nirmala UI"/>
                <a:cs typeface="Nirmala UI"/>
              </a:rPr>
              <a:t>]</a:t>
            </a:r>
          </a:p>
        </p:txBody>
      </p:sp>
      <p:sp>
        <p:nvSpPr>
          <p:cNvPr id="11" name="Oval 10"/>
          <p:cNvSpPr/>
          <p:nvPr/>
        </p:nvSpPr>
        <p:spPr>
          <a:xfrm>
            <a:off x="411480" y="459397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95528" y="4577842"/>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अंदर वाला दरवाज़ा बंद: पिंक पेपर सील के दोनों सिरे बाहर निकले रहते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39</a:t>
            </a:r>
            <a:r>
              <a:rPr sz="1224" b="0">
                <a:solidFill>
                  <a:srgbClr val="2B5C8A"/>
                </a:solidFill>
                <a:latin typeface="Nirmala UI"/>
                <a:ea typeface="Nirmala UI"/>
                <a:cs typeface="Nirmala UI"/>
              </a:rPr>
              <a:t>]</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विशेष टैग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सीलिंग से पहले विशेष टैग पर कंट्रोल यूनिट का क्रमांक लिखिए; मतदान अधिकारी हस्ताक्षर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मौजूद उम्मीदवार या अभिकर्ता चाहें, तो वे भी टैग पर हस्ताक्षर कर सकते हैं; उन्हें अनुमति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दरवाज़े के दो छेदों और टैग के छेद से हरा ट्वाइन धागा निकालिए, गाँठ बाँधिए, चपड़ी (लाख) से सील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ख़राब या टूटा विशेष टैग किसी भी हालत में न लीजिए। सीलिंग में टैग ख़राब हो, तो दूसरा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के बाद विशेष टैग CLOSE बटन के पास ऐसे रखिए कि CLOSE बटन आसानी से दबाया जा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बाहर का ढक्कन बंद कीजिए, स्ट्रिप सील तैयार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RESULT SECTION का बाहर का ढक्कन दबाकर बंद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बाईं तरफ़ के दो छेदों से धागा निकालकर सील कीजिए; मतदान अधिकारी की मुहर के साथ एड्रेस टैग नत्थी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सील और ABCD हिस्से चिपकाने के लिए ख़ुद चिपकने वाली ABCD लंबी पट्टी (स्ट्रिप सील)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लगाने से पहले पट्टी के क्रमांक के नीचे मतदान अधिकारी के पूरे हस्ताक्षर; इच्छुक अभिकर्ताओं के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40</a:t>
            </a:r>
            <a:r>
              <a:rPr sz="1584" b="0">
                <a:solidFill>
                  <a:srgbClr val="2B5C8A"/>
                </a:solidFill>
                <a:latin typeface="Nirmala UI"/>
                <a:ea typeface="Nirmala UI"/>
                <a:cs typeface="Nirmala UI"/>
              </a:rPr>
              <a: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सील किया हुआ परिणाम खंड</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50 / 84</a:t>
            </a:r>
          </a:p>
        </p:txBody>
      </p:sp>
      <p:pic>
        <p:nvPicPr>
          <p:cNvPr id="7" name="Picture 6" descr="z_sealed_mge44.png"/>
          <p:cNvPicPr>
            <a:picLocks noChangeAspect="1"/>
          </p:cNvPicPr>
          <p:nvPr/>
        </p:nvPicPr>
        <p:blipFill>
          <a:blip r:embed="rId3"/>
          <a:stretch>
            <a:fillRect/>
          </a:stretch>
        </p:blipFill>
        <p:spPr>
          <a:xfrm>
            <a:off x="2089893" y="1042416"/>
            <a:ext cx="8009164" cy="2743200"/>
          </a:xfrm>
          <a:prstGeom prst="rect">
            <a:avLst/>
          </a:prstGeom>
        </p:spPr>
      </p:pic>
      <p:sp>
        <p:nvSpPr>
          <p:cNvPr id="8" name="TextBox 7"/>
          <p:cNvSpPr txBox="1"/>
          <p:nvPr/>
        </p:nvSpPr>
        <p:spPr>
          <a:xfrm>
            <a:off x="2089893" y="3803904"/>
            <a:ext cx="8009164"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40</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परिणाम खंड सील किया हुआ: बाहर का ढक्कन बंद, धागे से एड्रेस टैग बँधे।</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40</a:t>
            </a:r>
            <a:r>
              <a:rPr sz="1224" b="0">
                <a:solidFill>
                  <a:srgbClr val="2B5C8A"/>
                </a:solidFill>
                <a:latin typeface="Nirmala UI"/>
                <a:ea typeface="Nirmala UI"/>
                <a:cs typeface="Nirmala UI"/>
              </a:rPr>
              <a:t>]</a:t>
            </a:r>
          </a:p>
        </p:txBody>
      </p:sp>
      <p:sp>
        <p:nvSpPr>
          <p:cNvPr id="11" name="Oval 10"/>
          <p:cNvSpPr/>
          <p:nvPr/>
        </p:nvSpPr>
        <p:spPr>
          <a:xfrm>
            <a:off x="411480" y="459397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95528" y="4577842"/>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पिंक पेपर सील का बाहर निकला सिरा मोड़ना।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40</a:t>
            </a:r>
            <a:r>
              <a:rPr sz="1224" b="0">
                <a:solidFill>
                  <a:srgbClr val="2B5C8A"/>
                </a:solidFill>
                <a:latin typeface="Nirmala UI"/>
                <a:ea typeface="Nirmala UI"/>
                <a:cs typeface="Nirmala UI"/>
              </a:rPr>
              <a: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स्ट्रिप सील: A, B, C, D</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51 / 84</a:t>
            </a:r>
          </a:p>
        </p:txBody>
      </p:sp>
      <p:graphicFrame>
        <p:nvGraphicFramePr>
          <p:cNvPr id="7" name="Table 6"/>
          <p:cNvGraphicFramePr>
            <a:graphicFrameLocks noGrp="1"/>
          </p:cNvGraphicFramePr>
          <p:nvPr/>
        </p:nvGraphicFramePr>
        <p:xfrm>
          <a:off x="411480" y="1024128"/>
          <a:ext cx="11365991" cy="3763260"/>
        </p:xfrm>
        <a:graphic>
          <a:graphicData uri="http://schemas.openxmlformats.org/drawingml/2006/table">
            <a:tbl>
              <a:tblPr firstRow="1" bandRow="1">
                <a:tableStyleId>{5C22544A-7EE6-4342-B048-85BDC9FD1C3A}</a:tableStyleId>
              </a:tblPr>
              <a:tblGrid>
                <a:gridCol w="1331261"/>
                <a:gridCol w="10034730"/>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हिस्सा</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करें</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A</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पिंक सील के निचले हिस्से के पास रखिए। A का वैक्स पेपर हटाकर पिंक सील का निचला सिरा मोड़िए, A पर चिपकाइए।</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B</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B का वैक्स पेपर हटाइए; बाईं ओर मोड़ते हुए मुड़ी हुई पिंक सील के ऊपर चिपकाइए।</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C</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C ऊपर आ जाएगा। वैक्स पेपर हटाइए, पिंक सील का ऊपरी सिरा मोड़कर C पर चिपकाइए।</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पट्टी घुमाइए</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बाईं ओर से, Close बटन की रबर या प्लास्टिक कैप के नीचे से लीजिए; दूसरा सिरा दाईं ओर से घुमाकर ऊपर लाइए।</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D</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D का वैक्स पेपर हटाकर पिंक सील के ऊपर ऐसे चिपकाइए कि सीरियल नंबर साफ़ दिखे।</a:t>
                      </a:r>
                    </a:p>
                  </a:txBody>
                  <a:tcPr marL="91440" marR="91440" marT="54864" marB="54864" anchor="ctr">
                    <a:solidFill>
                      <a:srgbClr val="FFFFFF"/>
                    </a:solidFill>
                  </a:tcPr>
                </a:tc>
              </a:tr>
            </a:tbl>
          </a:graphicData>
        </a:graphic>
      </p:graphicFrame>
      <p:sp>
        <p:nvSpPr>
          <p:cNvPr id="8" name="TextBox 7"/>
          <p:cNvSpPr txBox="1"/>
          <p:nvPr/>
        </p:nvSpPr>
        <p:spPr>
          <a:xfrm>
            <a:off x="411480" y="4842256"/>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42</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स्ट्रिप सील, मार्गदर्शिका की फ़ोटो 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52 / 84</a:t>
            </a:r>
          </a:p>
        </p:txBody>
      </p:sp>
      <p:pic>
        <p:nvPicPr>
          <p:cNvPr id="7" name="Picture 6" descr="z_strip_mge45_47.png"/>
          <p:cNvPicPr>
            <a:picLocks noChangeAspect="1"/>
          </p:cNvPicPr>
          <p:nvPr/>
        </p:nvPicPr>
        <p:blipFill>
          <a:blip r:embed="rId3"/>
          <a:stretch>
            <a:fillRect/>
          </a:stretch>
        </p:blipFill>
        <p:spPr>
          <a:xfrm>
            <a:off x="2905303" y="1042416"/>
            <a:ext cx="6378344" cy="2743200"/>
          </a:xfrm>
          <a:prstGeom prst="rect">
            <a:avLst/>
          </a:prstGeom>
        </p:spPr>
      </p:pic>
      <p:sp>
        <p:nvSpPr>
          <p:cNvPr id="8" name="TextBox 7"/>
          <p:cNvSpPr txBox="1"/>
          <p:nvPr/>
        </p:nvSpPr>
        <p:spPr>
          <a:xfrm>
            <a:off x="2905303" y="3803904"/>
            <a:ext cx="6378344"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41</a:t>
            </a:r>
            <a:r>
              <a:rPr sz="1050" b="0">
                <a:solidFill>
                  <a:srgbClr val="5B6370"/>
                </a:solidFill>
                <a:latin typeface="Nirmala UI"/>
                <a:ea typeface="Nirmala UI"/>
                <a:cs typeface="Nirmala UI"/>
              </a:rPr>
              <a:t>;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42</a:t>
            </a:r>
            <a:r>
              <a:rPr sz="1050" b="0">
                <a:solidFill>
                  <a:srgbClr val="5B6370"/>
                </a:solidFill>
                <a:latin typeface="Nirmala UI"/>
                <a:ea typeface="Nirmala UI"/>
                <a:cs typeface="Nirmala UI"/>
              </a:rPr>
              <a:t>; </a:t>
            </a:r>
            <a:r>
              <a:rPr sz="1050" b="0">
                <a:solidFill>
                  <a:srgbClr val="5B6370"/>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43</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हिस्सा A, पिंक सील के निचले सिरे के पास।</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41</a:t>
            </a:r>
            <a:r>
              <a:rPr sz="1224" b="0">
                <a:solidFill>
                  <a:srgbClr val="2B5C8A"/>
                </a:solidFill>
                <a:latin typeface="Nirmala UI"/>
                <a:ea typeface="Nirmala UI"/>
                <a:cs typeface="Nirmala UI"/>
              </a:rPr>
              <a:t>]</a:t>
            </a:r>
          </a:p>
        </p:txBody>
      </p:sp>
      <p:sp>
        <p:nvSpPr>
          <p:cNvPr id="11" name="Oval 10"/>
          <p:cNvSpPr/>
          <p:nvPr/>
        </p:nvSpPr>
        <p:spPr>
          <a:xfrm>
            <a:off x="411480" y="459397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95528" y="4577842"/>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हिस्सा B, बाईं ओर मोड़कर पिंक सील के ऊपर।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41</a:t>
            </a:r>
            <a:r>
              <a:rPr sz="1224" b="0">
                <a:solidFill>
                  <a:srgbClr val="2B5C8A"/>
                </a:solidFill>
                <a:latin typeface="Nirmala UI"/>
                <a:ea typeface="Nirmala UI"/>
                <a:cs typeface="Nirmala UI"/>
              </a:rPr>
              <a:t>]</a:t>
            </a:r>
          </a:p>
        </p:txBody>
      </p:sp>
      <p:sp>
        <p:nvSpPr>
          <p:cNvPr id="13" name="Oval 12"/>
          <p:cNvSpPr/>
          <p:nvPr/>
        </p:nvSpPr>
        <p:spPr>
          <a:xfrm>
            <a:off x="411480" y="500214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95528" y="4986020"/>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हिस्सा C पर पिंक सील का ऊपरी सिरा।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42</a:t>
            </a:r>
            <a:r>
              <a:rPr sz="1224" b="0">
                <a:solidFill>
                  <a:srgbClr val="2B5C8A"/>
                </a:solidFill>
                <a:latin typeface="Nirmala UI"/>
                <a:ea typeface="Nirmala UI"/>
                <a:cs typeface="Nirmala UI"/>
              </a:rPr>
              <a:t>]</a:t>
            </a:r>
          </a:p>
        </p:txBody>
      </p:sp>
      <p:sp>
        <p:nvSpPr>
          <p:cNvPr id="15" name="Oval 14"/>
          <p:cNvSpPr/>
          <p:nvPr/>
        </p:nvSpPr>
        <p:spPr>
          <a:xfrm>
            <a:off x="411480" y="541032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6" name="TextBox 15"/>
          <p:cNvSpPr txBox="1"/>
          <p:nvPr/>
        </p:nvSpPr>
        <p:spPr>
          <a:xfrm>
            <a:off x="795528" y="5394197"/>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पट्टी कंट्रोल यूनिट के नीचे से घुमाकर ऊपर लाना।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42</a:t>
            </a:r>
            <a:r>
              <a:rPr sz="1224" b="0">
                <a:solidFill>
                  <a:srgbClr val="2B5C8A"/>
                </a:solidFill>
                <a:latin typeface="Nirmala UI"/>
                <a:ea typeface="Nirmala UI"/>
                <a:cs typeface="Nirmala UI"/>
              </a:rPr>
              <a:t>]</a:t>
            </a:r>
          </a:p>
        </p:txBody>
      </p:sp>
      <p:sp>
        <p:nvSpPr>
          <p:cNvPr id="17" name="Oval 16"/>
          <p:cNvSpPr/>
          <p:nvPr/>
        </p:nvSpPr>
        <p:spPr>
          <a:xfrm>
            <a:off x="411480" y="581850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5</a:t>
            </a:r>
          </a:p>
        </p:txBody>
      </p:sp>
      <p:sp>
        <p:nvSpPr>
          <p:cNvPr id="18" name="TextBox 17"/>
          <p:cNvSpPr txBox="1"/>
          <p:nvPr/>
        </p:nvSpPr>
        <p:spPr>
          <a:xfrm>
            <a:off x="795528" y="5802375"/>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हिस्सा D पिंक सील के ऊपर, सीरियल नंबर दिखता रहे।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43</a:t>
            </a:r>
            <a:r>
              <a:rPr sz="1224" b="0">
                <a:solidFill>
                  <a:srgbClr val="2B5C8A"/>
                </a:solidFill>
                <a:latin typeface="Nirmala UI"/>
                <a:ea typeface="Nirmala UI"/>
                <a:cs typeface="Nirmala UI"/>
              </a:rPr>
              <a:t>]</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मॉक पोल के बाद सील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53 / 84</a:t>
            </a:r>
          </a:p>
        </p:txBody>
      </p:sp>
      <p:sp>
        <p:nvSpPr>
          <p:cNvPr id="7" name="Rectangle 6"/>
          <p:cNvSpPr/>
          <p:nvPr/>
        </p:nvSpPr>
        <p:spPr>
          <a:xfrm>
            <a:off x="411480" y="1223390"/>
            <a:ext cx="5477256" cy="103098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11480" y="1223390"/>
            <a:ext cx="64008" cy="103098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314830"/>
            <a:ext cx="5138928"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परिणाम अनुभाग सील करने से पहले कंट्रोल यूनिट </a:t>
            </a:r>
            <a:r>
              <a:rPr sz="1500" b="1">
                <a:solidFill>
                  <a:srgbClr val="1F2937"/>
                </a:solidFill>
                <a:latin typeface="Nirmala UI"/>
                <a:ea typeface="Nirmala UI"/>
                <a:cs typeface="Nirmala UI"/>
              </a:rPr>
              <a:t>स्विच ऑफ़</a:t>
            </a:r>
            <a:r>
              <a:rPr sz="1500" b="0">
                <a:solidFill>
                  <a:srgbClr val="1F2937"/>
                </a:solidFill>
                <a:latin typeface="Nirmala UI"/>
                <a:ea typeface="Nirmala UI"/>
                <a:cs typeface="Nirmala UI"/>
              </a:rPr>
              <a:t>।</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080" b="0">
                <a:solidFill>
                  <a:srgbClr val="2B5C8A"/>
                </a:solidFill>
                <a:latin typeface="Nirmala UI"/>
                <a:ea typeface="Nirmala UI"/>
                <a:cs typeface="Nirmala UI"/>
              </a:rPr>
              <a:t>]</a:t>
            </a:r>
          </a:p>
        </p:txBody>
      </p:sp>
      <p:sp>
        <p:nvSpPr>
          <p:cNvPr id="10" name="Oval 9"/>
          <p:cNvSpPr/>
          <p:nvPr/>
        </p:nvSpPr>
        <p:spPr>
          <a:xfrm>
            <a:off x="256032" y="10679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1" name="Right Arrow 10"/>
          <p:cNvSpPr/>
          <p:nvPr/>
        </p:nvSpPr>
        <p:spPr>
          <a:xfrm>
            <a:off x="5980176" y="1610867"/>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0216" y="1223390"/>
            <a:ext cx="5477256" cy="103098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0216" y="1223390"/>
            <a:ext cx="64008" cy="103098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47104" y="1314830"/>
            <a:ext cx="5138928"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पिंक पेपर सील</a:t>
            </a:r>
            <a:r>
              <a:rPr sz="1500" b="0">
                <a:solidFill>
                  <a:srgbClr val="1F2937"/>
                </a:solidFill>
                <a:latin typeface="Nirmala UI"/>
                <a:ea typeface="Nirmala UI"/>
                <a:cs typeface="Nirmala UI"/>
              </a:rPr>
              <a:t> अंदर वाले खंड के दरवाज़े के भीतर, फ़्रेम में; पिंक सतह पीछे से, सफ़ेद सतह बाहर वाले छेद से दिखे।</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080" b="0">
                <a:solidFill>
                  <a:srgbClr val="2B5C8A"/>
                </a:solidFill>
                <a:latin typeface="Nirmala UI"/>
                <a:ea typeface="Nirmala UI"/>
                <a:cs typeface="Nirmala UI"/>
              </a:rPr>
              <a:t>]</a:t>
            </a:r>
          </a:p>
        </p:txBody>
      </p:sp>
      <p:sp>
        <p:nvSpPr>
          <p:cNvPr id="15" name="Oval 14"/>
          <p:cNvSpPr/>
          <p:nvPr/>
        </p:nvSpPr>
        <p:spPr>
          <a:xfrm>
            <a:off x="6144768" y="10679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6" name="Rectangle 15"/>
          <p:cNvSpPr/>
          <p:nvPr/>
        </p:nvSpPr>
        <p:spPr>
          <a:xfrm>
            <a:off x="411480" y="2546985"/>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94360" y="2638425"/>
            <a:ext cx="5202936"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अंदर का दरवाज़ा बंद, सील के सिरे बाहर; सीरियल नंबर के नीचे हस्ताक्षर, क्रमांक नोट।</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080" b="0">
                <a:solidFill>
                  <a:srgbClr val="2B5C8A"/>
                </a:solidFill>
                <a:latin typeface="Nirmala UI"/>
                <a:ea typeface="Nirmala UI"/>
                <a:cs typeface="Nirmala UI"/>
              </a:rPr>
              <a:t>]</a:t>
            </a:r>
          </a:p>
        </p:txBody>
      </p:sp>
      <p:sp>
        <p:nvSpPr>
          <p:cNvPr id="18" name="Oval 17"/>
          <p:cNvSpPr/>
          <p:nvPr/>
        </p:nvSpPr>
        <p:spPr>
          <a:xfrm>
            <a:off x="256032" y="239153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9" name="Right Arrow 18"/>
          <p:cNvSpPr/>
          <p:nvPr/>
        </p:nvSpPr>
        <p:spPr>
          <a:xfrm>
            <a:off x="5980176" y="2934461"/>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300216" y="2546985"/>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83096" y="2638425"/>
            <a:ext cx="5202936"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विशेष टैग</a:t>
            </a:r>
            <a:r>
              <a:rPr sz="1500" b="0">
                <a:solidFill>
                  <a:srgbClr val="1F2937"/>
                </a:solidFill>
                <a:latin typeface="Nirmala UI"/>
                <a:ea typeface="Nirmala UI"/>
                <a:cs typeface="Nirmala UI"/>
              </a:rPr>
              <a:t> पर कंट्रोल यूनिट का क्रमांक और हस्ताक्षर</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39</a:t>
            </a:r>
            <a:r>
              <a:rPr sz="1080" b="0">
                <a:solidFill>
                  <a:srgbClr val="2B5C8A"/>
                </a:solidFill>
                <a:latin typeface="Nirmala UI"/>
                <a:ea typeface="Nirmala UI"/>
                <a:cs typeface="Nirmala UI"/>
              </a:rPr>
              <a:t>]</a:t>
            </a:r>
            <a:r>
              <a:rPr sz="1500" b="0">
                <a:solidFill>
                  <a:srgbClr val="1F2937"/>
                </a:solidFill>
                <a:latin typeface="Nirmala UI"/>
                <a:ea typeface="Nirmala UI"/>
                <a:cs typeface="Nirmala UI"/>
              </a:rPr>
              <a:t>; दरवाज़े के दो छेदों और टैग से हरा ट्वाइन धागा, गाँठ, चपड़ी</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38</a:t>
            </a:r>
            <a:r>
              <a:rPr sz="1080" b="0">
                <a:solidFill>
                  <a:srgbClr val="2B5C8A"/>
                </a:solidFill>
                <a:latin typeface="Nirmala UI"/>
                <a:ea typeface="Nirmala UI"/>
                <a:cs typeface="Nirmala UI"/>
              </a:rPr>
              <a:t>]</a:t>
            </a:r>
            <a:r>
              <a:rPr sz="1500" b="0">
                <a:solidFill>
                  <a:srgbClr val="1F2937"/>
                </a:solidFill>
                <a:latin typeface="Nirmala UI"/>
                <a:ea typeface="Nirmala UI"/>
                <a:cs typeface="Nirmala UI"/>
              </a:rPr>
              <a:t>; टैग CLOSE बटन के पास।</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39</a:t>
            </a:r>
            <a:r>
              <a:rPr sz="1080" b="0">
                <a:solidFill>
                  <a:srgbClr val="2B5C8A"/>
                </a:solidFill>
                <a:latin typeface="Nirmala UI"/>
                <a:ea typeface="Nirmala UI"/>
                <a:cs typeface="Nirmala UI"/>
              </a:rPr>
              <a:t>]</a:t>
            </a:r>
          </a:p>
        </p:txBody>
      </p:sp>
      <p:sp>
        <p:nvSpPr>
          <p:cNvPr id="22" name="Oval 21"/>
          <p:cNvSpPr/>
          <p:nvPr/>
        </p:nvSpPr>
        <p:spPr>
          <a:xfrm>
            <a:off x="6144768" y="239153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3" name="Rectangle 22"/>
          <p:cNvSpPr/>
          <p:nvPr/>
        </p:nvSpPr>
        <p:spPr>
          <a:xfrm>
            <a:off x="411480" y="3870578"/>
            <a:ext cx="5477256" cy="760475"/>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94360" y="3962018"/>
            <a:ext cx="5202936" cy="577595"/>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बाहर का ढक्कन</a:t>
            </a:r>
            <a:r>
              <a:rPr sz="1500" b="0">
                <a:solidFill>
                  <a:srgbClr val="1F2937"/>
                </a:solidFill>
                <a:latin typeface="Nirmala UI"/>
                <a:ea typeface="Nirmala UI"/>
                <a:cs typeface="Nirmala UI"/>
              </a:rPr>
              <a:t> बंद; बाईं तरफ़ के दो छेदों से धागा, मुहर के साथ एड्रेस टैग।</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39</a:t>
            </a:r>
            <a:r>
              <a:rPr sz="1080" b="0">
                <a:solidFill>
                  <a:srgbClr val="2B5C8A"/>
                </a:solidFill>
                <a:latin typeface="Nirmala UI"/>
                <a:ea typeface="Nirmala UI"/>
                <a:cs typeface="Nirmala UI"/>
              </a:rPr>
              <a:t>]</a:t>
            </a:r>
          </a:p>
        </p:txBody>
      </p:sp>
      <p:sp>
        <p:nvSpPr>
          <p:cNvPr id="25" name="Oval 24"/>
          <p:cNvSpPr/>
          <p:nvPr/>
        </p:nvSpPr>
        <p:spPr>
          <a:xfrm>
            <a:off x="256032" y="371513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26" name="Right Arrow 25"/>
          <p:cNvSpPr/>
          <p:nvPr/>
        </p:nvSpPr>
        <p:spPr>
          <a:xfrm>
            <a:off x="5980176" y="4122801"/>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0216" y="3870578"/>
            <a:ext cx="5477256" cy="760475"/>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83096" y="3962018"/>
            <a:ext cx="5202936" cy="577595"/>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स्ट्रिप सील</a:t>
            </a:r>
            <a:r>
              <a:rPr sz="1500" b="0">
                <a:solidFill>
                  <a:srgbClr val="1F2937"/>
                </a:solidFill>
                <a:latin typeface="Nirmala UI"/>
                <a:ea typeface="Nirmala UI"/>
                <a:cs typeface="Nirmala UI"/>
              </a:rPr>
              <a:t>: लगाने से पहले उसके क्रमांक के नीचे मतदान अधिकारी के पूरे हस्ताक्षर।</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40</a:t>
            </a:r>
            <a:r>
              <a:rPr sz="1080" b="0">
                <a:solidFill>
                  <a:srgbClr val="2B5C8A"/>
                </a:solidFill>
                <a:latin typeface="Nirmala UI"/>
                <a:ea typeface="Nirmala UI"/>
                <a:cs typeface="Nirmala UI"/>
              </a:rPr>
              <a:t>]</a:t>
            </a:r>
          </a:p>
        </p:txBody>
      </p:sp>
      <p:sp>
        <p:nvSpPr>
          <p:cNvPr id="29" name="Oval 28"/>
          <p:cNvSpPr/>
          <p:nvPr/>
        </p:nvSpPr>
        <p:spPr>
          <a:xfrm>
            <a:off x="6144768" y="371513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30" name="Rectangle 29"/>
          <p:cNvSpPr/>
          <p:nvPr/>
        </p:nvSpPr>
        <p:spPr>
          <a:xfrm>
            <a:off x="411480" y="4923662"/>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94360" y="5015102"/>
            <a:ext cx="5202936"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A, B, C</a:t>
            </a:r>
            <a:r>
              <a:rPr sz="1500" b="0">
                <a:solidFill>
                  <a:srgbClr val="1F2937"/>
                </a:solidFill>
                <a:latin typeface="Nirmala UI"/>
                <a:ea typeface="Nirmala UI"/>
                <a:cs typeface="Nirmala UI"/>
              </a:rPr>
              <a:t>: पिंक सील का निचला सिरा मोड़कर A पर, B बाईं ओर मोड़कर मुड़ी हुई सील के ऊपर, ऊपरी सिरा मोड़कर C पर।</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41</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42</a:t>
            </a:r>
            <a:r>
              <a:rPr sz="1080" b="0">
                <a:solidFill>
                  <a:srgbClr val="2B5C8A"/>
                </a:solidFill>
                <a:latin typeface="Nirmala UI"/>
                <a:ea typeface="Nirmala UI"/>
                <a:cs typeface="Nirmala UI"/>
              </a:rPr>
              <a:t>]</a:t>
            </a:r>
          </a:p>
        </p:txBody>
      </p:sp>
      <p:sp>
        <p:nvSpPr>
          <p:cNvPr id="32" name="Oval 31"/>
          <p:cNvSpPr/>
          <p:nvPr/>
        </p:nvSpPr>
        <p:spPr>
          <a:xfrm>
            <a:off x="256032" y="47682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33" name="Right Arrow 32"/>
          <p:cNvSpPr/>
          <p:nvPr/>
        </p:nvSpPr>
        <p:spPr>
          <a:xfrm>
            <a:off x="5980176" y="5311139"/>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6300216" y="4923662"/>
            <a:ext cx="5477256" cy="1030986"/>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0216" y="4923662"/>
            <a:ext cx="64008" cy="103098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47104" y="5015102"/>
            <a:ext cx="5138928"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पट्टी Close बटन की कैप के नीचे से घुमाइए, फिर </a:t>
            </a:r>
            <a:r>
              <a:rPr sz="1500" b="1">
                <a:solidFill>
                  <a:srgbClr val="1F2937"/>
                </a:solidFill>
                <a:latin typeface="Nirmala UI"/>
                <a:ea typeface="Nirmala UI"/>
                <a:cs typeface="Nirmala UI"/>
              </a:rPr>
              <a:t>D</a:t>
            </a:r>
            <a:r>
              <a:rPr sz="1500" b="0">
                <a:solidFill>
                  <a:srgbClr val="1F2937"/>
                </a:solidFill>
                <a:latin typeface="Nirmala UI"/>
                <a:ea typeface="Nirmala UI"/>
                <a:cs typeface="Nirmala UI"/>
              </a:rPr>
              <a:t> पिंक सील के ऊपर, सीरियल नंबर दिखता रहे।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42</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43</a:t>
            </a:r>
            <a:r>
              <a:rPr sz="1080" b="0">
                <a:solidFill>
                  <a:srgbClr val="2B5C8A"/>
                </a:solidFill>
                <a:latin typeface="Nirmala UI"/>
                <a:ea typeface="Nirmala UI"/>
                <a:cs typeface="Nirmala UI"/>
              </a:rPr>
              <a:t>]</a:t>
            </a:r>
          </a:p>
        </p:txBody>
      </p:sp>
      <p:sp>
        <p:nvSpPr>
          <p:cNvPr id="37" name="Oval 36"/>
          <p:cNvSpPr/>
          <p:nvPr/>
        </p:nvSpPr>
        <p:spPr>
          <a:xfrm>
            <a:off x="6144768" y="47682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38" name="TextBox 37"/>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मॉक पोल के बाद सील", पेज "मॉक पोल के बाद कंट्रोल यूनिट सील कीजिए" से। हर डिब्बे का स्रोत उसी डिब्बे में है।</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बैलेट यूनिट मतदान प्रकोष्ठ में रखिए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54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बैलेट यूनिट अलग-अलग मतदान प्रकोष्ठ में: पहले में ज़िला परिषद सदस्य की, दूसरे में पंचायत समिति सदस्य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प्रकोष्ठ मतदान अधिकारी की मेज़ से, जहाँ से कंट्रोल यूनिट चलेगी, काफ़ी दूरी पर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बैलेट यूनिट और कंट्रोल यूनिट के बीच की केबल पाँच मीटर लंबी है; प्रकोष्ठ इसी को ध्यान में रखकर बनाइए।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केबल ऐसे लगाइए कि मतदाता को उस पर चलना न पड़े। दोनों तरफ़ मेज़ की टाँग से बाँध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पदों की कंट्रोल यूनिट का प्रभारी एक ही है। वह मतदान अधिकारी के पास बैठेगा।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इसके बाद मशीन असली मतदान के लिए हर तरह से तैयार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शुरू कीजिए, मतदाता को मशीन तक भेजिए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55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स्विच ऑन कीजिए। TOTAL दबाकर पक्का कीजिए कि कुल मतदाता शून्य दिख रहे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तय समय पर शुरू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स्याही, प्रविष्टि और हस्ताक्षर या अंगूठे के बाद दूसरा सहायक मतदान अधिकारी दो पर्ची बनाता है: ज़िला परिषद की पीली, पंचायत समिति की नीली।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फिर वह मतदाता को तीसरे सहायक मतदान अधिकारी के पास भेजता है, जो कंट्रोल यूनिट का प्रभारी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तीसरा सहायक मतदान अधिकारी सिर्फ़ इन्हीं पीली और नीली पर्चियों के आधार पर मतदाता को मतदान कक्ष में जाने देगा।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पर्ची लेकर वह उँगली की अमिट स्याही जाँचेगा। साफ़ न दिखे या मिटा दी गई हो, तो फिर से ऐसे लगेगी कि साफ़ निशान बने।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पर्चियाँ रखिए, रजिस्टर वाला क्रम न तोड़िए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पर्ची लेकर आए, तो पर्ची उससे ले ली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तीसरा सहायक मतदान अधिकारी दोनों रंग की पर्चियाँ अपने पास अलग-अलग इकट्ठी करता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उसी क्रम में वोट डालें जिस क्रम में रजिस्टर में दर्ज हुए; मार्गदर्शिका इसे अति आवश्यक कहती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पर्ची पर लिखी क्रम संख्या के अनुसार ही मतदाता को मतदान कक्ष की ओर जाने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अपरिहार्य कारण से क्रम न निभे, तो रजिस्टर के अभ्युक्ति कॉलम में लिखिए कि उसने किस क्रम पर वोट डाला; बाद वालों के आगे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वोट डलवाइए: बत्तियाँ और बीप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57 / 84</a:t>
            </a:r>
          </a:p>
        </p:txBody>
      </p:sp>
      <p:graphicFrame>
        <p:nvGraphicFramePr>
          <p:cNvPr id="7" name="Table 6"/>
          <p:cNvGraphicFramePr>
            <a:graphicFrameLocks noGrp="1"/>
          </p:cNvGraphicFramePr>
          <p:nvPr/>
        </p:nvGraphicFramePr>
        <p:xfrm>
          <a:off x="411480" y="1024128"/>
          <a:ext cx="11365990" cy="3831333"/>
        </p:xfrm>
        <a:graphic>
          <a:graphicData uri="http://schemas.openxmlformats.org/drawingml/2006/table">
            <a:tbl>
              <a:tblPr firstRow="1" bandRow="1">
                <a:tableStyleId>{5C22544A-7EE6-4342-B048-85BDC9FD1C3A}</a:tableStyleId>
              </a:tblPr>
              <a:tblGrid>
                <a:gridCol w="3605121"/>
                <a:gridCol w="3897014"/>
                <a:gridCol w="3863855"/>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कौन क्या दबाता है</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मशीन क्या करती है</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स्रोत</a:t>
                      </a:r>
                    </a:p>
                  </a:txBody>
                  <a:tcPr marL="91440" marR="91440" marT="54864" marB="54864" anchor="ctr">
                    <a:solidFill>
                      <a:srgbClr val="1E3A5F"/>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कंट्रोल यूनिट का BALLOT बटन</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कंट्रोल यूनिट पर Busy लैम्प लाल, बैलेट यूनिट पर Ready लैम्प हरा: मतदाता अब वोट डाल सकता है</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p>
                  </a:txBody>
                  <a:tcPr marL="91440" marR="91440" marT="54864" marB="54864" anchor="ctr">
                    <a:solidFill>
                      <a:srgbClr val="FFFFFF"/>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पहली बैलेट यूनिट (ज़िला परिषद सदस्य, पहले प्रकोष्ठ में) पर उम्मीदवार या नोटा के सामने का बटन</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उसके सामने की बत्ती लाल, बैलेट यूनिट की हरी बत्ती बंद, छोटी बीप; कुछ सेकंड में बीप और लाल बत्ती बंद</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440" b="0">
                          <a:solidFill>
                            <a:srgbClr val="2B5C8A"/>
                          </a:solidFill>
                          <a:latin typeface="Nirmala UI"/>
                          <a:ea typeface="Nirmala UI"/>
                          <a:cs typeface="Nirmala UI"/>
                        </a:rPr>
                        <a:t>;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96–97</a:t>
                      </a:r>
                    </a:p>
                  </a:txBody>
                  <a:tcPr marL="91440" marR="91440" marT="54864" marB="54864" anchor="ctr">
                    <a:solidFill>
                      <a:srgbClr val="F1F4F8"/>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दूसरी बैलेट यूनिट (पंचायत समिति सदस्य, दूसरे प्रकोष्ठ में) पर बटन</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बत्ती लाल, लम्बी बीप; कुछ सेकंड में बीप और लाल बत्ती बंद, साथ में कंट्रोल यूनिट की Busy बत्ती भी बंद</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440" b="0">
                          <a:solidFill>
                            <a:srgbClr val="2B5C8A"/>
                          </a:solidFill>
                          <a:latin typeface="Nirmala UI"/>
                          <a:ea typeface="Nirmala UI"/>
                          <a:cs typeface="Nirmala UI"/>
                        </a:rPr>
                        <a:t>;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96–97</a:t>
                      </a:r>
                    </a:p>
                  </a:txBody>
                  <a:tcPr marL="91440" marR="91440" marT="54864" marB="54864" anchor="ctr">
                    <a:solidFill>
                      <a:srgbClr val="FFFFFF"/>
                    </a:solidFill>
                  </a:tcPr>
                </a:tc>
              </a:tr>
            </a:tbl>
          </a:graphicData>
        </a:graphic>
      </p:graphicFrame>
      <p:sp>
        <p:nvSpPr>
          <p:cNvPr id="8" name="TextBox 7"/>
          <p:cNvSpPr txBox="1"/>
          <p:nvPr/>
        </p:nvSpPr>
        <p:spPr>
          <a:xfrm>
            <a:off x="411480" y="4956047"/>
            <a:ext cx="11365992" cy="138074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एक समय में मतदान कक्ष में एक ही मतदाता। BALLOT तभी दबाइए जब पहले वाला मतदाता वोट पूरा करके बाहर आ जाए।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224"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बत्तियाँ बंद होने और लम्बी बीप ख़त्म होने से पता चलता है कि वोट दर्ज हो गया; मशीन अगला वोट लेने को तैयार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96–97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224" b="0">
                <a:solidFill>
                  <a:srgbClr val="2B5C8A"/>
                </a:solidFill>
                <a:latin typeface="Nirmala UI"/>
                <a:ea typeface="Nirmala UI"/>
                <a:cs typeface="Nirmala UI"/>
              </a:rPr>
              <a:t>]</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TOTAL से गिनती मिलाते रहिए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या दूसरे मतदाता का वोट पूरा होते ही TOTAL दबाकर कुल मतदाता जाँच लीजिए; मार्गदर्शिका इसे चेतावनी के रूप में लिखती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 बीच कभी भी TOTAL दबाकर देखिए कि कितने वोट पड़े, और रजिस्टर की प्रविष्टियों से मिलाइए।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TOTAL तभी दबाइए जब Busy बत्ती बंद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डायरी (परिशिष्ट-8) के बिन्दु 16 के लिए सुबह 10.00, 1.00, 3.00 बजे और मतदान ख़त्म होने पर दर्ज वोट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आख़िर में रजिस्टर में दर्ज मतदाताओं की संख्या, कंट्रोल यूनिट की कुल मतदाता संख्या से मिला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बीप बज रही हो, तब कंट्रोल यूनिट स्विच ऑफ़ न कीजिए। बिना ज़रूरत Close बटन की कैप न खोलिए।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44</a:t>
            </a:r>
            <a:r>
              <a:rPr sz="1584" b="0">
                <a:solidFill>
                  <a:srgbClr val="2B5C8A"/>
                </a:solidFill>
                <a:latin typeface="Nirmala UI"/>
                <a:ea typeface="Nirmala UI"/>
                <a:cs typeface="Nirmala UI"/>
              </a:rPr>
              <a:t>]</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निविदत्त मतपत्र से वोट दिलाइए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के नाम से पहले ही वोट पड़ चुका हो और असली मतदाता की पहचान से आप संतुष्ट हों, तो उसे मशीन पर नहीं, निविदत्त मतपत्र से वोट दिलाइए।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चुनाव के लिए अलग लिफ़ाफ़ा, सूची (प्ररूप 13) अलग लिफ़ाफ़े में, और चिन्हित प्रति में 'टी'।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निविदत्त मतपत्र उसी डिज़ाइन का होगा जो बैलेट यूनिट पर दिखाने के लिए तय मतपत्र का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6318, दि. 18.12.2009, संकलन पृ. 281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के पीछे मतदान अधिकारी 'निविदत्त मतपत्र' की मोहर लगाएगा; मोहर न हो, तो ये शब्द हाथ से लिखेगा।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6318, दि. 18.12.2009, संकलन पृ. 281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नीचे मतदान अधिकारी अपने हस्ताक्षर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6318, दि. 18.12.2009, संकलन पृ. 281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को देने से पहले मतपत्र के पीछे अपने बूथ के सुभिन्नकारी चिन्ह की मोहर भी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92</a:t>
            </a:r>
            <a:r>
              <a:rPr sz="1584" b="0">
                <a:solidFill>
                  <a:srgbClr val="2B5C8A"/>
                </a:solidFill>
                <a:latin typeface="Nirmala UI"/>
                <a:ea typeface="Nirmala UI"/>
                <a:cs typeface="Nirmala UI"/>
              </a:rPr>
              <a:t>]</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मतदान का दिन, मशीन पर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60 / 84</a:t>
            </a:r>
          </a:p>
        </p:txBody>
      </p:sp>
      <p:sp>
        <p:nvSpPr>
          <p:cNvPr id="7" name="Rectangle 6"/>
          <p:cNvSpPr/>
          <p:nvPr/>
        </p:nvSpPr>
        <p:spPr>
          <a:xfrm>
            <a:off x="411480" y="1322577"/>
            <a:ext cx="5477256" cy="97688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14017"/>
            <a:ext cx="5202936" cy="794004"/>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बैलेट यूनिट</a:t>
            </a:r>
            <a:r>
              <a:rPr sz="1400" b="0">
                <a:solidFill>
                  <a:srgbClr val="1F2937"/>
                </a:solidFill>
                <a:latin typeface="Nirmala UI"/>
                <a:ea typeface="Nirmala UI"/>
                <a:cs typeface="Nirmala UI"/>
              </a:rPr>
              <a:t> अलग-अलग मतदान प्रकोष्ठ में: पहले में ज़िला परिषद सदस्य की, दूसरे में पंचायत समिति सदस्य की; प्रकोष्ठ मतदान अधिकारी की मेज़ से काफ़ी दूरी पर।</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008" b="0">
                <a:solidFill>
                  <a:srgbClr val="2B5C8A"/>
                </a:solidFill>
                <a:latin typeface="Nirmala UI"/>
                <a:ea typeface="Nirmala UI"/>
                <a:cs typeface="Nirmala UI"/>
              </a:rPr>
              <a:t>]</a:t>
            </a:r>
          </a:p>
        </p:txBody>
      </p:sp>
      <p:sp>
        <p:nvSpPr>
          <p:cNvPr id="9" name="Oval 8"/>
          <p:cNvSpPr/>
          <p:nvPr/>
        </p:nvSpPr>
        <p:spPr>
          <a:xfrm>
            <a:off x="256032" y="1167129"/>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5980176" y="168300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0216" y="1322577"/>
            <a:ext cx="5477256" cy="97688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1414017"/>
            <a:ext cx="5202936" cy="794004"/>
          </a:xfrm>
          <a:prstGeom prst="rect">
            <a:avLst/>
          </a:prstGeom>
          <a:noFill/>
        </p:spPr>
        <p:txBody>
          <a:bodyPr wrap="square" anchor="t" lIns="45720" rIns="45720" tIns="18288" bIns="18288">
            <a:spAutoFit/>
          </a:bodyPr>
          <a:lstStyle/>
          <a:p>
            <a:pPr>
              <a:lnSpc>
                <a:spcPct val="100000"/>
              </a:lnSpc>
            </a:pPr>
            <a:r>
              <a:rPr sz="1400" b="0">
                <a:solidFill>
                  <a:srgbClr val="1F2937"/>
                </a:solidFill>
                <a:latin typeface="Nirmala UI"/>
                <a:ea typeface="Nirmala UI"/>
                <a:cs typeface="Nirmala UI"/>
              </a:rPr>
              <a:t>केबल पाँच मीटर लंबी; ऐसे लगाइए कि मतदाताओं को उस पर चलना न पड़े।</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008" b="0">
                <a:solidFill>
                  <a:srgbClr val="2B5C8A"/>
                </a:solidFill>
                <a:latin typeface="Nirmala UI"/>
                <a:ea typeface="Nirmala UI"/>
                <a:cs typeface="Nirmala UI"/>
              </a:rPr>
              <a:t>]</a:t>
            </a:r>
          </a:p>
        </p:txBody>
      </p:sp>
      <p:sp>
        <p:nvSpPr>
          <p:cNvPr id="13" name="Oval 12"/>
          <p:cNvSpPr/>
          <p:nvPr/>
        </p:nvSpPr>
        <p:spPr>
          <a:xfrm>
            <a:off x="6144768" y="1167129"/>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4" name="Rectangle 13"/>
          <p:cNvSpPr/>
          <p:nvPr/>
        </p:nvSpPr>
        <p:spPr>
          <a:xfrm>
            <a:off x="411480" y="2592070"/>
            <a:ext cx="5477256" cy="976884"/>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11480" y="2592070"/>
            <a:ext cx="64008" cy="976884"/>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8368" y="2683510"/>
            <a:ext cx="5138928" cy="794004"/>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शुरू</a:t>
            </a:r>
            <a:r>
              <a:rPr sz="1400" b="0">
                <a:solidFill>
                  <a:srgbClr val="1F2937"/>
                </a:solidFill>
                <a:latin typeface="Nirmala UI"/>
                <a:ea typeface="Nirmala UI"/>
                <a:cs typeface="Nirmala UI"/>
              </a:rPr>
              <a:t>: कंट्रोल यूनिट ON, TOTAL दबाकर कुल मतदाता शून्य, मतदान तय समय पर।</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43</a:t>
            </a:r>
            <a:r>
              <a:rPr sz="1008" b="0">
                <a:solidFill>
                  <a:srgbClr val="2B5C8A"/>
                </a:solidFill>
                <a:latin typeface="Nirmala UI"/>
                <a:ea typeface="Nirmala UI"/>
                <a:cs typeface="Nirmala UI"/>
              </a:rPr>
              <a:t>]</a:t>
            </a:r>
          </a:p>
        </p:txBody>
      </p:sp>
      <p:sp>
        <p:nvSpPr>
          <p:cNvPr id="17" name="Oval 16"/>
          <p:cNvSpPr/>
          <p:nvPr/>
        </p:nvSpPr>
        <p:spPr>
          <a:xfrm>
            <a:off x="256032" y="243662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8" name="Right Arrow 17"/>
          <p:cNvSpPr/>
          <p:nvPr/>
        </p:nvSpPr>
        <p:spPr>
          <a:xfrm>
            <a:off x="5980176" y="2952496"/>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0216" y="2592070"/>
            <a:ext cx="5477256" cy="97688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83096" y="2683510"/>
            <a:ext cx="5202936" cy="794004"/>
          </a:xfrm>
          <a:prstGeom prst="rect">
            <a:avLst/>
          </a:prstGeom>
          <a:noFill/>
        </p:spPr>
        <p:txBody>
          <a:bodyPr wrap="square" anchor="t" lIns="45720" rIns="45720" tIns="18288" bIns="18288">
            <a:spAutoFit/>
          </a:bodyPr>
          <a:lstStyle/>
          <a:p>
            <a:pPr>
              <a:lnSpc>
                <a:spcPct val="100000"/>
              </a:lnSpc>
            </a:pPr>
            <a:r>
              <a:rPr sz="1400" b="0">
                <a:solidFill>
                  <a:srgbClr val="1F2937"/>
                </a:solidFill>
                <a:latin typeface="Nirmala UI"/>
                <a:ea typeface="Nirmala UI"/>
                <a:cs typeface="Nirmala UI"/>
              </a:rPr>
              <a:t>पीली और नीली पर्ची</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95</a:t>
            </a:r>
            <a:r>
              <a:rPr sz="1008" b="0">
                <a:solidFill>
                  <a:srgbClr val="2B5C8A"/>
                </a:solidFill>
                <a:latin typeface="Nirmala UI"/>
                <a:ea typeface="Nirmala UI"/>
                <a:cs typeface="Nirmala UI"/>
              </a:rPr>
              <a:t>]</a:t>
            </a:r>
            <a:r>
              <a:rPr sz="1400" b="0">
                <a:solidFill>
                  <a:srgbClr val="1F2937"/>
                </a:solidFill>
                <a:latin typeface="Nirmala UI"/>
                <a:ea typeface="Nirmala UI"/>
                <a:cs typeface="Nirmala UI"/>
              </a:rPr>
              <a:t>; तीसरा सहायक मतदान अधिकारी पर्ची लेकर स्याही जाँचता है</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96</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008" b="0">
                <a:solidFill>
                  <a:srgbClr val="2B5C8A"/>
                </a:solidFill>
                <a:latin typeface="Nirmala UI"/>
                <a:ea typeface="Nirmala UI"/>
                <a:cs typeface="Nirmala UI"/>
              </a:rPr>
              <a:t>]</a:t>
            </a:r>
            <a:r>
              <a:rPr sz="1400" b="0">
                <a:solidFill>
                  <a:srgbClr val="1F2937"/>
                </a:solidFill>
                <a:latin typeface="Nirmala UI"/>
                <a:ea typeface="Nirmala UI"/>
                <a:cs typeface="Nirmala UI"/>
              </a:rPr>
              <a:t>, और रजिस्टर वाले क्रम से ही आगे भेजता है।</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96</a:t>
            </a:r>
            <a:r>
              <a:rPr sz="1008" b="0">
                <a:solidFill>
                  <a:srgbClr val="2B5C8A"/>
                </a:solidFill>
                <a:latin typeface="Nirmala UI"/>
                <a:ea typeface="Nirmala UI"/>
                <a:cs typeface="Nirmala UI"/>
              </a:rPr>
              <a:t>]</a:t>
            </a:r>
          </a:p>
        </p:txBody>
      </p:sp>
      <p:sp>
        <p:nvSpPr>
          <p:cNvPr id="21" name="Oval 20"/>
          <p:cNvSpPr/>
          <p:nvPr/>
        </p:nvSpPr>
        <p:spPr>
          <a:xfrm>
            <a:off x="6144768" y="243662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2" name="Rectangle 21"/>
          <p:cNvSpPr/>
          <p:nvPr/>
        </p:nvSpPr>
        <p:spPr>
          <a:xfrm>
            <a:off x="411480" y="3861562"/>
            <a:ext cx="5477256" cy="724408"/>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11480" y="3861562"/>
            <a:ext cx="64008" cy="72440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8368" y="3953002"/>
            <a:ext cx="5138928" cy="541528"/>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BALLOT</a:t>
            </a:r>
            <a:r>
              <a:rPr sz="1400" b="0">
                <a:solidFill>
                  <a:srgbClr val="1F2937"/>
                </a:solidFill>
                <a:latin typeface="Nirmala UI"/>
                <a:ea typeface="Nirmala UI"/>
                <a:cs typeface="Nirmala UI"/>
              </a:rPr>
              <a:t> तभी, जब पहले वाला मतदाता बाहर आ जाए; कक्ष में एक समय में एक ही मतदाता।</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44</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008" b="0">
                <a:solidFill>
                  <a:srgbClr val="2B5C8A"/>
                </a:solidFill>
                <a:latin typeface="Nirmala UI"/>
                <a:ea typeface="Nirmala UI"/>
                <a:cs typeface="Nirmala UI"/>
              </a:rPr>
              <a:t>]</a:t>
            </a:r>
          </a:p>
        </p:txBody>
      </p:sp>
      <p:sp>
        <p:nvSpPr>
          <p:cNvPr id="25" name="Oval 24"/>
          <p:cNvSpPr/>
          <p:nvPr/>
        </p:nvSpPr>
        <p:spPr>
          <a:xfrm>
            <a:off x="256032" y="37061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26" name="Right Arrow 25"/>
          <p:cNvSpPr/>
          <p:nvPr/>
        </p:nvSpPr>
        <p:spPr>
          <a:xfrm>
            <a:off x="5980176" y="4095750"/>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0216" y="3861562"/>
            <a:ext cx="5477256" cy="724408"/>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83096" y="3953002"/>
            <a:ext cx="5202936" cy="541528"/>
          </a:xfrm>
          <a:prstGeom prst="rect">
            <a:avLst/>
          </a:prstGeom>
          <a:noFill/>
        </p:spPr>
        <p:txBody>
          <a:bodyPr wrap="square" anchor="t" lIns="45720" rIns="45720" tIns="18288" bIns="18288">
            <a:spAutoFit/>
          </a:bodyPr>
          <a:lstStyle/>
          <a:p>
            <a:pPr>
              <a:lnSpc>
                <a:spcPct val="100000"/>
              </a:lnSpc>
            </a:pPr>
            <a:r>
              <a:rPr sz="1400" b="0">
                <a:solidFill>
                  <a:srgbClr val="1F2937"/>
                </a:solidFill>
                <a:latin typeface="Nirmala UI"/>
                <a:ea typeface="Nirmala UI"/>
                <a:cs typeface="Nirmala UI"/>
              </a:rPr>
              <a:t>पहली बैलेट यूनिट पर छोटी बीप, दूसरी पर लम्बी बीप, फिर Busy बंद।</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96–97</a:t>
            </a:r>
            <a:r>
              <a:rPr sz="1008" b="0">
                <a:solidFill>
                  <a:srgbClr val="2B5C8A"/>
                </a:solidFill>
                <a:latin typeface="Nirmala UI"/>
                <a:ea typeface="Nirmala UI"/>
                <a:cs typeface="Nirmala UI"/>
              </a:rPr>
              <a:t>]</a:t>
            </a:r>
          </a:p>
        </p:txBody>
      </p:sp>
      <p:sp>
        <p:nvSpPr>
          <p:cNvPr id="29" name="Oval 28"/>
          <p:cNvSpPr/>
          <p:nvPr/>
        </p:nvSpPr>
        <p:spPr>
          <a:xfrm>
            <a:off x="6144768" y="37061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30" name="Rectangle 29"/>
          <p:cNvSpPr/>
          <p:nvPr/>
        </p:nvSpPr>
        <p:spPr>
          <a:xfrm>
            <a:off x="411480" y="4878578"/>
            <a:ext cx="5477256" cy="976884"/>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11480" y="4878578"/>
            <a:ext cx="64008" cy="97688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8368" y="4970018"/>
            <a:ext cx="5138928" cy="794004"/>
          </a:xfrm>
          <a:prstGeom prst="rect">
            <a:avLst/>
          </a:prstGeom>
          <a:noFill/>
        </p:spPr>
        <p:txBody>
          <a:bodyPr wrap="square" anchor="t" lIns="45720" rIns="45720" tIns="18288" bIns="18288">
            <a:spAutoFit/>
          </a:bodyPr>
          <a:lstStyle/>
          <a:p>
            <a:pPr>
              <a:lnSpc>
                <a:spcPct val="100000"/>
              </a:lnSpc>
            </a:pPr>
            <a:r>
              <a:rPr sz="1400" b="0">
                <a:solidFill>
                  <a:srgbClr val="1F2937"/>
                </a:solidFill>
                <a:latin typeface="Nirmala UI"/>
                <a:ea typeface="Nirmala UI"/>
                <a:cs typeface="Nirmala UI"/>
              </a:rPr>
              <a:t>पहले या दूसरे मतदाता के बाद </a:t>
            </a:r>
            <a:r>
              <a:rPr sz="1400" b="1">
                <a:solidFill>
                  <a:srgbClr val="1F2937"/>
                </a:solidFill>
                <a:latin typeface="Nirmala UI"/>
                <a:ea typeface="Nirmala UI"/>
                <a:cs typeface="Nirmala UI"/>
              </a:rPr>
              <a:t>TOTAL</a:t>
            </a:r>
            <a:r>
              <a:rPr sz="1400" b="0">
                <a:solidFill>
                  <a:srgbClr val="1F2937"/>
                </a:solidFill>
                <a:latin typeface="Nirmala UI"/>
                <a:ea typeface="Nirmala UI"/>
                <a:cs typeface="Nirmala UI"/>
              </a:rPr>
              <a:t> से गिनती जाँचिए; TOTAL तभी, जब Busy बत्ती बंद हो।</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44</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29–30</a:t>
            </a:r>
            <a:r>
              <a:rPr sz="1008" b="0">
                <a:solidFill>
                  <a:srgbClr val="2B5C8A"/>
                </a:solidFill>
                <a:latin typeface="Nirmala UI"/>
                <a:ea typeface="Nirmala UI"/>
                <a:cs typeface="Nirmala UI"/>
              </a:rPr>
              <a:t>]</a:t>
            </a:r>
          </a:p>
        </p:txBody>
      </p:sp>
      <p:sp>
        <p:nvSpPr>
          <p:cNvPr id="33" name="Oval 32"/>
          <p:cNvSpPr/>
          <p:nvPr/>
        </p:nvSpPr>
        <p:spPr>
          <a:xfrm>
            <a:off x="256032" y="472313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34" name="Right Arrow 33"/>
          <p:cNvSpPr/>
          <p:nvPr/>
        </p:nvSpPr>
        <p:spPr>
          <a:xfrm>
            <a:off x="5980176" y="5239004"/>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0216" y="4878578"/>
            <a:ext cx="5477256" cy="976884"/>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6300216" y="4878578"/>
            <a:ext cx="64008" cy="976884"/>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547104" y="4970018"/>
            <a:ext cx="5138928" cy="794004"/>
          </a:xfrm>
          <a:prstGeom prst="rect">
            <a:avLst/>
          </a:prstGeom>
          <a:noFill/>
        </p:spPr>
        <p:txBody>
          <a:bodyPr wrap="square" anchor="t" lIns="45720" rIns="45720" tIns="18288" bIns="18288">
            <a:spAutoFit/>
          </a:bodyPr>
          <a:lstStyle/>
          <a:p>
            <a:pPr>
              <a:lnSpc>
                <a:spcPct val="100000"/>
              </a:lnSpc>
            </a:pPr>
            <a:r>
              <a:rPr sz="1400" b="1">
                <a:solidFill>
                  <a:srgbClr val="1F2937"/>
                </a:solidFill>
                <a:latin typeface="Nirmala UI"/>
                <a:ea typeface="Nirmala UI"/>
                <a:cs typeface="Nirmala UI"/>
              </a:rPr>
              <a:t>निविदत्त मतपत्र</a:t>
            </a:r>
            <a:r>
              <a:rPr sz="1400" b="0">
                <a:solidFill>
                  <a:srgbClr val="1F2937"/>
                </a:solidFill>
                <a:latin typeface="Nirmala UI"/>
                <a:ea typeface="Nirmala UI"/>
                <a:cs typeface="Nirmala UI"/>
              </a:rPr>
              <a:t>: पीछे 'निविदत्त मतपत्र' की मोहर (न हो तो हाथ से) और हस्ताक्षर, साथ में बूथ के सुभिन्नकारी चिन्ह की मोहर।</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91</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आदेश 6318, दि. 18.12.2009, संकलन पृ. 281</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ईवीएम मार्गदर्शिका, पृ. 92</a:t>
            </a:r>
            <a:r>
              <a:rPr sz="1008" b="0">
                <a:solidFill>
                  <a:srgbClr val="2B5C8A"/>
                </a:solidFill>
                <a:latin typeface="Nirmala UI"/>
                <a:ea typeface="Nirmala UI"/>
                <a:cs typeface="Nirmala UI"/>
              </a:rPr>
              <a:t>]</a:t>
            </a:r>
          </a:p>
        </p:txBody>
      </p:sp>
      <p:sp>
        <p:nvSpPr>
          <p:cNvPr id="38" name="Oval 37"/>
          <p:cNvSpPr/>
          <p:nvPr/>
        </p:nvSpPr>
        <p:spPr>
          <a:xfrm>
            <a:off x="6144768" y="472313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39" name="TextBox 38"/>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मतदान का दिन, मशीन पर", पेज "बैलेट यूनिट रखिए और मतदान कराइए" से। हर डिब्बे का स्रोत उसी डिब्बे में है।</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मशीन में ख़राबी दिखे 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61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फ़ील्ड में मशीन की मरम्मत नहीं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का प्लास्टिक केबिनेट फ़ील्ड में खोलने की बिल्कुल अनुमति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का कोई भी भाग फ़ील्ड में बदलना पूरी तरह मना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1024, दि. 27.01.2026, संकलन पृ. 309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से पहले या मतदान के दौरान कोई मशीन बदली जाए, तो उसकी लिखित सूचना उम्मीदवारों को भी दी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1024, दि. 27.01.2026, संकलन पृ. 315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सदस्यों की मतगणना ज़िला स्तर के मुख्यालय पर 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1024, दि. 27.01.2026, संकलन पृ. 315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 बाद मशीनें निर्वाचन क्षेत्र के हिसाब से ज़िला मुख्यालय पर मतगणना स्थल पर सुरक्षित अभिरक्षा में रखी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1024, दि. 27.01.2026, संकलन पृ. 315</a:t>
            </a:r>
            <a:r>
              <a:rPr sz="1584" b="0">
                <a:solidFill>
                  <a:srgbClr val="2B5C8A"/>
                </a:solidFill>
                <a:latin typeface="Nirmala UI"/>
                <a:ea typeface="Nirmala UI"/>
                <a:cs typeface="Nirmala UI"/>
              </a:rPr>
              <a: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बंद कीजिए: लाइन में खड़े मतदाता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62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अधिकारी नियम 58 के तहत तय समय पर मतदान बंद करेगा; उसके बाद किसी मतदाता को बूथ में आने नहीं देगा।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तय समय से कुछ मिनट पहले घोषणा कीजिए कि बूथ की सीमा में इंतज़ार कर रहे सब लोग बारी-बारी से वोट डालेंगे।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ऐसे हर मतदाता को आपके पूरे हस्ताक्षर और क्रम संख्या वाली पर्ची दीजिए: लाइन के आख़िरी छोर से, एक से शुरू करके।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पुलिस या कर्मचारियों से कहिए कि मतदान का समय ख़त्म होने के बाद कोई और लाइन में न जुड़े।</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तय समय के बाद भी मतदान तब तक चलने दीजिए जब तक ऐसे सब मतदाता वोट न डाल दें।</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फिर मतदान ख़त्म होने की विधिवत घोषणा कीजिए। इसके बाद किसी भी हालत में किसी को वोट न डालने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Close बटन दबाइए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Close एक बार दब गया, तो मशीन कोई और वोट नहीं लेगी। पहले पक्का कीजिए कि तय समय पर मौजूद कोई मतदाता रह न गया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लाइन के सब मतदाताओं के वोट डालने के बाद मशीन बंद करनी है, ताकि आगे कोई वोट न पड़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CLOSE बटन की प्लास्टिक या रबर की कैप हटाइए और CLOSE दबाइए। Close तभी काम करता है जब Busy लैम्प बंद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डिस्प्ले पर मतदान के अंत तक दर्ज कुल वोट आएँगे। यह संख्या तुरंत प्ररूप-14 के भाग I में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CLOSE बटन पर कैप वापस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कुल दर्ज वोट TOTAL बटन दबाकर भी पता किए जाते हैं; ज़रूरत हो तो यह बटन फिर दबाया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103</a:t>
            </a:r>
            <a:r>
              <a:rPr sz="1584" b="0">
                <a:solidFill>
                  <a:srgbClr val="2B5C8A"/>
                </a:solidFill>
                <a:latin typeface="Nirmala UI"/>
                <a:ea typeface="Nirmala UI"/>
                <a:cs typeface="Nirmala UI"/>
              </a:rPr>
              <a:t>]</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कंट्रोल यूनिट: Close बटन, Busy बत्ती और डिस्प्ले कहाँ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64 / 84</a:t>
            </a:r>
          </a:p>
        </p:txBody>
      </p:sp>
      <p:pic>
        <p:nvPicPr>
          <p:cNvPr id="7" name="Picture 6" descr="z_close_eim8.png"/>
          <p:cNvPicPr>
            <a:picLocks noChangeAspect="1"/>
          </p:cNvPicPr>
          <p:nvPr/>
        </p:nvPicPr>
        <p:blipFill>
          <a:blip r:embed="rId3"/>
          <a:stretch>
            <a:fillRect/>
          </a:stretch>
        </p:blipFill>
        <p:spPr>
          <a:xfrm>
            <a:off x="2749110" y="1042416"/>
            <a:ext cx="6690731" cy="2743200"/>
          </a:xfrm>
          <a:prstGeom prst="rect">
            <a:avLst/>
          </a:prstGeom>
        </p:spPr>
      </p:pic>
      <p:sp>
        <p:nvSpPr>
          <p:cNvPr id="8" name="TextBox 7"/>
          <p:cNvSpPr txBox="1"/>
          <p:nvPr/>
        </p:nvSpPr>
        <p:spPr>
          <a:xfrm>
            <a:off x="2749110" y="3803904"/>
            <a:ext cx="6690731"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8</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'BUSY' LAMP: Close तभी काम करता है जब Busy लैम्प बंद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45</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102</a:t>
            </a:r>
            <a:r>
              <a:rPr sz="1224" b="0">
                <a:solidFill>
                  <a:srgbClr val="2B5C8A"/>
                </a:solidFill>
                <a:latin typeface="Nirmala UI"/>
                <a:ea typeface="Nirmala UI"/>
                <a:cs typeface="Nirmala UI"/>
              </a:rPr>
              <a:t>]</a:t>
            </a:r>
          </a:p>
        </p:txBody>
      </p:sp>
      <p:sp>
        <p:nvSpPr>
          <p:cNvPr id="11" name="Oval 10"/>
          <p:cNvSpPr/>
          <p:nvPr/>
        </p:nvSpPr>
        <p:spPr>
          <a:xfrm>
            <a:off x="411480" y="459397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95528" y="4577842"/>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CLOSE BUTTON CAP: CLOSE बटन की प्लास्टिक या रबर की कैप हटाइए और CLOSE दबाइए; बाद में कैप वापस लगाइए।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45</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102</a:t>
            </a:r>
            <a:r>
              <a:rPr sz="1224" b="0">
                <a:solidFill>
                  <a:srgbClr val="2B5C8A"/>
                </a:solidFill>
                <a:latin typeface="Nirmala UI"/>
                <a:ea typeface="Nirmala UI"/>
                <a:cs typeface="Nirmala UI"/>
              </a:rPr>
              <a:t>]</a:t>
            </a:r>
          </a:p>
        </p:txBody>
      </p:sp>
      <p:sp>
        <p:nvSpPr>
          <p:cNvPr id="13" name="Oval 12"/>
          <p:cNvSpPr/>
          <p:nvPr/>
        </p:nvSpPr>
        <p:spPr>
          <a:xfrm>
            <a:off x="411480" y="530872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95528" y="5292598"/>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DISPLAY PANEL: यहाँ मतदान के अंत तक दर्ज वोटों की कुल संख्या आएगी; इसे तुरंत प्ररूप-14 के भाग I में लिखिए।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102</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45</a:t>
            </a:r>
            <a:r>
              <a:rPr sz="1224" b="0">
                <a:solidFill>
                  <a:srgbClr val="2B5C8A"/>
                </a:solidFill>
                <a:latin typeface="Nirmala UI"/>
                <a:ea typeface="Nirmala UI"/>
                <a:cs typeface="Nirmala UI"/>
              </a:rPr>
              <a:t>]</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Busy बत्ती जली रह जाए, और प्ररूप-14 का लेखा</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65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आख़िरी वोट के बाद भूल से BALLOT दब जाए, या आख़िरी मतदाता BALLOT के बाद वोट से मना कर दे, तो Busy बत्ती जली रह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तब कंट्रोल यूनिट को बैलेट यूनिट से अलग करके Busy बत्ती बंद की जा सकती है। अलग करने के बाद पावर स्विच फिर चालू कीजिए: Busy बत्ती बुझेगी और Close काम करने लगेगा।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के बाद मतदान अधिकारी दर्ज वोटों का लेखा प्ररूप-14 के भाग I में तैयार करेगा।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ज़िला परिषद सदस्य और पंचायत समिति सदस्य का प्ररूप-14 अलग-अलग बनेगा।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मशीन के कुल वोट = रजिस्टर (प्ररूप-12) के कॉलम 1 के कुल मतदाता, घटा वे जिन्हें गोपनीयता भंग करने पर वोट नहीं डालने दिया।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ख़त्म होने के समय मौजूद कोई मतदान अभिकर्ता लेखे की प्रति माँगे, तो प्रमाणित करके प्रति दे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के बाद मशीन सील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कंट्रोल यूनिट का पीछे का खंड (Rear Compartment) खोलिए और पावर स्विच बंद (OFF)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इंटरफ़ेस केबल की दोनों कुंडी (Latch) दबाकर बैलेट यूनिट अलग कीजिए। फिर पीछे का खंड बंद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बैलेट यूनिट के ऊपर का एड्रेस टैग सील कीजिए: मतदान अधिकारी के हस्ताक्षर और मुहर; उम्मीदवार या अभिकर्ता चाहें तो उनके भी।</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दोनों यूनिट अपने-अपने कैरिंग केस में रखिए; केस के दोनों ओर के छेदों से धागा निकालकर एड्रेस टैग के साथ सील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ज़िला परिषद वाले बक्सों पर पीला, पंचायत समिति वाले बक्सों पर नीला एड्रेस टैग लगाइए।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114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सील करते समय मोमबत्ती की लौ सीधे कैरिंग केस को न छुए, और पिघला मोम मशीन के किसी हिस्से पर न गिरे।</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12" b="0">
                <a:solidFill>
                  <a:srgbClr val="2B5C8A"/>
                </a:solidFill>
                <a:latin typeface="Nirmala UI"/>
                <a:ea typeface="Nirmala UI"/>
                <a:cs typeface="Nirmala UI"/>
              </a:rPr>
              <a:t>]</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मतदान बंद, लेखा और सील (1/2)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67 / 84</a:t>
            </a:r>
          </a:p>
        </p:txBody>
      </p:sp>
      <p:sp>
        <p:nvSpPr>
          <p:cNvPr id="7" name="Rectangle 6"/>
          <p:cNvSpPr/>
          <p:nvPr/>
        </p:nvSpPr>
        <p:spPr>
          <a:xfrm>
            <a:off x="411480" y="1236725"/>
            <a:ext cx="5477256" cy="1193292"/>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328165"/>
            <a:ext cx="5202936" cy="1010412"/>
          </a:xfrm>
          <a:prstGeom prst="rect">
            <a:avLst/>
          </a:prstGeom>
          <a:noFill/>
        </p:spPr>
        <p:txBody>
          <a:bodyPr wrap="square" anchor="t" lIns="45720" rIns="45720" tIns="18288" bIns="18288">
            <a:spAutoFit/>
          </a:bodyPr>
          <a:lstStyle/>
          <a:p>
            <a:pPr>
              <a:lnSpc>
                <a:spcPct val="100000"/>
              </a:lnSpc>
            </a:pPr>
            <a:r>
              <a:rPr sz="1800" b="1">
                <a:solidFill>
                  <a:srgbClr val="1F2937"/>
                </a:solidFill>
                <a:latin typeface="Nirmala UI"/>
                <a:ea typeface="Nirmala UI"/>
                <a:cs typeface="Nirmala UI"/>
              </a:rPr>
              <a:t>लाइन</a:t>
            </a:r>
            <a:r>
              <a:rPr sz="1800" b="0">
                <a:solidFill>
                  <a:srgbClr val="1F2937"/>
                </a:solidFill>
                <a:latin typeface="Nirmala UI"/>
                <a:ea typeface="Nirmala UI"/>
                <a:cs typeface="Nirmala UI"/>
              </a:rPr>
              <a:t>: तय समय से कुछ मिनट पहले घोषणा; लाइन के आख़िरी छोर से, एक से शुरू करके, आपके हस्ताक्षर और क्रम संख्या वाली पर्चियाँ।</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a:t>
            </a:r>
          </a:p>
        </p:txBody>
      </p:sp>
      <p:sp>
        <p:nvSpPr>
          <p:cNvPr id="9" name="Oval 8"/>
          <p:cNvSpPr/>
          <p:nvPr/>
        </p:nvSpPr>
        <p:spPr>
          <a:xfrm>
            <a:off x="256032" y="108127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5980176" y="1705355"/>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0216" y="1236725"/>
            <a:ext cx="5477256" cy="1193292"/>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1328165"/>
            <a:ext cx="5202936" cy="1010412"/>
          </a:xfrm>
          <a:prstGeom prst="rect">
            <a:avLst/>
          </a:prstGeom>
          <a:noFill/>
        </p:spPr>
        <p:txBody>
          <a:bodyPr wrap="square" anchor="t" lIns="45720" rIns="45720" tIns="18288" bIns="18288">
            <a:spAutoFit/>
          </a:bodyPr>
          <a:lstStyle/>
          <a:p>
            <a:pPr>
              <a:lnSpc>
                <a:spcPct val="100000"/>
              </a:lnSpc>
            </a:pPr>
            <a:r>
              <a:rPr sz="1800" b="0">
                <a:solidFill>
                  <a:srgbClr val="1F2937"/>
                </a:solidFill>
                <a:latin typeface="Nirmala UI"/>
                <a:ea typeface="Nirmala UI"/>
                <a:cs typeface="Nirmala UI"/>
              </a:rPr>
              <a:t>ऐसे सब मतदाता वोट डाल दें, तब मतदान ख़त्म होने की विधिवत घोषणा। इसके बाद किसी को वोट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a:t>
            </a:r>
          </a:p>
        </p:txBody>
      </p:sp>
      <p:sp>
        <p:nvSpPr>
          <p:cNvPr id="13" name="Oval 12"/>
          <p:cNvSpPr/>
          <p:nvPr/>
        </p:nvSpPr>
        <p:spPr>
          <a:xfrm>
            <a:off x="6144768" y="108127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4" name="Rectangle 13"/>
          <p:cNvSpPr/>
          <p:nvPr/>
        </p:nvSpPr>
        <p:spPr>
          <a:xfrm>
            <a:off x="411480" y="2722625"/>
            <a:ext cx="5477256" cy="3218688"/>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4360" y="2814065"/>
            <a:ext cx="5202936" cy="3035808"/>
          </a:xfrm>
          <a:prstGeom prst="rect">
            <a:avLst/>
          </a:prstGeom>
          <a:noFill/>
        </p:spPr>
        <p:txBody>
          <a:bodyPr wrap="square" anchor="t" lIns="45720" rIns="45720" tIns="18288" bIns="18288">
            <a:spAutoFit/>
          </a:bodyPr>
          <a:lstStyle/>
          <a:p>
            <a:pPr>
              <a:lnSpc>
                <a:spcPct val="100000"/>
              </a:lnSpc>
            </a:pPr>
            <a:r>
              <a:rPr sz="1800" b="1">
                <a:solidFill>
                  <a:srgbClr val="1F2937"/>
                </a:solidFill>
                <a:latin typeface="Nirmala UI"/>
                <a:ea typeface="Nirmala UI"/>
                <a:cs typeface="Nirmala UI"/>
              </a:rPr>
              <a:t>Busy बत्ती बंद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a:t>
            </a:r>
          </a:p>
        </p:txBody>
      </p:sp>
      <p:sp>
        <p:nvSpPr>
          <p:cNvPr id="16" name="Rectangle 15"/>
          <p:cNvSpPr/>
          <p:nvPr/>
        </p:nvSpPr>
        <p:spPr>
          <a:xfrm>
            <a:off x="548640" y="3536441"/>
            <a:ext cx="5202936" cy="777240"/>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536441"/>
            <a:ext cx="64008" cy="777240"/>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04088" y="3591306"/>
            <a:ext cx="5001768" cy="704088"/>
          </a:xfrm>
          <a:prstGeom prst="rect">
            <a:avLst/>
          </a:prstGeom>
          <a:noFill/>
        </p:spPr>
        <p:txBody>
          <a:bodyPr wrap="square" anchor="t" lIns="45720" rIns="45720" tIns="18288" bIns="18288">
            <a:spAutoFit/>
          </a:bodyPr>
          <a:lstStyle/>
          <a:p>
            <a:pPr>
              <a:lnSpc>
                <a:spcPct val="100000"/>
              </a:lnSpc>
            </a:pPr>
            <a:r>
              <a:rPr sz="1800" b="1">
                <a:solidFill>
                  <a:srgbClr val="2E7D4F"/>
                </a:solidFill>
                <a:latin typeface="Nirmala UI"/>
                <a:ea typeface="Nirmala UI"/>
                <a:cs typeface="Nirmala UI"/>
              </a:rPr>
              <a:t>हाँ </a:t>
            </a:r>
            <a:r>
              <a:rPr sz="1800" b="0">
                <a:solidFill>
                  <a:srgbClr val="1F2937"/>
                </a:solidFill>
                <a:latin typeface="Nirmala UI"/>
                <a:ea typeface="Nirmala UI"/>
                <a:cs typeface="Nirmala UI"/>
              </a:rPr>
              <a:t>CLOSE बटन की कैप हटाइए और CLOSE दबाइए।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a:t>
            </a:r>
          </a:p>
        </p:txBody>
      </p:sp>
      <p:sp>
        <p:nvSpPr>
          <p:cNvPr id="19" name="Rectangle 18"/>
          <p:cNvSpPr/>
          <p:nvPr/>
        </p:nvSpPr>
        <p:spPr>
          <a:xfrm>
            <a:off x="548640" y="4386833"/>
            <a:ext cx="5202936" cy="1426464"/>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386833"/>
            <a:ext cx="64008" cy="142646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04088" y="4441697"/>
            <a:ext cx="5001768" cy="1353312"/>
          </a:xfrm>
          <a:prstGeom prst="rect">
            <a:avLst/>
          </a:prstGeom>
          <a:noFill/>
        </p:spPr>
        <p:txBody>
          <a:bodyPr wrap="square" anchor="t" lIns="45720" rIns="45720" tIns="18288" bIns="18288">
            <a:spAutoFit/>
          </a:bodyPr>
          <a:lstStyle/>
          <a:p>
            <a:pPr>
              <a:lnSpc>
                <a:spcPct val="100000"/>
              </a:lnSpc>
            </a:pPr>
            <a:r>
              <a:rPr sz="1800" b="1">
                <a:solidFill>
                  <a:srgbClr val="C0392B"/>
                </a:solidFill>
                <a:latin typeface="Nirmala UI"/>
                <a:ea typeface="Nirmala UI"/>
                <a:cs typeface="Nirmala UI"/>
              </a:rPr>
              <a:t>नहीं, जली रह गई </a:t>
            </a:r>
            <a:r>
              <a:rPr sz="1800" b="0">
                <a:solidFill>
                  <a:srgbClr val="1F2937"/>
                </a:solidFill>
                <a:latin typeface="Nirmala UI"/>
                <a:ea typeface="Nirmala UI"/>
                <a:cs typeface="Nirmala UI"/>
              </a:rPr>
              <a:t>कंट्रोल यूनिट को बैलेट यूनिट से अलग करके पावर स्विच फिर चालू कीजिए: Busy बत्ती बुझ जाएगी और Close बटन काम करने लगेगा।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a:t>
            </a:r>
          </a:p>
        </p:txBody>
      </p:sp>
      <p:sp>
        <p:nvSpPr>
          <p:cNvPr id="22" name="Oval 21"/>
          <p:cNvSpPr/>
          <p:nvPr/>
        </p:nvSpPr>
        <p:spPr>
          <a:xfrm>
            <a:off x="256032" y="2567177"/>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23" name="Right Arrow 22"/>
          <p:cNvSpPr/>
          <p:nvPr/>
        </p:nvSpPr>
        <p:spPr>
          <a:xfrm>
            <a:off x="5980176" y="3417569"/>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300216" y="2722625"/>
            <a:ext cx="5477256" cy="3218688"/>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00216" y="2722625"/>
            <a:ext cx="64008" cy="321868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547104" y="2814065"/>
            <a:ext cx="5138928" cy="3035808"/>
          </a:xfrm>
          <a:prstGeom prst="rect">
            <a:avLst/>
          </a:prstGeom>
          <a:noFill/>
        </p:spPr>
        <p:txBody>
          <a:bodyPr wrap="square" anchor="t" lIns="45720" rIns="45720" tIns="18288" bIns="18288">
            <a:spAutoFit/>
          </a:bodyPr>
          <a:lstStyle/>
          <a:p>
            <a:pPr>
              <a:lnSpc>
                <a:spcPct val="100000"/>
              </a:lnSpc>
            </a:pPr>
            <a:r>
              <a:rPr sz="1800" b="0">
                <a:solidFill>
                  <a:srgbClr val="1F2937"/>
                </a:solidFill>
                <a:latin typeface="Nirmala UI"/>
                <a:ea typeface="Nirmala UI"/>
                <a:cs typeface="Nirmala UI"/>
              </a:rPr>
              <a:t>डिस्प्ले पर आई </a:t>
            </a:r>
            <a:r>
              <a:rPr sz="1800" b="1">
                <a:solidFill>
                  <a:srgbClr val="1F2937"/>
                </a:solidFill>
                <a:latin typeface="Nirmala UI"/>
                <a:ea typeface="Nirmala UI"/>
                <a:cs typeface="Nirmala UI"/>
              </a:rPr>
              <a:t>कुल संख्या</a:t>
            </a:r>
            <a:r>
              <a:rPr sz="1800" b="0">
                <a:solidFill>
                  <a:srgbClr val="1F2937"/>
                </a:solidFill>
                <a:latin typeface="Nirmala UI"/>
                <a:ea typeface="Nirmala UI"/>
                <a:cs typeface="Nirmala UI"/>
              </a:rPr>
              <a:t> तुरंत प्ररूप-14 के भाग I में लिखिए, फिर CLOSE बटन पर कैप वापस।</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102</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296" b="0">
                <a:solidFill>
                  <a:srgbClr val="2B5C8A"/>
                </a:solidFill>
                <a:latin typeface="Nirmala UI"/>
                <a:ea typeface="Nirmala UI"/>
                <a:cs typeface="Nirmala UI"/>
              </a:rPr>
              <a:t>]</a:t>
            </a:r>
          </a:p>
        </p:txBody>
      </p:sp>
      <p:sp>
        <p:nvSpPr>
          <p:cNvPr id="27" name="Oval 26"/>
          <p:cNvSpPr/>
          <p:nvPr/>
        </p:nvSpPr>
        <p:spPr>
          <a:xfrm>
            <a:off x="6144768" y="256717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28" name="TextBox 27"/>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मतदान बंद, लेखा और सील", पेज "मतदान बंद कीजिए और मशीन सील कीजिए" से। हर डिब्बे का स्रोत उसी डिब्बे में है।</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मतदान बंद, लेखा और सील (2/2)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68 / 84</a:t>
            </a:r>
          </a:p>
        </p:txBody>
      </p:sp>
      <p:sp>
        <p:nvSpPr>
          <p:cNvPr id="7" name="Rectangle 6"/>
          <p:cNvSpPr/>
          <p:nvPr/>
        </p:nvSpPr>
        <p:spPr>
          <a:xfrm>
            <a:off x="411480" y="1239519"/>
            <a:ext cx="3514344" cy="274421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330959"/>
            <a:ext cx="3240024" cy="256133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मिलान</a:t>
            </a:r>
            <a:r>
              <a:rPr sz="2000" b="0">
                <a:solidFill>
                  <a:srgbClr val="1F2937"/>
                </a:solidFill>
                <a:latin typeface="Nirmala UI"/>
                <a:ea typeface="Nirmala UI"/>
                <a:cs typeface="Nirmala UI"/>
              </a:rPr>
              <a:t>: मतदाता रजिस्टर (प्ररूप-12) के कॉलम 1 में दर्ज कुल मतदाता − गोपनीयता भंग करने पर जिन्हें वोट नहीं डालने दिया = मशीन में दर्ज कुल वोट</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439" b="0">
                <a:solidFill>
                  <a:srgbClr val="2B5C8A"/>
                </a:solidFill>
                <a:latin typeface="Nirmala UI"/>
                <a:ea typeface="Nirmala UI"/>
                <a:cs typeface="Nirmala UI"/>
              </a:rPr>
              <a:t>]</a:t>
            </a:r>
          </a:p>
        </p:txBody>
      </p:sp>
      <p:sp>
        <p:nvSpPr>
          <p:cNvPr id="9" name="Oval 8"/>
          <p:cNvSpPr/>
          <p:nvPr/>
        </p:nvSpPr>
        <p:spPr>
          <a:xfrm>
            <a:off x="256032" y="10840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10" name="Right Arrow 9"/>
          <p:cNvSpPr/>
          <p:nvPr/>
        </p:nvSpPr>
        <p:spPr>
          <a:xfrm>
            <a:off x="4017263" y="193446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37304" y="1239519"/>
            <a:ext cx="3514344" cy="274421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0184" y="1330959"/>
            <a:ext cx="3240024" cy="256133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प्ररूप-14</a:t>
            </a:r>
            <a:r>
              <a:rPr sz="2000" b="0">
                <a:solidFill>
                  <a:srgbClr val="1F2937"/>
                </a:solidFill>
                <a:latin typeface="Nirmala UI"/>
                <a:ea typeface="Nirmala UI"/>
                <a:cs typeface="Nirmala UI"/>
              </a:rPr>
              <a:t> हर पद का अलग: ज़िला परिषद सदस्य का PE-54 में, पंचायत समिति सदस्य का PE-53 में, दोनों की अतिरिक्त प्रति PE-52 में।</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439" b="0">
                <a:solidFill>
                  <a:srgbClr val="2B5C8A"/>
                </a:solidFill>
                <a:latin typeface="Nirmala UI"/>
                <a:ea typeface="Nirmala UI"/>
                <a:cs typeface="Nirmala UI"/>
              </a:rPr>
              <a:t>]</a:t>
            </a:r>
          </a:p>
        </p:txBody>
      </p:sp>
      <p:sp>
        <p:nvSpPr>
          <p:cNvPr id="13" name="Oval 12"/>
          <p:cNvSpPr/>
          <p:nvPr/>
        </p:nvSpPr>
        <p:spPr>
          <a:xfrm>
            <a:off x="4181856" y="10840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14" name="Right Arrow 13"/>
          <p:cNvSpPr/>
          <p:nvPr/>
        </p:nvSpPr>
        <p:spPr>
          <a:xfrm>
            <a:off x="7943087" y="1934463"/>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63127" y="1239519"/>
            <a:ext cx="3514344" cy="274421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263127" y="1239519"/>
            <a:ext cx="64008" cy="274421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10015" y="1330959"/>
            <a:ext cx="3176016" cy="2561336"/>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मशीन सील</a:t>
            </a:r>
            <a:r>
              <a:rPr sz="2000" b="0">
                <a:solidFill>
                  <a:srgbClr val="1F2937"/>
                </a:solidFill>
                <a:latin typeface="Nirmala UI"/>
                <a:ea typeface="Nirmala UI"/>
                <a:cs typeface="Nirmala UI"/>
              </a:rPr>
              <a:t>: पावर स्विच OFF, कुंडी दबाकर बैलेट यूनिट अलग, एड्रेस टैग सील, यूनिट कैरिंग केस में, धागा निकालकर एड्रेस टैग के साथ सील।</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439" b="0">
                <a:solidFill>
                  <a:srgbClr val="2B5C8A"/>
                </a:solidFill>
                <a:latin typeface="Nirmala UI"/>
                <a:ea typeface="Nirmala UI"/>
                <a:cs typeface="Nirmala UI"/>
              </a:rPr>
              <a:t>]</a:t>
            </a:r>
          </a:p>
        </p:txBody>
      </p:sp>
      <p:sp>
        <p:nvSpPr>
          <p:cNvPr id="18" name="Oval 17"/>
          <p:cNvSpPr/>
          <p:nvPr/>
        </p:nvSpPr>
        <p:spPr>
          <a:xfrm>
            <a:off x="8107679" y="10840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19" name="Rectangle 18"/>
          <p:cNvSpPr/>
          <p:nvPr/>
        </p:nvSpPr>
        <p:spPr>
          <a:xfrm>
            <a:off x="411480" y="4276343"/>
            <a:ext cx="3514344" cy="166217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11480" y="4276343"/>
            <a:ext cx="64008" cy="166217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4367783"/>
            <a:ext cx="3176016" cy="1479296"/>
          </a:xfrm>
          <a:prstGeom prst="rect">
            <a:avLst/>
          </a:prstGeom>
          <a:noFill/>
        </p:spPr>
        <p:txBody>
          <a:bodyPr wrap="square" anchor="t" lIns="45720" rIns="45720" tIns="18288" bIns="18288">
            <a:spAutoFit/>
          </a:bodyPr>
          <a:lstStyle/>
          <a:p>
            <a:pPr>
              <a:lnSpc>
                <a:spcPct val="100000"/>
              </a:lnSpc>
            </a:pPr>
            <a:r>
              <a:rPr sz="2000" b="0">
                <a:solidFill>
                  <a:srgbClr val="1F2937"/>
                </a:solidFill>
                <a:latin typeface="Nirmala UI"/>
                <a:ea typeface="Nirmala UI"/>
                <a:cs typeface="Nirmala UI"/>
              </a:rPr>
              <a:t>मोमबत्ती की लौ सीधे कैरिंग केस को न छुए, और पिघला मोम मशीन के किसी हिस्से पर न गिरे।</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439" b="0">
                <a:solidFill>
                  <a:srgbClr val="2B5C8A"/>
                </a:solidFill>
                <a:latin typeface="Nirmala UI"/>
                <a:ea typeface="Nirmala UI"/>
                <a:cs typeface="Nirmala UI"/>
              </a:rPr>
              <a:t>]</a:t>
            </a:r>
          </a:p>
        </p:txBody>
      </p:sp>
      <p:sp>
        <p:nvSpPr>
          <p:cNvPr id="22" name="Oval 21"/>
          <p:cNvSpPr/>
          <p:nvPr/>
        </p:nvSpPr>
        <p:spPr>
          <a:xfrm>
            <a:off x="256032" y="412089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23" name="Right Arrow 22"/>
          <p:cNvSpPr/>
          <p:nvPr/>
        </p:nvSpPr>
        <p:spPr>
          <a:xfrm>
            <a:off x="4017263" y="4971288"/>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337304" y="4276343"/>
            <a:ext cx="3514344" cy="1662176"/>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4337304" y="4276343"/>
            <a:ext cx="64008" cy="166217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84192" y="4367783"/>
            <a:ext cx="3176016" cy="1479296"/>
          </a:xfrm>
          <a:prstGeom prst="rect">
            <a:avLst/>
          </a:prstGeom>
          <a:noFill/>
        </p:spPr>
        <p:txBody>
          <a:bodyPr wrap="square" anchor="t" lIns="45720" rIns="45720" tIns="18288" bIns="18288">
            <a:spAutoFit/>
          </a:bodyPr>
          <a:lstStyle/>
          <a:p>
            <a:pPr>
              <a:lnSpc>
                <a:spcPct val="100000"/>
              </a:lnSpc>
            </a:pPr>
            <a:r>
              <a:rPr sz="2000" b="0">
                <a:solidFill>
                  <a:srgbClr val="1F2937"/>
                </a:solidFill>
                <a:latin typeface="Nirmala UI"/>
                <a:ea typeface="Nirmala UI"/>
                <a:cs typeface="Nirmala UI"/>
              </a:rPr>
              <a:t>मशीन भंडारण स्थान (STRONG ROOM) तक ले जाने के लिए तैयार।</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45</a:t>
            </a:r>
            <a:r>
              <a:rPr sz="1439" b="0">
                <a:solidFill>
                  <a:srgbClr val="2B5C8A"/>
                </a:solidFill>
                <a:latin typeface="Nirmala UI"/>
                <a:ea typeface="Nirmala UI"/>
                <a:cs typeface="Nirmala UI"/>
              </a:rPr>
              <a:t>]</a:t>
            </a:r>
          </a:p>
        </p:txBody>
      </p:sp>
      <p:sp>
        <p:nvSpPr>
          <p:cNvPr id="27" name="Oval 26"/>
          <p:cNvSpPr/>
          <p:nvPr/>
        </p:nvSpPr>
        <p:spPr>
          <a:xfrm>
            <a:off x="4181856" y="412089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28" name="TextBox 27"/>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मतदान बंद, लेखा और सील", पेज "मतदान बंद कीजिए और मशीन सील कीजिए" से। हर डिब्बे का स्रोत उसी डिब्बे में है।</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लिफ़ाफ़े भरिए: ये चपड़ी से सील होंगे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69 / 84</a:t>
            </a:r>
          </a:p>
        </p:txBody>
      </p:sp>
      <p:graphicFrame>
        <p:nvGraphicFramePr>
          <p:cNvPr id="7" name="Table 6"/>
          <p:cNvGraphicFramePr>
            <a:graphicFrameLocks noGrp="1"/>
          </p:cNvGraphicFramePr>
          <p:nvPr/>
        </p:nvGraphicFramePr>
        <p:xfrm>
          <a:off x="411480" y="1024128"/>
          <a:ext cx="11365991" cy="3783330"/>
        </p:xfrm>
        <a:graphic>
          <a:graphicData uri="http://schemas.openxmlformats.org/drawingml/2006/table">
            <a:tbl>
              <a:tblPr firstRow="1" bandRow="1">
                <a:tableStyleId>{5C22544A-7EE6-4342-B048-85BDC9FD1C3A}</a:tableStyleId>
              </a:tblPr>
              <a:tblGrid>
                <a:gridCol w="4332066"/>
                <a:gridCol w="7033925"/>
              </a:tblGrid>
              <a:tr h="452882">
                <a:tc>
                  <a:txBody>
                    <a:bodyPr wrap="square"/>
                    <a:lstStyle/>
                    <a:p>
                      <a:pPr algn="l">
                        <a:lnSpc>
                          <a:spcPct val="100000"/>
                        </a:lnSpc>
                        <a:spcAft>
                          <a:spcPts val="0"/>
                        </a:spcAft>
                      </a:pPr>
                      <a:r>
                        <a:rPr sz="1700" b="1">
                          <a:solidFill>
                            <a:srgbClr val="FFFFFF"/>
                          </a:solidFill>
                          <a:latin typeface="Nirmala UI"/>
                          <a:ea typeface="Nirmala UI"/>
                          <a:cs typeface="Nirmala UI"/>
                        </a:rPr>
                        <a:t>सीलबंद लिफ़ाफ़ा</a:t>
                      </a:r>
                    </a:p>
                  </a:txBody>
                  <a:tcPr marL="91440" marR="91440" marT="54864" marB="54864" anchor="ctr">
                    <a:solidFill>
                      <a:srgbClr val="1E3A5F"/>
                    </a:solidFill>
                  </a:tcPr>
                </a:tc>
                <a:tc>
                  <a:txBody>
                    <a:bodyPr wrap="square"/>
                    <a:lstStyle/>
                    <a:p>
                      <a:pPr algn="l">
                        <a:lnSpc>
                          <a:spcPct val="100000"/>
                        </a:lnSpc>
                        <a:spcAft>
                          <a:spcPts val="0"/>
                        </a:spcAft>
                      </a:pPr>
                      <a:r>
                        <a:rPr sz="1700" b="1">
                          <a:solidFill>
                            <a:srgbClr val="FFFFFF"/>
                          </a:solidFill>
                          <a:latin typeface="Nirmala UI"/>
                          <a:ea typeface="Nirmala UI"/>
                          <a:cs typeface="Nirmala UI"/>
                        </a:rPr>
                        <a:t>लिफ़ाफ़ा नं.</a:t>
                      </a:r>
                    </a:p>
                  </a:txBody>
                  <a:tcPr marL="91440" marR="91440" marT="54864" marB="54864" anchor="ctr">
                    <a:solidFill>
                      <a:srgbClr val="1E3A5F"/>
                    </a:solidFill>
                  </a:tcPr>
                </a:tc>
              </a:tr>
              <a:tr h="759460">
                <a:tc>
                  <a:txBody>
                    <a:bodyPr wrap="square"/>
                    <a:lstStyle/>
                    <a:p>
                      <a:pPr algn="l">
                        <a:lnSpc>
                          <a:spcPct val="100000"/>
                        </a:lnSpc>
                        <a:spcAft>
                          <a:spcPts val="0"/>
                        </a:spcAft>
                      </a:pPr>
                      <a:r>
                        <a:rPr sz="1700" b="0">
                          <a:solidFill>
                            <a:srgbClr val="1F2937"/>
                          </a:solidFill>
                          <a:latin typeface="Nirmala UI"/>
                          <a:ea typeface="Nirmala UI"/>
                          <a:cs typeface="Nirmala UI"/>
                        </a:rPr>
                        <a:t>इस्तेमाल हुई मतदाता पर्चियाँ</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PE-45 (ज़िला परिषद सदस्य, पीली पर्चियाँ) और PE-44 (पंचायत समिति सदस्य, नीली पर्चियाँ)</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इस्तेमाल हुए निविदत्त मतपत्र</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PE-47 (ज़िला परिषद सदस्य) और PE-46 (पंचायत समिति सदस्य)</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निविदत्त मतपत्रों की सूची (प्ररूप-13)</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PE-49 (ज़िला परिषद सदस्य) और PE-48 (पंचायत समिति सदस्य)</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बिना इस्तेमाल हुए निविदत्त मतपत्र</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PE-50 और PE-51</a:t>
                      </a:r>
                    </a:p>
                  </a:txBody>
                  <a:tcPr marL="91440" marR="91440" marT="54864" marB="54864" anchor="ctr">
                    <a:solidFill>
                      <a:srgbClr val="F1F4F8"/>
                    </a:solidFill>
                  </a:tcPr>
                </a:tc>
              </a:tr>
              <a:tr h="759460">
                <a:tc>
                  <a:txBody>
                    <a:bodyPr wrap="square"/>
                    <a:lstStyle/>
                    <a:p>
                      <a:pPr algn="l">
                        <a:lnSpc>
                          <a:spcPct val="100000"/>
                        </a:lnSpc>
                        <a:spcAft>
                          <a:spcPts val="0"/>
                        </a:spcAft>
                      </a:pPr>
                      <a:r>
                        <a:rPr sz="1700" b="0">
                          <a:solidFill>
                            <a:srgbClr val="1F2937"/>
                          </a:solidFill>
                          <a:latin typeface="Nirmala UI"/>
                          <a:ea typeface="Nirmala UI"/>
                          <a:cs typeface="Nirmala UI"/>
                        </a:rPr>
                        <a:t>निर्वाचक नामावली की चिन्हित प्रति (दोनों चुनावों का एक)</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PE-42</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मतदाताओं का रजिस्टर (दोनों चुनावों का एक)</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PE-43</a:t>
                      </a:r>
                    </a:p>
                  </a:txBody>
                  <a:tcPr marL="91440" marR="91440" marT="54864" marB="54864" anchor="ctr">
                    <a:solidFill>
                      <a:srgbClr val="F1F4F8"/>
                    </a:solidFill>
                  </a:tcPr>
                </a:tc>
              </a:tr>
            </a:tbl>
          </a:graphicData>
        </a:graphic>
      </p:graphicFrame>
      <p:sp>
        <p:nvSpPr>
          <p:cNvPr id="8" name="TextBox 7"/>
          <p:cNvSpPr txBox="1"/>
          <p:nvPr/>
        </p:nvSpPr>
        <p:spPr>
          <a:xfrm>
            <a:off x="411480" y="486232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104</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96</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29</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92</a:t>
            </a:r>
          </a:p>
        </p:txBody>
      </p:sp>
      <p:sp>
        <p:nvSpPr>
          <p:cNvPr id="9" name="TextBox 8"/>
          <p:cNvSpPr txBox="1"/>
          <p:nvPr/>
        </p:nvSpPr>
        <p:spPr>
          <a:xfrm>
            <a:off x="411480" y="5255514"/>
            <a:ext cx="11365992" cy="108127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दोनों चुनावों के लिए चार तरह के 8 लिफ़ाफ़े परिशिष्ट-12 के अनुसार अलग-अलग सीलबंद; दोनों में एक ही काम आए काग़ज़ों के दो साझा लिफ़ाफ़े: चिन्हित प्रति का PE-42, रजिस्टर का PE-43; ये भी अलग-अलग सीलबंद।</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104</a:t>
            </a:r>
            <a:r>
              <a:rPr sz="1224"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PE-42 से PE-51 तक के लिफ़ाफ़े चपड़ी से सीलबंद करने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105</a:t>
            </a:r>
            <a:r>
              <a:rPr sz="1224" b="0">
                <a:solidFill>
                  <a:srgbClr val="2B5C8A"/>
                </a:solidFill>
                <a:latin typeface="Nirmala UI"/>
                <a:ea typeface="Nirmala UI"/>
                <a:cs typeface="Nirmala UI"/>
              </a:rPr>
              <a:t>]</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ये लिफ़ाफ़े सील नहीं होंगे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70 / 84</a:t>
            </a:r>
          </a:p>
        </p:txBody>
      </p:sp>
      <p:graphicFrame>
        <p:nvGraphicFramePr>
          <p:cNvPr id="7" name="Table 6"/>
          <p:cNvGraphicFramePr>
            <a:graphicFrameLocks noGrp="1"/>
          </p:cNvGraphicFramePr>
          <p:nvPr/>
        </p:nvGraphicFramePr>
        <p:xfrm>
          <a:off x="411480" y="1024128"/>
          <a:ext cx="11365991" cy="3023870"/>
        </p:xfrm>
        <a:graphic>
          <a:graphicData uri="http://schemas.openxmlformats.org/drawingml/2006/table">
            <a:tbl>
              <a:tblPr firstRow="1" bandRow="1">
                <a:tableStyleId>{5C22544A-7EE6-4342-B048-85BDC9FD1C3A}</a:tableStyleId>
              </a:tblPr>
              <a:tblGrid>
                <a:gridCol w="2024394"/>
                <a:gridCol w="9341597"/>
              </a:tblGrid>
              <a:tr h="759460">
                <a:tc>
                  <a:txBody>
                    <a:bodyPr wrap="square"/>
                    <a:lstStyle/>
                    <a:p>
                      <a:pPr algn="l">
                        <a:lnSpc>
                          <a:spcPct val="100000"/>
                        </a:lnSpc>
                        <a:spcAft>
                          <a:spcPts val="0"/>
                        </a:spcAft>
                      </a:pPr>
                      <a:r>
                        <a:rPr sz="1700" b="1">
                          <a:solidFill>
                            <a:srgbClr val="FFFFFF"/>
                          </a:solidFill>
                          <a:latin typeface="Nirmala UI"/>
                          <a:ea typeface="Nirmala UI"/>
                          <a:cs typeface="Nirmala UI"/>
                        </a:rPr>
                        <a:t>बिना सील का लिफ़ाफ़ा</a:t>
                      </a:r>
                    </a:p>
                  </a:txBody>
                  <a:tcPr marL="91440" marR="91440" marT="54864" marB="54864" anchor="ctr">
                    <a:solidFill>
                      <a:srgbClr val="1E3A5F"/>
                    </a:solidFill>
                  </a:tcPr>
                </a:tc>
                <a:tc>
                  <a:txBody>
                    <a:bodyPr wrap="square"/>
                    <a:lstStyle/>
                    <a:p>
                      <a:pPr algn="l">
                        <a:lnSpc>
                          <a:spcPct val="100000"/>
                        </a:lnSpc>
                        <a:spcAft>
                          <a:spcPts val="0"/>
                        </a:spcAft>
                      </a:pPr>
                      <a:r>
                        <a:rPr sz="1700" b="1">
                          <a:solidFill>
                            <a:srgbClr val="FFFFFF"/>
                          </a:solidFill>
                          <a:latin typeface="Nirmala UI"/>
                          <a:ea typeface="Nirmala UI"/>
                          <a:cs typeface="Nirmala UI"/>
                        </a:rPr>
                        <a:t>क्या रखना है</a:t>
                      </a:r>
                    </a:p>
                  </a:txBody>
                  <a:tcPr marL="91440" marR="91440" marT="54864" marB="54864" anchor="ctr">
                    <a:solidFill>
                      <a:srgbClr val="1E3A5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PE-52</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मतदान अधिकारी की डायरी (दोनों पदों की एक), साथ में दोनों पदों के प्ररूप-14 की दूसरी प्रति</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PE-54 / PE-53</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प्ररूप-14: ज़िला परिषद सदस्य / पंचायत समिति सदस्य</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PE-56 / PE-55</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मतदान अधिकारी की घोषणाएँ (मॉक पोल प्रमाण-पत्र साथ में): ज़िला परिषद सदस्य / पंचायत समिति सदस्य</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P-2</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सांख्यिकी आँकड़े (दोनों पदों का एक)</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PE-57</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विविध काग़ज़ात (दोनों पदों का एक)</a:t>
                      </a:r>
                    </a:p>
                  </a:txBody>
                  <a:tcPr marL="91440" marR="91440" marT="54864" marB="54864" anchor="ctr">
                    <a:solidFill>
                      <a:srgbClr val="FFFFFF"/>
                    </a:solidFill>
                  </a:tcPr>
                </a:tc>
              </a:tr>
            </a:tbl>
          </a:graphicData>
        </a:graphic>
      </p:graphicFrame>
      <p:sp>
        <p:nvSpPr>
          <p:cNvPr id="8" name="TextBox 7"/>
          <p:cNvSpPr txBox="1"/>
          <p:nvPr/>
        </p:nvSpPr>
        <p:spPr>
          <a:xfrm>
            <a:off x="411480" y="4102861"/>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104</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105</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1161, दि. 30.01.2026, संकलन पृ. 279</a:t>
            </a:r>
          </a:p>
        </p:txBody>
      </p:sp>
      <p:sp>
        <p:nvSpPr>
          <p:cNvPr id="9" name="TextBox 8"/>
          <p:cNvSpPr txBox="1"/>
          <p:nvPr/>
        </p:nvSpPr>
        <p:spPr>
          <a:xfrm>
            <a:off x="411480" y="4496053"/>
            <a:ext cx="11365992" cy="184073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P-2 और PE-52 से PE-57 तक के लिफ़ाफ़े सील नहीं करने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105</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पिंक पेपर सीलों का अलग लेखा नहीं बनाना; उनका लेखा प्ररूप-14 के भाग-1 के मद 9 में ही लिखिए।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105</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कोई सूचना शून्य हो, तब भी सब लिफ़ाफ़े तैयार कीजिए, और उनमें संबंधित प्ररूप भरकर रखिए।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109</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लिफ़ाफ़ों पर पृष्ठांकन करना न भूलिए, और उसकी प्रविष्टियाँ पूरी लिखिए।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105</a:t>
            </a:r>
            <a:r>
              <a:rPr sz="1296" b="0">
                <a:solidFill>
                  <a:srgbClr val="2B5C8A"/>
                </a:solidFill>
                <a:latin typeface="Nirmala UI"/>
                <a:ea typeface="Nirmala UI"/>
                <a:cs typeface="Nirmala UI"/>
              </a:rPr>
              <a:t>]</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संग्रहण स्थल पर जमा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71 / 84</a:t>
            </a:r>
          </a:p>
        </p:txBody>
      </p:sp>
      <p:graphicFrame>
        <p:nvGraphicFramePr>
          <p:cNvPr id="7" name="Table 6"/>
          <p:cNvGraphicFramePr>
            <a:graphicFrameLocks noGrp="1"/>
          </p:cNvGraphicFramePr>
          <p:nvPr/>
        </p:nvGraphicFramePr>
        <p:xfrm>
          <a:off x="411480" y="1024128"/>
          <a:ext cx="11365991" cy="3109973"/>
        </p:xfrm>
        <a:graphic>
          <a:graphicData uri="http://schemas.openxmlformats.org/drawingml/2006/table">
            <a:tbl>
              <a:tblPr firstRow="1" bandRow="1">
                <a:tableStyleId>{5C22544A-7EE6-4342-B048-85BDC9FD1C3A}</a:tableStyleId>
              </a:tblPr>
              <a:tblGrid>
                <a:gridCol w="1296651"/>
                <a:gridCol w="10069340"/>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काउंटर</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जमा होगा</a:t>
                      </a:r>
                    </a:p>
                  </a:txBody>
                  <a:tcPr marL="91440" marR="91440" marT="54864" marB="54864" anchor="ctr">
                    <a:solidFill>
                      <a:srgbClr val="1E3A5F"/>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1 (स्ट्रांग रूम)</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इस्तेमाल हुई सीलबंद बैलेट यूनिट और कंट्रोल यूनिट; बिना सील के लिफ़ाफ़े PE-53 और PE-54 (प्ररूप-14), PE-55 और PE-56 (घोषणा), PE-52 (डायरी), P-2 (सांख्यिकी)। हर चुनाव का सामान अलग-अलग।</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सीलबंद लिफ़ाफ़े PE-42 से PE-51, जिनका एक अलग पैकेट होगा; और बिना सील का PE-57</a:t>
                      </a:r>
                    </a:p>
                  </a:txBody>
                  <a:tcPr marL="91440" marR="91440" marT="54864" marB="54864" anchor="ctr">
                    <a:solidFill>
                      <a:srgbClr val="F1F4F8"/>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बाकी चुनाव सामग्री, जैसे मतदान अधिकारी की पीतल की सील, स्टाम्प पैड और इंक, अमिट स्याही की शीशी, बिना इस्तेमाल हुई मतदान या कंट्रोल यूनिट, डमी बैलेट यूनिट और दी गई बाकी सामग्री</a:t>
                      </a:r>
                    </a:p>
                  </a:txBody>
                  <a:tcPr marL="91440" marR="91440" marT="54864" marB="54864" anchor="ctr">
                    <a:solidFill>
                      <a:srgbClr val="FFFFFF"/>
                    </a:solidFill>
                  </a:tcPr>
                </a:tc>
              </a:tr>
            </a:tbl>
          </a:graphicData>
        </a:graphic>
      </p:graphicFrame>
      <p:sp>
        <p:nvSpPr>
          <p:cNvPr id="8" name="TextBox 7"/>
          <p:cNvSpPr txBox="1"/>
          <p:nvPr/>
        </p:nvSpPr>
        <p:spPr>
          <a:xfrm>
            <a:off x="411480" y="4188967"/>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108</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p>
        </p:txBody>
      </p:sp>
      <p:sp>
        <p:nvSpPr>
          <p:cNvPr id="9" name="TextBox 8"/>
          <p:cNvSpPr txBox="1"/>
          <p:nvPr/>
        </p:nvSpPr>
        <p:spPr>
          <a:xfrm>
            <a:off x="411480" y="4582159"/>
            <a:ext cx="11365992" cy="1754632"/>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बिना समय गँवाए, निर्देश के अनुसार संग्रहण स्थल पहुँचिए। बीच रास्ते में कहीं और न जाइए, और बेवजह न रुकिए।</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आम तौर पर तीन काउंटर होंगे; ज़िला निर्वाचन अधिकारी या रिटर्निंग अधिकारी इनमें थोड़ा फेर-बदल कर सकते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108</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सामान अच्छी तरह सँभलवाकर और रसीद लेकर ही काउंटर छोड़िए। मार्गदर्शिका के शब्दों में, इसमें लापरवाही क्षम्य नहीं होगी।</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152" b="0">
                <a:solidFill>
                  <a:srgbClr val="2B5C8A"/>
                </a:solidFill>
                <a:latin typeface="Nirmala UI"/>
                <a:ea typeface="Nirmala UI"/>
                <a:cs typeface="Nirmala UI"/>
              </a:rPr>
              <a:t>]</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लिफ़ाफ़े और जमा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72 / 84</a:t>
            </a:r>
          </a:p>
        </p:txBody>
      </p:sp>
      <p:sp>
        <p:nvSpPr>
          <p:cNvPr id="7" name="Rectangle 6"/>
          <p:cNvSpPr/>
          <p:nvPr/>
        </p:nvSpPr>
        <p:spPr>
          <a:xfrm>
            <a:off x="411480" y="1223390"/>
            <a:ext cx="5477256" cy="760475"/>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11480" y="1223390"/>
            <a:ext cx="64008" cy="760475"/>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314830"/>
            <a:ext cx="5138928" cy="577595"/>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सीलबंद लिफ़ाफ़े</a:t>
            </a:r>
            <a:r>
              <a:rPr sz="1500" b="0">
                <a:solidFill>
                  <a:srgbClr val="1F2937"/>
                </a:solidFill>
                <a:latin typeface="Nirmala UI"/>
                <a:ea typeface="Nirmala UI"/>
                <a:cs typeface="Nirmala UI"/>
              </a:rPr>
              <a:t> PE-42 से PE-51: चपड़ी से सील।</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105</a:t>
            </a:r>
            <a:r>
              <a:rPr sz="1080" b="0">
                <a:solidFill>
                  <a:srgbClr val="2B5C8A"/>
                </a:solidFill>
                <a:latin typeface="Nirmala UI"/>
                <a:ea typeface="Nirmala UI"/>
                <a:cs typeface="Nirmala UI"/>
              </a:rPr>
              <a:t>]</a:t>
            </a:r>
          </a:p>
        </p:txBody>
      </p:sp>
      <p:sp>
        <p:nvSpPr>
          <p:cNvPr id="10" name="Oval 9"/>
          <p:cNvSpPr/>
          <p:nvPr/>
        </p:nvSpPr>
        <p:spPr>
          <a:xfrm>
            <a:off x="256032" y="10679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1" name="Right Arrow 10"/>
          <p:cNvSpPr/>
          <p:nvPr/>
        </p:nvSpPr>
        <p:spPr>
          <a:xfrm>
            <a:off x="5980176" y="1475612"/>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0216" y="1223390"/>
            <a:ext cx="5477256" cy="760475"/>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83096" y="1314830"/>
            <a:ext cx="5202936" cy="577595"/>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बिना सील</a:t>
            </a:r>
            <a:r>
              <a:rPr sz="1500" b="0">
                <a:solidFill>
                  <a:srgbClr val="1F2937"/>
                </a:solidFill>
                <a:latin typeface="Nirmala UI"/>
                <a:ea typeface="Nirmala UI"/>
                <a:cs typeface="Nirmala UI"/>
              </a:rPr>
              <a:t>: P-2 और PE-52 से PE-57।</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105</a:t>
            </a:r>
            <a:r>
              <a:rPr sz="1080" b="0">
                <a:solidFill>
                  <a:srgbClr val="2B5C8A"/>
                </a:solidFill>
                <a:latin typeface="Nirmala UI"/>
                <a:ea typeface="Nirmala UI"/>
                <a:cs typeface="Nirmala UI"/>
              </a:rPr>
              <a:t>]</a:t>
            </a:r>
          </a:p>
        </p:txBody>
      </p:sp>
      <p:sp>
        <p:nvSpPr>
          <p:cNvPr id="14" name="Oval 13"/>
          <p:cNvSpPr/>
          <p:nvPr/>
        </p:nvSpPr>
        <p:spPr>
          <a:xfrm>
            <a:off x="6144768" y="1067942"/>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5" name="Rectangle 14"/>
          <p:cNvSpPr/>
          <p:nvPr/>
        </p:nvSpPr>
        <p:spPr>
          <a:xfrm>
            <a:off x="411480" y="2276474"/>
            <a:ext cx="5477256" cy="103098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11480" y="2276474"/>
            <a:ext cx="64008" cy="103098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2367915"/>
            <a:ext cx="5138928"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कोई सूचना शून्य हो, तब भी सब लिफ़ाफ़े तैयार; लिफ़ाफ़ों पर पृष्ठांकन न भूलिए।</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105</a:t>
            </a:r>
            <a:r>
              <a:rPr sz="1080" b="0">
                <a:solidFill>
                  <a:srgbClr val="2B5C8A"/>
                </a:solidFill>
                <a:latin typeface="Nirmala UI"/>
                <a:ea typeface="Nirmala UI"/>
                <a:cs typeface="Nirmala UI"/>
              </a:rPr>
              <a:t>]</a:t>
            </a:r>
          </a:p>
        </p:txBody>
      </p:sp>
      <p:sp>
        <p:nvSpPr>
          <p:cNvPr id="18" name="Oval 17"/>
          <p:cNvSpPr/>
          <p:nvPr/>
        </p:nvSpPr>
        <p:spPr>
          <a:xfrm>
            <a:off x="256032" y="212102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19" name="Right Arrow 18"/>
          <p:cNvSpPr/>
          <p:nvPr/>
        </p:nvSpPr>
        <p:spPr>
          <a:xfrm>
            <a:off x="5980176" y="2663951"/>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300216" y="2276474"/>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83096" y="2367915"/>
            <a:ext cx="5202936"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बिना समय गँवाए </a:t>
            </a:r>
            <a:r>
              <a:rPr sz="1500" b="1">
                <a:solidFill>
                  <a:srgbClr val="1F2937"/>
                </a:solidFill>
                <a:latin typeface="Nirmala UI"/>
                <a:ea typeface="Nirmala UI"/>
                <a:cs typeface="Nirmala UI"/>
              </a:rPr>
              <a:t>संग्रहण स्थल</a:t>
            </a:r>
            <a:r>
              <a:rPr sz="1500" b="0">
                <a:solidFill>
                  <a:srgbClr val="1F2937"/>
                </a:solidFill>
                <a:latin typeface="Nirmala UI"/>
                <a:ea typeface="Nirmala UI"/>
                <a:cs typeface="Nirmala UI"/>
              </a:rPr>
              <a:t>; बीच रास्ते में कहीं और न जाइए। आम तौर पर वहाँ तीन काउंटर।</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108</a:t>
            </a:r>
            <a:r>
              <a:rPr sz="1080" b="0">
                <a:solidFill>
                  <a:srgbClr val="2B5C8A"/>
                </a:solidFill>
                <a:latin typeface="Nirmala UI"/>
                <a:ea typeface="Nirmala UI"/>
                <a:cs typeface="Nirmala UI"/>
              </a:rPr>
              <a:t>]</a:t>
            </a:r>
          </a:p>
        </p:txBody>
      </p:sp>
      <p:sp>
        <p:nvSpPr>
          <p:cNvPr id="22" name="Oval 21"/>
          <p:cNvSpPr/>
          <p:nvPr/>
        </p:nvSpPr>
        <p:spPr>
          <a:xfrm>
            <a:off x="6144768" y="2121027"/>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23" name="Rectangle 22"/>
          <p:cNvSpPr/>
          <p:nvPr/>
        </p:nvSpPr>
        <p:spPr>
          <a:xfrm>
            <a:off x="411480" y="3600068"/>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94360" y="3691508"/>
            <a:ext cx="5202936"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काउंटर 1 (स्ट्रांग रूम)</a:t>
            </a:r>
            <a:r>
              <a:rPr sz="1500" b="0">
                <a:solidFill>
                  <a:srgbClr val="1F2937"/>
                </a:solidFill>
                <a:latin typeface="Nirmala UI"/>
                <a:ea typeface="Nirmala UI"/>
                <a:cs typeface="Nirmala UI"/>
              </a:rPr>
              <a:t>: सीलबंद बैलेट यूनिट और कंट्रोल यूनिट; बिना सील के PE-52, PE-53, PE-54, PE-55, PE-56 और P-2, हर चुनाव का सामान अलग।</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108</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a:t>
            </a:r>
          </a:p>
        </p:txBody>
      </p:sp>
      <p:sp>
        <p:nvSpPr>
          <p:cNvPr id="25" name="Oval 24"/>
          <p:cNvSpPr/>
          <p:nvPr/>
        </p:nvSpPr>
        <p:spPr>
          <a:xfrm>
            <a:off x="256032" y="344462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26" name="Right Arrow 25"/>
          <p:cNvSpPr/>
          <p:nvPr/>
        </p:nvSpPr>
        <p:spPr>
          <a:xfrm>
            <a:off x="5980176" y="3987545"/>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0216" y="3600068"/>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83096" y="3691508"/>
            <a:ext cx="5202936"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काउंटर 2</a:t>
            </a:r>
            <a:r>
              <a:rPr sz="1500" b="0">
                <a:solidFill>
                  <a:srgbClr val="1F2937"/>
                </a:solidFill>
                <a:latin typeface="Nirmala UI"/>
                <a:ea typeface="Nirmala UI"/>
                <a:cs typeface="Nirmala UI"/>
              </a:rPr>
              <a:t>: सीलबंद PE-42 से PE-51 का अलग पैकेट, और बिना सील का PE-57।</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108</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a:t>
            </a:r>
          </a:p>
        </p:txBody>
      </p:sp>
      <p:sp>
        <p:nvSpPr>
          <p:cNvPr id="29" name="Oval 28"/>
          <p:cNvSpPr/>
          <p:nvPr/>
        </p:nvSpPr>
        <p:spPr>
          <a:xfrm>
            <a:off x="6144768" y="344462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30" name="Rectangle 29"/>
          <p:cNvSpPr/>
          <p:nvPr/>
        </p:nvSpPr>
        <p:spPr>
          <a:xfrm>
            <a:off x="411480" y="4923662"/>
            <a:ext cx="5477256" cy="1030986"/>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94360" y="5015102"/>
            <a:ext cx="5202936" cy="848106"/>
          </a:xfrm>
          <a:prstGeom prst="rect">
            <a:avLst/>
          </a:prstGeom>
          <a:noFill/>
        </p:spPr>
        <p:txBody>
          <a:bodyPr wrap="square" anchor="t" lIns="45720" rIns="45720" tIns="18288" bIns="18288">
            <a:spAutoFit/>
          </a:bodyPr>
          <a:lstStyle/>
          <a:p>
            <a:pPr>
              <a:lnSpc>
                <a:spcPct val="100000"/>
              </a:lnSpc>
            </a:pPr>
            <a:r>
              <a:rPr sz="1500" b="1">
                <a:solidFill>
                  <a:srgbClr val="1F2937"/>
                </a:solidFill>
                <a:latin typeface="Nirmala UI"/>
                <a:ea typeface="Nirmala UI"/>
                <a:cs typeface="Nirmala UI"/>
              </a:rPr>
              <a:t>काउंटर 3</a:t>
            </a:r>
            <a:r>
              <a:rPr sz="1500" b="0">
                <a:solidFill>
                  <a:srgbClr val="1F2937"/>
                </a:solidFill>
                <a:latin typeface="Nirmala UI"/>
                <a:ea typeface="Nirmala UI"/>
                <a:cs typeface="Nirmala UI"/>
              </a:rPr>
              <a:t>: बाकी चुनाव सामग्री, जैसे पीतल की सील, स्टाम्प पैड, अमिट स्याही की शीशी, बिना इस्तेमाल हुई मतदान या कंट्रोल यूनिट।</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108</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a:t>
            </a:r>
          </a:p>
        </p:txBody>
      </p:sp>
      <p:sp>
        <p:nvSpPr>
          <p:cNvPr id="32" name="Oval 31"/>
          <p:cNvSpPr/>
          <p:nvPr/>
        </p:nvSpPr>
        <p:spPr>
          <a:xfrm>
            <a:off x="256032" y="47682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33" name="Right Arrow 32"/>
          <p:cNvSpPr/>
          <p:nvPr/>
        </p:nvSpPr>
        <p:spPr>
          <a:xfrm>
            <a:off x="5980176" y="5311139"/>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6300216" y="4923662"/>
            <a:ext cx="5477256" cy="1030986"/>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0216" y="4923662"/>
            <a:ext cx="64008" cy="103098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47104" y="5015102"/>
            <a:ext cx="5138928" cy="848106"/>
          </a:xfrm>
          <a:prstGeom prst="rect">
            <a:avLst/>
          </a:prstGeom>
          <a:noFill/>
        </p:spPr>
        <p:txBody>
          <a:bodyPr wrap="square" anchor="t" lIns="45720" rIns="45720" tIns="18288" bIns="18288">
            <a:spAutoFit/>
          </a:bodyPr>
          <a:lstStyle/>
          <a:p>
            <a:pPr>
              <a:lnSpc>
                <a:spcPct val="100000"/>
              </a:lnSpc>
            </a:pPr>
            <a:r>
              <a:rPr sz="1500" b="0">
                <a:solidFill>
                  <a:srgbClr val="1F2937"/>
                </a:solidFill>
                <a:latin typeface="Nirmala UI"/>
                <a:ea typeface="Nirmala UI"/>
                <a:cs typeface="Nirmala UI"/>
              </a:rPr>
              <a:t>सामान अच्छी तरह सँभलवाकर और </a:t>
            </a:r>
            <a:r>
              <a:rPr sz="1500" b="1">
                <a:solidFill>
                  <a:srgbClr val="1F2937"/>
                </a:solidFill>
                <a:latin typeface="Nirmala UI"/>
                <a:ea typeface="Nirmala UI"/>
                <a:cs typeface="Nirmala UI"/>
              </a:rPr>
              <a:t>रसीद</a:t>
            </a:r>
            <a:r>
              <a:rPr sz="1500" b="0">
                <a:solidFill>
                  <a:srgbClr val="1F2937"/>
                </a:solidFill>
                <a:latin typeface="Nirmala UI"/>
                <a:ea typeface="Nirmala UI"/>
                <a:cs typeface="Nirmala UI"/>
              </a:rPr>
              <a:t> लेकर ही काउंटर छोड़िए।</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080" b="0">
                <a:solidFill>
                  <a:srgbClr val="2B5C8A"/>
                </a:solidFill>
                <a:latin typeface="Nirmala UI"/>
                <a:ea typeface="Nirmala UI"/>
                <a:cs typeface="Nirmala UI"/>
              </a:rPr>
              <a:t>]</a:t>
            </a:r>
          </a:p>
        </p:txBody>
      </p:sp>
      <p:sp>
        <p:nvSpPr>
          <p:cNvPr id="37" name="Oval 36"/>
          <p:cNvSpPr/>
          <p:nvPr/>
        </p:nvSpPr>
        <p:spPr>
          <a:xfrm>
            <a:off x="6144768" y="4768214"/>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38" name="TextBox 37"/>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लिफ़ाफ़े और जमा", पेज "लिफ़ाफ़े भरिए और संग्रहण स्थल पर जमा कीजिए" से। हर डिब्बे का स्रोत उसी डिब्बे में है।</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रोकना पड़े 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पर हिंसा या बलवा हो, तो मतदान स्थगित कीजिए, और रिटर्निंग अधिकारी को पूरी बात तुरंत बताइए।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पर कब्ज़ा हो जाए, तो मतदान बंद कीजिए, और रिटर्निंग अधिकारी को पूरी बात तुरंत बताइए।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सामग्री (मशीन, रजिस्टर, चिन्हित प्रति) बिना अधिकार ले जाई जाए, ख़राब की जाए या उसमें गड़बड़ हो: मतदान बंद कीजिए, तुरंत बताइए।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114</a:t>
            </a:r>
            <a:r>
              <a:rPr sz="1584" b="0">
                <a:solidFill>
                  <a:srgbClr val="2B5C8A"/>
                </a:solidFill>
                <a:latin typeface="Nirmala UI"/>
                <a:ea typeface="Nirmala UI"/>
                <a:cs typeface="Nirmala UI"/>
              </a:rPr>
              <a:t>]</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ड्यूटी: मतदान के दौरान मतदान अधिकारी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74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तय समय पर मतदान शुरू कीजिए। लोक प्रतिनिधित्व अधिनियम 1951 की धारा 128 ज़ोर से पढ़कर गोपनीयता की चेतावनी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के अंदर एक समय में हर उम्मीदवार का एक ही मतदान अभिकर्ता रहने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से सौ मीटर तक चुनाव प्रचार अपराध है। बूथ में धूम्रपान मना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कक्ष में वोट डाल रहा हो, तब किसी और को वहाँ न जाने दीजिए, और फोटो न लेने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कोई किसी और के नाम से वोट डालने आए, तो उसे लिखित शिकायत के साथ पुलिस को सौंपिए।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चेतावनी के बाद भी कोई गोपनीयता न माने, तो उसे वोट न देने दीजिए। रजिस्टर में टिप्पणी कीजिए, कॉलम 1 की क्रम संख्या न बदलिए।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ड्यूटी: ये भी न भूलिए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75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मौजूद सब मतदान अभिकर्ताओं को दिखाइए कि मशीन में कोई डेटा नहीं है और पहले से कोई वोट नहीं पड़ा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चाहें, तो डमी बैलेट यूनिट पर वोट डालने का तरीक़ा दिखाइए।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18 साल से काफ़ी छोटा लगे पर उसकी पहचान से आप संतुष्ट हों, तो उससे उम्र की घोषणा (परिशिष्ट-10)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113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जब भी कुछ घटे, उसी समय मतदान अधिकारी की डायरी (परिशिष्ट-8) में लिखिए। दोनों चुनावों की एक ही डायरी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114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की हुई मशीन और सारे कागज़ात सौंपकर उचित रसीद लेना आपकी अपनी ज़िम्मेदारी है। चेक मेमो (परिशिष्ट-15) ख़ुद भरिए।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13</a:t>
            </a:r>
            <a:r>
              <a:rPr sz="1584" b="0">
                <a:solidFill>
                  <a:srgbClr val="2B5C8A"/>
                </a:solidFill>
                <a:latin typeface="Nirmala UI"/>
                <a:ea typeface="Nirmala UI"/>
                <a:cs typeface="Nirmala UI"/>
              </a:rPr>
              <a:t>]</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वाले दिन दल में कितने लोग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76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वाले दिन MPSV मशीन वाले बूथ पर मतदान अधिकारी के साथ 3 सहायक मतदान अधिकारी होते हैं, और M-2/M-3/MK-4/MK-5 मशीन वाले बूथ पर 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आपके दल में कौन-कौन है, यह अपने नियुक्ति आदेश में देखिए।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5</a:t>
            </a:r>
            <a:r>
              <a:rPr sz="1584" b="0">
                <a:solidFill>
                  <a:srgbClr val="2B5C8A"/>
                </a:solidFill>
                <a:latin typeface="Nirmala UI"/>
                <a:ea typeface="Nirmala UI"/>
                <a:cs typeface="Nirmala UI"/>
              </a:rPr>
              <a:t>]</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नीली पर्ची किसे: MPSV वाले बूथ पर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77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वाले बूथ पर दल में तीन ही सहायक मतदान अधिकारी होते हैं; दोनों चुनावों की कंट्रोल यूनिट का प्रभारी एक ही है, और वही दोनों पर्चियाँ लेता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तीसरा सहायक मतदान अधिकारी है: पीली और नीली, दोनों पर्चियाँ उसी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95</a:t>
            </a:r>
            <a:r>
              <a:rPr sz="1584" b="0">
                <a:solidFill>
                  <a:srgbClr val="2B5C8A"/>
                </a:solidFill>
                <a:latin typeface="Nirmala UI"/>
                <a:ea typeface="Nirmala UI"/>
                <a:cs typeface="Nirmala UI"/>
              </a:rPr>
              <a:t>]</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पर्चियाँ कौन लेगा और रखेगा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78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वाले बूथ पर पर्ची तीसरा सहायक मतदान अधिकारी लेता है, जो कंट्रोल यूनिट का प्रभारी है और मतदान अधिकारी के पास ही बैठता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 पर्चियाँ सँभालकर रखी जाएँगी और मतदान के अंत में अलग कवर में सील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96</a:t>
            </a:r>
            <a:r>
              <a:rPr sz="1584" b="0">
                <a:solidFill>
                  <a:srgbClr val="2B5C8A"/>
                </a:solidFill>
                <a:latin typeface="Nirmala UI"/>
                <a:ea typeface="Nirmala UI"/>
                <a:cs typeface="Nirmala UI"/>
              </a:rPr>
              <a:t>]</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काग़ज़ों के पैकेट: कौन-से सील होंगे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79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कौन-से पैकेट सील होंगे और कौन-से नहीं, यह सामान जमा वाले अध्याय की सूची में लिखा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काउंटर के लिफ़ाफ़े और PE-57 बिना सील के जमा होते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चपड़ी की सील सिर्फ़ उन्हीं पैकेटों पर, जिन पर लगनी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109</a:t>
            </a:r>
            <a:r>
              <a:rPr sz="1584" b="0">
                <a:solidFill>
                  <a:srgbClr val="2B5C8A"/>
                </a:solidFill>
                <a:latin typeface="Nirmala UI"/>
                <a:ea typeface="Nirmala UI"/>
                <a:cs typeface="Nirmala UI"/>
              </a:rPr>
              <a:t>]</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बंद होने पर: पहले स्विच बंद, फिर यूनिटें अलग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80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समाप्ति की प्रक्रिया में: पहले कंट्रोल यूनिट का पावर स्विच बंद (OFF) कीजिए, फिर इंटरफ़ेस केबल की दोनों कुंडी दबाकर बैलेट यूनिट अलग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की निर्देश पुस्तिका में: बैलेट यूनिट को कंट्रोल यूनिट से जोड़ते या अलग करते समय कंट्रोल यूनिट का स्विच हमेशा बंद (OFF) रखिए।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28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यानी पहले पावर स्विच बंद, फिर यूनिटें अलग।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28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45</a:t>
            </a:r>
            <a:r>
              <a:rPr sz="1584" b="0">
                <a:solidFill>
                  <a:srgbClr val="2B5C8A"/>
                </a:solidFill>
                <a:latin typeface="Nirmala UI"/>
                <a:ea typeface="Nirmala UI"/>
                <a:cs typeface="Nirmala UI"/>
              </a:rPr>
              <a:t>]</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कंट्रोल यूनिट पर स्टीकर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81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पत्र 1299 (03.02.2026): MPSV की कंट्रोल यूनिट दोनों पदों के लिए काम आए, तो उस पर स्टीकर लगाने की ज़रूरत नहीं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वही आदेश: सिर्फ़ एक पद के लिए काम आए, तो सिंगल पोस्ट मशीन की तरह उस पर भी स्टीकर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पदों के लिए काम आ रही कंट्रोल यूनिट पर स्टीकर न मिलें, तो इसे कमी न मानिए: आदेश के हिसाब से इसकी ज़रूरत ही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288</a:t>
            </a:r>
            <a:r>
              <a:rPr sz="1584" b="0">
                <a:solidFill>
                  <a:srgbClr val="2B5C8A"/>
                </a:solidFill>
                <a:latin typeface="Nirmala UI"/>
                <a:ea typeface="Nirmala UI"/>
                <a:cs typeface="Nirmala UI"/>
              </a:rPr>
              <a:t>]</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इन बातों का ध्यान रखिए (1)</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82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मॉक पोल प्रमाण-पत्र: आदेश और मार्गदर्शिका, दोनों पदों के लिए अलग-अलग प्रमाण-पत्र कहते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1161, दि. 30.01.2026, संकलन पृ. 280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35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विशेष टैग: मतदान अधिकारी हस्ताक्षर करेगा; मौजूद उम्मीदवार या अभिकर्ता चाहें, तो हस्ताक्षर कर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निविदत्त मतपत्र: मोहर लगानी है, हाथ से तभी लिखना है जब मोहर न हो, और बूथ के सुभिन्नकारी चिन्ह की मोहर भी लगानी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91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92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6318, दि. 18.12.2009, संकलन पृ. 281</a:t>
            </a:r>
            <a:r>
              <a:rPr sz="1584" b="0">
                <a:solidFill>
                  <a:srgbClr val="2B5C8A"/>
                </a:solidFill>
                <a:latin typeface="Nirmala UI"/>
                <a:ea typeface="Nirmala UI"/>
                <a:cs typeface="Nirmala UI"/>
              </a:rPr>
              <a:t>]</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इन बातों का ध्यान रखिए (2)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83 / 84</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वोटों के लेखे की प्रति: मार्गदर्शिका में यह प्रति उस अभिकर्ता को दी जाती है जो इसे लेना चाहे।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Close का डिस्प्ले: MPSV का क्रम मार्गदर्शिका में छपे MPSV डिस्प्ले के उदाहरण से लीजिए; यह क्रम मॉक पोल की Close वाली स्लाइड पर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बंद होने पर: उम्मीदवार या अभिकर्ता, चाहें तो, एड्रेस टैग और मोहरबंद किए जा रहे काग़ज़ों पर हस्ताक्षर कर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ऐसे अभिकर्ताओं के हस्ताक्षर घोषणा (परिशिष्ट-7) के भाग-3 में भी लिए जाएँगे; जो मना करें, उनके नाम भी उसी में लिखे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103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104</a:t>
            </a:r>
            <a:r>
              <a:rPr sz="1584" b="0">
                <a:solidFill>
                  <a:srgbClr val="2B5C8A"/>
                </a:solidFill>
                <a:latin typeface="Nirmala UI"/>
                <a:ea typeface="Nirmala UI"/>
                <a:cs typeface="Nirmala UI"/>
              </a:rPr>
              <a:t>]</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84 / 84</a:t>
            </a:r>
          </a:p>
        </p:txBody>
      </p:sp>
      <p:sp>
        <p:nvSpPr>
          <p:cNvPr id="7" name="TextBox 6"/>
          <p:cNvSpPr txBox="1"/>
          <p:nvPr/>
        </p:nvSpPr>
        <p:spPr>
          <a:xfrm>
            <a:off x="411480" y="1069848"/>
            <a:ext cx="5522976" cy="379882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3">
                  <a:extLst>
                    <a:ext uri="{A12FA001-AC4F-418D-AE19-62706E023703}">
                      <ahyp:hlinkClr xmlns:ahyp="http://schemas.microsoft.com/office/drawing/2018/hyperlinkcolor" val="tx"/>
                    </a:ext>
                  </a:extLst>
                </a:hlinkClick>
              </a:rPr>
              <a:t>आदेश 49, दि. 01.01.2026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4">
                  <a:extLst>
                    <a:ext uri="{A12FA001-AC4F-418D-AE19-62706E023703}">
                      <ahyp:hlinkClr xmlns:ahyp="http://schemas.microsoft.com/office/drawing/2018/hyperlinkcolor" val="tx"/>
                    </a:ext>
                  </a:extLst>
                </a:hlinkClick>
              </a:rPr>
              <a:t>आदेश 710, दि. 20.01.2026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1024, दि. 27.01.2026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6">
                  <a:extLst>
                    <a:ext uri="{A12FA001-AC4F-418D-AE19-62706E023703}">
                      <ahyp:hlinkClr xmlns:ahyp="http://schemas.microsoft.com/office/drawing/2018/hyperlinkcolor" val="tx"/>
                    </a:ext>
                  </a:extLst>
                </a:hlinkClick>
              </a:rPr>
              <a:t>आदेश 1134, दि. 29.01.2026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7">
                  <a:extLst>
                    <a:ext uri="{A12FA001-AC4F-418D-AE19-62706E023703}">
                      <ahyp:hlinkClr xmlns:ahyp="http://schemas.microsoft.com/office/drawing/2018/hyperlinkcolor" val="tx"/>
                    </a:ext>
                  </a:extLst>
                </a:hlinkClick>
              </a:rPr>
              <a:t>आदेश 1161, दि. 30.01.2026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8">
                  <a:extLst>
                    <a:ext uri="{A12FA001-AC4F-418D-AE19-62706E023703}">
                      <ahyp:hlinkClr xmlns:ahyp="http://schemas.microsoft.com/office/drawing/2018/hyperlinkcolor" val="tx"/>
                    </a:ext>
                  </a:extLst>
                </a:hlinkClick>
              </a:rPr>
              <a:t>आदेश 1408, दि. 04.02.2026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9">
                  <a:extLst>
                    <a:ext uri="{A12FA001-AC4F-418D-AE19-62706E023703}">
                      <ahyp:hlinkClr xmlns:ahyp="http://schemas.microsoft.com/office/drawing/2018/hyperlinkcolor" val="tx"/>
                    </a:ext>
                  </a:extLst>
                </a:hlinkClick>
              </a:rPr>
              <a:t>आदेश 2235, दि. 25.06.2019</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0">
                  <a:extLst>
                    <a:ext uri="{A12FA001-AC4F-418D-AE19-62706E023703}">
                      <ahyp:hlinkClr xmlns:ahyp="http://schemas.microsoft.com/office/drawing/2018/hyperlinkcolor" val="tx"/>
                    </a:ext>
                  </a:extLst>
                </a:hlinkClick>
              </a:rPr>
              <a:t>आदेश 5096, दि. 26.12.2025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1">
                  <a:extLst>
                    <a:ext uri="{A12FA001-AC4F-418D-AE19-62706E023703}">
                      <ahyp:hlinkClr xmlns:ahyp="http://schemas.microsoft.com/office/drawing/2018/hyperlinkcolor" val="tx"/>
                    </a:ext>
                  </a:extLst>
                </a:hlinkClick>
              </a:rPr>
              <a:t>आदेश 5101, दि. 26.12.2025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2">
                  <a:extLst>
                    <a:ext uri="{A12FA001-AC4F-418D-AE19-62706E023703}">
                      <ahyp:hlinkClr xmlns:ahyp="http://schemas.microsoft.com/office/drawing/2018/hyperlinkcolor" val="tx"/>
                    </a:ext>
                  </a:extLst>
                </a:hlinkClick>
              </a:rPr>
              <a:t>आदेश 5310, दि. 30.07.2026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3">
                  <a:extLst>
                    <a:ext uri="{A12FA001-AC4F-418D-AE19-62706E023703}">
                      <ahyp:hlinkClr xmlns:ahyp="http://schemas.microsoft.com/office/drawing/2018/hyperlinkcolor" val="tx"/>
                    </a:ext>
                  </a:extLst>
                </a:hlinkClick>
              </a:rPr>
              <a:t>आदेश 5468, दि. 04.08.2026</a:t>
            </a:r>
          </a:p>
        </p:txBody>
      </p:sp>
      <p:sp>
        <p:nvSpPr>
          <p:cNvPr id="8" name="TextBox 7"/>
          <p:cNvSpPr txBox="1"/>
          <p:nvPr/>
        </p:nvSpPr>
        <p:spPr>
          <a:xfrm>
            <a:off x="6254496" y="1069848"/>
            <a:ext cx="5522976" cy="379882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4">
                  <a:extLst>
                    <a:ext uri="{A12FA001-AC4F-418D-AE19-62706E023703}">
                      <ahyp:hlinkClr xmlns:ahyp="http://schemas.microsoft.com/office/drawing/2018/hyperlinkcolor" val="tx"/>
                    </a:ext>
                  </a:extLst>
                </a:hlinkClick>
              </a:rPr>
              <a:t>आदेश 6318, दि. 18.12.2009</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5">
                  <a:extLst>
                    <a:ext uri="{A12FA001-AC4F-418D-AE19-62706E023703}">
                      <ahyp:hlinkClr xmlns:ahyp="http://schemas.microsoft.com/office/drawing/2018/hyperlinkcolor" val="tx"/>
                    </a:ext>
                  </a:extLst>
                </a:hlinkClick>
              </a:rPr>
              <a:t>आदेश 9508, दि. 28.09.2026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6">
                  <a:extLst>
                    <a:ext uri="{A12FA001-AC4F-418D-AE19-62706E023703}">
                      <ahyp:hlinkClr xmlns:ahyp="http://schemas.microsoft.com/office/drawing/2018/hyperlinkcolor" val="tx"/>
                    </a:ext>
                  </a:extLst>
                </a:hlinkClick>
              </a:rPr>
              <a:t>आदेश 9809, दि. 02.10.2026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7">
                  <a:extLst>
                    <a:ext uri="{A12FA001-AC4F-418D-AE19-62706E023703}">
                      <ahyp:hlinkClr xmlns:ahyp="http://schemas.microsoft.com/office/drawing/2018/hyperlinkcolor" val="tx"/>
                    </a:ext>
                  </a:extLst>
                </a:hlinkClick>
              </a:rPr>
              <a:t>आदेश 9836, दि. 03.10.2026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8">
                  <a:extLst>
                    <a:ext uri="{A12FA001-AC4F-418D-AE19-62706E023703}">
                      <ahyp:hlinkClr xmlns:ahyp="http://schemas.microsoft.com/office/drawing/2018/hyperlinkcolor" val="tx"/>
                    </a:ext>
                  </a:extLst>
                </a:hlinkClick>
              </a:rPr>
              <a:t>आदेश 10090,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9">
                  <a:extLst>
                    <a:ext uri="{A12FA001-AC4F-418D-AE19-62706E023703}">
                      <ahyp:hlinkClr xmlns:ahyp="http://schemas.microsoft.com/office/drawing/2018/hyperlinkcolor" val="tx"/>
                    </a:ext>
                  </a:extLst>
                </a:hlinkClick>
              </a:rPr>
              <a:t>आदेश 10144, दि. 07.10.2026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20">
                  <a:extLst>
                    <a:ext uri="{A12FA001-AC4F-418D-AE19-62706E023703}">
                      <ahyp:hlinkClr xmlns:ahyp="http://schemas.microsoft.com/office/drawing/2018/hyperlinkcolor" val="tx"/>
                    </a:ext>
                  </a:extLst>
                </a:hlinkClick>
              </a:rPr>
              <a:t>ईवीएम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21">
                  <a:extLst>
                    <a:ext uri="{A12FA001-AC4F-418D-AE19-62706E023703}">
                      <ahyp:hlinkClr xmlns:ahyp="http://schemas.microsoft.com/office/drawing/2018/hyperlinkcolor" val="tx"/>
                    </a:ext>
                  </a:extLst>
                </a:hlinkClick>
              </a:rPr>
              <a:t>पत्र 1299, दि. 03.02.2026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22">
                  <a:extLst>
                    <a:ext uri="{A12FA001-AC4F-418D-AE19-62706E023703}">
                      <ahyp:hlinkClr xmlns:ahyp="http://schemas.microsoft.com/office/drawing/2018/hyperlinkcolor" val="tx"/>
                    </a:ext>
                  </a:extLst>
                </a:hlinkClick>
              </a:rPr>
              <a:t>मतपेटी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23">
                  <a:extLst>
                    <a:ext uri="{A12FA001-AC4F-418D-AE19-62706E023703}">
                      <ahyp:hlinkClr xmlns:ahyp="http://schemas.microsoft.com/office/drawing/2018/hyperlinkcolor" val="tx"/>
                    </a:ext>
                  </a:extLst>
                </a:hlinkClick>
              </a:rPr>
              <a:t>MPSV अनुदेश पुस्तिका</a:t>
            </a:r>
          </a:p>
        </p:txBody>
      </p:sp>
      <p:sp>
        <p:nvSpPr>
          <p:cNvPr id="9" name="TextBox 8"/>
          <p:cNvSpPr txBox="1"/>
          <p:nvPr/>
        </p:nvSpPr>
        <p:spPr>
          <a:xfrm>
            <a:off x="411480" y="5005832"/>
            <a:ext cx="11365992" cy="1422399"/>
          </a:xfrm>
          <a:prstGeom prst="rect">
            <a:avLst/>
          </a:prstGeom>
          <a:noFill/>
        </p:spPr>
        <p:txBody>
          <a:bodyPr wrap="square" anchor="t" lIns="45720" rIns="45720" tIns="18288" bIns="18288">
            <a:spAutoFit/>
          </a:bodyPr>
          <a:lstStyle/>
          <a:p>
            <a:pPr algn="l">
              <a:lnSpc>
                <a:spcPct val="100000"/>
              </a:lnSpc>
              <a:spcAft>
                <a:spcPts val="800"/>
              </a:spcAft>
            </a:pPr>
            <a:r>
              <a:rPr sz="1500" b="0">
                <a:solidFill>
                  <a:srgbClr val="8A3B12"/>
                </a:solidFill>
                <a:latin typeface="Nirmala UI"/>
                <a:ea typeface="Nirmala UI"/>
                <a:cs typeface="Nirmala UI"/>
              </a:rPr>
              <a:t>सावधान: यह राज्य निर्वाचन आयोग का दस्तावेज़ नहीं है; न आयोग ने इसे बनाया या जारी किया है, न यह सरकारी तौर पर तैयार हुआ है। यह सिर्फ़ पूरक प्रशिक्षण सामग्री है। अंतिम और मान्य स्रोत आयोग के मूल आदेश और नियम ही हैं; इसमें उनसे कुछ अलग दिखे, तो आदेश और नियम ही मानिए।</a:t>
            </a:r>
          </a:p>
          <a:p>
            <a:pPr algn="l">
              <a:lnSpc>
                <a:spcPct val="100000"/>
              </a:lnSpc>
              <a:spcAft>
                <a:spcPts val="800"/>
              </a:spcAft>
            </a:pPr>
            <a:r>
              <a:rPr sz="1500" b="0">
                <a:solidFill>
                  <a:srgbClr val="1F2937"/>
                </a:solidFill>
                <a:latin typeface="Nirmala UI"/>
                <a:ea typeface="Nirmala UI"/>
                <a:cs typeface="Nirmala UI"/>
              </a:rPr>
              <a:t>मिलान के लिए काम में ली गई प्रशिक्षण प्रस्तुति, साभार: मनीष कुमार गोयल, राज्य स्तरीय मास्टर ट्रेनर (SLMT), जयपुर। स्लाइडों की हर बात मार्गदर्शिका, MPSV अनुदेश पुस्तिका या आयोग के आदेश से है।</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