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103120"/>
            <a:ext cx="1005840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400"/>
              </a:spcAft>
            </a:pPr>
            <a:r>
              <a:rPr sz="1300" b="1" i="0">
                <a:solidFill>
                  <a:srgbClr val="B593E8"/>
                </a:solidFill>
                <a:latin typeface="Nirmala UI"/>
                <a:cs typeface="Nirmala UI"/>
                <a:ea typeface="Nirmala UI"/>
              </a:rPr>
              <a:t>राजस्थान नगरपालिका आम चुनाव 2026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रिटर्निंग अधिकारी / सहायक रिटर्निंग अधिकारी</a:t>
            </a:r>
          </a:p>
          <a:p>
            <a:pPr algn="l">
              <a:lnSpc>
                <a:spcPct val="130000"/>
              </a:lnSpc>
              <a:spcAft>
                <a:spcPts val="800"/>
              </a:spcAft>
            </a:pPr>
            <a:r>
              <a:rPr sz="20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DLMT अनुपूरक — जो आधिकारिक डेक में नहीं है, और जो बदल चुका है</a:t>
            </a:r>
          </a:p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1400" b="0" i="0">
                <a:solidFill>
                  <a:srgbClr val="9289A8"/>
                </a:solidFill>
                <a:latin typeface="Nirmala UI"/>
                <a:cs typeface="Nirmala UI"/>
                <a:ea typeface="Nirmala UI"/>
              </a:rPr>
              <a:t>जिला बालोतरा  ·  मास्टर ट्रेनर प्रस्तुति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10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धारा 21(g), नगरपालिका अधिनियम 2009 · आदेश 4537 दिनांक 01.11.2019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स्वच्छ शौचालय — धारा 21(g)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परिभाषा वही बोलें जो आदेश में है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2147230"/>
            <a:ext cx="5463540" cy="475488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256958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स्वच्छ शौचालय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8" y="2622718"/>
            <a:ext cx="5463540" cy="2511925"/>
          </a:xfrm>
          <a:prstGeom prst="rect">
            <a:avLst/>
          </a:prstGeom>
          <a:solidFill>
            <a:srgbClr val="FFFFFF"/>
          </a:solidFill>
          <a:ln w="15875">
            <a:solidFill>
              <a:srgbClr val="5B2E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" y="2805598"/>
            <a:ext cx="5061204" cy="22376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तीन दीवारें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एक दरवाजा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एक छत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जल-बंध (वाटर सील्ड) प्रणाली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59068" y="2147230"/>
            <a:ext cx="5463540" cy="475488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60236" y="2256958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परिवार का सदस्य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59068" y="2622718"/>
            <a:ext cx="5463540" cy="2511925"/>
          </a:xfrm>
          <a:prstGeom prst="rect">
            <a:avLst/>
          </a:prstGeom>
          <a:solidFill>
            <a:srgbClr val="FFFFFF"/>
          </a:solidFill>
          <a:ln w="15875">
            <a:solidFill>
              <a:srgbClr val="5B2E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60236" y="2805598"/>
            <a:ext cx="5061204" cy="22376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पति / पत्नी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बच्चे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साथ रह रहे माता-पिता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साथ न रहने वाले माता-पिता नहीं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" y="5408963"/>
            <a:ext cx="11247120" cy="51314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कक्षा में रटाएँ — "तीन दीवार, एक दरवाजा, एक छत, वाटर सील्ड।"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11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4537 — परिशिष्ट-1 (घोषणा) व परिशिष्ट-2 (मीमो)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घोषणा साथ न लगी हो तो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1747142"/>
            <a:ext cx="11247120" cy="3043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2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1.   तत्काल मीमो दें। प्ररूप — परिशिष्ट-2।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2.   मीमो में तिथि और समय, दोनों भरें।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3.   घोषणा संवीक्षा से पहले RO तक पहुँचे। बालोतरा में 01.09.2026।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2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4.   न पहुँची — तो नाम निर्देशन पत्र संवीक्षा में अस्वीकार हो सकता है।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200" b="1" i="0">
                <a:solidFill>
                  <a:srgbClr val="8A5500"/>
                </a:solidFill>
                <a:latin typeface="Nirmala UI"/>
                <a:cs typeface="Nirmala UI"/>
                <a:ea typeface="Nirmala UI"/>
              </a:rPr>
              <a:t>परिशिष्ट-1 में साक्षी के हस्ताक्षर का खाना खाली न छोड़ें।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5065163"/>
            <a:ext cx="11247120" cy="9531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मीमो देना ही है। तिथि और समय भरना ही है। मीमो दिए बिना सीधे अस्वीकार करना आदेश की प्रक्रिया के विरुद्ध है।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514600"/>
            <a:ext cx="100584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200"/>
              </a:spcAft>
            </a:pPr>
            <a:r>
              <a:rPr sz="1500" b="1" i="0">
                <a:solidFill>
                  <a:srgbClr val="B593E8"/>
                </a:solidFill>
                <a:latin typeface="Nirmala UI"/>
                <a:cs typeface="Nirmala UI"/>
                <a:ea typeface="Nirmala UI"/>
              </a:rPr>
              <a:t>खण्ड 3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संवीक्षा</a:t>
            </a:r>
          </a:p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8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शिकायत आने पर RO क्या जाँच सकता है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6035040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13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793 दिनांक 20.01.2026  (संकलन मु.पृ. 158–159)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"अभ्यर्थी ने झूठ लिखा है"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शिकायत आने पर जाँच का दायरा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2147230"/>
            <a:ext cx="5463540" cy="475488"/>
          </a:xfrm>
          <a:prstGeom prst="rect">
            <a:avLst/>
          </a:prstGeom>
          <a:solidFill>
            <a:srgbClr val="C21F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256958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RO यह नहीं जाँच सकता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8" y="2622718"/>
            <a:ext cx="5463540" cy="2092759"/>
          </a:xfrm>
          <a:prstGeom prst="rect">
            <a:avLst/>
          </a:prstGeom>
          <a:solidFill>
            <a:srgbClr val="FFFFFF"/>
          </a:solidFill>
          <a:ln w="15875">
            <a:solidFill>
              <a:srgbClr val="C21F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" y="2805598"/>
            <a:ext cx="5061204" cy="1818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अभ्यर्थी चुनाव-पूर्व अयोग्य था या नहीं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स्वयं दण्ड देना या अयोग्यता घोषित करना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जाँच पंचायती राज संस्था के अधिकारी से कराना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प्रकरण राज्य सरकार को भेजना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59068" y="2147230"/>
            <a:ext cx="5463540" cy="475488"/>
          </a:xfrm>
          <a:prstGeom prst="rect">
            <a:avLst/>
          </a:prstGeom>
          <a:solidFill>
            <a:srgbClr val="0F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60236" y="2256958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RO यह जाँच सकता है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59068" y="2622718"/>
            <a:ext cx="5463540" cy="2092759"/>
          </a:xfrm>
          <a:prstGeom prst="rect">
            <a:avLst/>
          </a:prstGeom>
          <a:solidFill>
            <a:srgbClr val="FFFFFF"/>
          </a:solidFill>
          <a:ln w="15875">
            <a:solidFill>
              <a:srgbClr val="0F6B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60236" y="2805598"/>
            <a:ext cx="5061204" cy="181843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कागज़ों में असत्य कथन है या नहीं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तथ्य जानबूझकर छुपाए गए या नहीं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प्रथम दृष्टया मिथ्या साक्ष्य मिले — सक्षम न्यायालय में परिवाद</a:t>
            </a:r>
          </a:p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जाँच स्वयं करें, या DEO द्वारा नामित अधिकारी से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" y="4989797"/>
            <a:ext cx="11247120" cy="9531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चुनाव-पूर्व अयोग्यता केवल चुनाव याचिका का विषय है। संवीक्षा की शक्ति यथावत् रहती है — दोनों को न मिलाएँ।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14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793  ·  आदेश 4977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दो बातें लिखते-बोलते समय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1747142"/>
            <a:ext cx="11247120" cy="5775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847726"/>
            <a:ext cx="347472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अब IPC नहीं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4256" y="1847726"/>
            <a:ext cx="718718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धारा 191 व 193 IPC   →   </a:t>
            </a: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अब BNS 2023 की धारा 227 व 229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5488" y="2361225"/>
            <a:ext cx="11247120" cy="577507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" y="2461809"/>
            <a:ext cx="347472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502  (02.06.1999)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34256" y="2461809"/>
            <a:ext cx="718718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संतान संबंधी घोषणा — निरस्त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5488" y="2975308"/>
            <a:ext cx="11247120" cy="5775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" y="3075892"/>
            <a:ext cx="347472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502  (29.03.2011)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34256" y="3075892"/>
            <a:ext cx="718718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मिथ्या साक्ष्य पर कार्यवाही — अधिक्रमित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" y="3863711"/>
            <a:ext cx="11247120" cy="51314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संख्या एक है, दस्तावेज़ दो हैं। तिथि देखे बिना "502" न लिखें, न बोलें।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514600"/>
            <a:ext cx="100584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200"/>
              </a:spcAft>
            </a:pPr>
            <a:r>
              <a:rPr sz="1500" b="1" i="0">
                <a:solidFill>
                  <a:srgbClr val="B593E8"/>
                </a:solidFill>
                <a:latin typeface="Nirmala UI"/>
                <a:cs typeface="Nirmala UI"/>
                <a:ea typeface="Nirmala UI"/>
              </a:rPr>
              <a:t>खण्ड 4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प्रचार पर नियंत्रण</a:t>
            </a:r>
          </a:p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8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धारा 127-क और मतदान दिवस को अभ्यर्थी का बूथ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6035040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16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996 दिनांक 24.01.2026  (= संकलन का आदेश 1783, मु.पृ. 83–87)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धारा 127-क — पैम्फलेट व पोस्टर का मुद्रण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नगरपालिका अधिनियम 2009 की धारा 28 के माध्यम से यहाँ लागू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2147230"/>
            <a:ext cx="11247120" cy="39170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हर पुस्तिका और पोस्टर के मुख पृष्ठ पर </a:t>
            </a:r>
            <a:r>
              <a:rPr sz="22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मुद्रक और प्रकाशक का नाम-पता</a:t>
            </a:r>
            <a:r>
              <a:rPr sz="22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छपे।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प्रकाशक परिशिष्ट-क में घोषणा दे — दो परिचितों से अनुप्रमाणित।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मुद्रक 3 दिन में घोषणा, 4 प्रतियाँ और परिशिष्ट-ख जिला मजिस्ट्रेट को भेजे।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जिला मजिस्ट्रेट प्राप्त सामग्री नोटिस बोर्ड पर लगाए।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दण्ड — छः मास तक कारावास, या ₹2,000 तक जुर्माना, या दोनों।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मुद्रणालय का अनुज्ञा पत्र भी समाप्त हो सकता है।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17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1016 दिनांक 27.01.2026  (संकलन मु.पृ. 88–89)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अभ्यर्थी का बूथ — आठ शर्तें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1747142"/>
            <a:ext cx="5463540" cy="475488"/>
          </a:xfrm>
          <a:prstGeom prst="rect">
            <a:avLst/>
          </a:prstGeom>
          <a:solidFill>
            <a:srgbClr val="C21F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856870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बूथ कहाँ नहीं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8" y="2222630"/>
            <a:ext cx="5463540" cy="3828433"/>
          </a:xfrm>
          <a:prstGeom prst="rect">
            <a:avLst/>
          </a:prstGeom>
          <a:solidFill>
            <a:srgbClr val="FFFFFF"/>
          </a:solidFill>
          <a:ln w="15875">
            <a:solidFill>
              <a:srgbClr val="C21F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" y="2405510"/>
            <a:ext cx="5061204" cy="35541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मतदान केन्द्र के प्रवेश द्वार से 100 मीटर के भीतर नहीं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एक परिसर में कई केन्द्र हों — किसी के भी 100 मी. के भीतर नहीं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धार्मिक स्थल या उसके परिसर में नहीं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शैक्षणिक संस्थान और अस्पताल के निकट नहीं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59068" y="1747142"/>
            <a:ext cx="5463540" cy="475488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60236" y="1856870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बूथ कैसा हो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59068" y="2222630"/>
            <a:ext cx="5463540" cy="3828433"/>
          </a:xfrm>
          <a:prstGeom prst="rect">
            <a:avLst/>
          </a:prstGeom>
          <a:solidFill>
            <a:srgbClr val="FFFFFF"/>
          </a:solidFill>
          <a:ln w="15875">
            <a:solidFill>
              <a:srgbClr val="5B2E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60236" y="2405510"/>
            <a:ext cx="5061204" cy="35541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अधिकतम एक मेज और दो कुर्सियाँ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छाया — छाता, या 10×10 फीट तक का टेन्ट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साईडों में कनात या टेन्ट नहीं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RO से लिखित अनुमति; केवल पहचान-पर्ची बाँटने के लिए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भीड़ नहीं। जो मत दे चुका, वह वहाँ खड़ा नहीं रह सकता।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18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आदर्श आचरण संहिता, खण्ड (IV) मद 8  ·  आदेश 1016, प्रतिबंध (1)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200 मीटर बनाम 100 मीटर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यह प्रश्न कक्षा में आएगा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2147230"/>
            <a:ext cx="11247120" cy="5775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247814"/>
            <a:ext cx="475488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संहिता, खण्ड (IV) मद 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4416" y="2247814"/>
            <a:ext cx="590702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अभ्यर्थी का </a:t>
            </a:r>
            <a:r>
              <a:rPr sz="20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कैम्प</a:t>
            </a:r>
            <a:r>
              <a:rPr sz="2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— 200 मीटर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5488" y="2761313"/>
            <a:ext cx="11247120" cy="577507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" y="2861897"/>
            <a:ext cx="475488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आदेश 1016, प्रतिबंध (1)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14416" y="2861897"/>
            <a:ext cx="590702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अभ्यर्थी का </a:t>
            </a:r>
            <a:r>
              <a:rPr sz="20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निर्वाचन बूथ</a:t>
            </a:r>
            <a:r>
              <a:rPr sz="2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— 100 मीटर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" y="3649716"/>
            <a:ext cx="11247120" cy="51314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200 मीटर पढ़ाइए। वह दोनों शर्तें पूरी करता है। जो बूथ 200 के बाहर है, वह 100 के भी बाहर है।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514600"/>
            <a:ext cx="100584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200"/>
              </a:spcAft>
            </a:pPr>
            <a:r>
              <a:rPr sz="1500" b="1" i="0">
                <a:solidFill>
                  <a:srgbClr val="B593E8"/>
                </a:solidFill>
                <a:latin typeface="Nirmala UI"/>
                <a:cs typeface="Nirmala UI"/>
                <a:ea typeface="Nirmala UI"/>
              </a:rPr>
              <a:t>खण्ड 5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प्रवेश</a:t>
            </a:r>
          </a:p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8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मतदान केन्द्र और मतगणना कक्ष में कौन खड़ा हो सकता है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6035040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 / 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यह डेक क्या है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आधिकारिक डेक की जगह नहीं लेता। उसी के साथ चलता है।</a:t>
            </a:r>
          </a:p>
        </p:txBody>
      </p:sp>
      <p:sp>
        <p:nvSpPr>
          <p:cNvPr id="6" name="Rectangle 5"/>
          <p:cNvSpPr/>
          <p:nvPr/>
        </p:nvSpPr>
        <p:spPr>
          <a:xfrm>
            <a:off x="475488" y="2147230"/>
            <a:ext cx="5463540" cy="475488"/>
          </a:xfrm>
          <a:prstGeom prst="rect">
            <a:avLst/>
          </a:prstGeom>
          <a:solidFill>
            <a:srgbClr val="C21F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6656" y="2256958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यह डेक नहीं है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2622718"/>
            <a:ext cx="5463540" cy="2511925"/>
          </a:xfrm>
          <a:prstGeom prst="rect">
            <a:avLst/>
          </a:prstGeom>
          <a:solidFill>
            <a:srgbClr val="FFFFFF"/>
          </a:solidFill>
          <a:ln w="15875">
            <a:solidFill>
              <a:srgbClr val="C21F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805598"/>
            <a:ext cx="5061204" cy="22376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आयोग के डेक का विकल्प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पूरा पाठ्यक्रम — मूल विषय आधिकारिक डेक से पढ़ाएँ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ऐसी कोई बात जिसका स्रोत स्लाइड पर न हो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59068" y="2147230"/>
            <a:ext cx="5463540" cy="475488"/>
          </a:xfrm>
          <a:prstGeom prst="rect">
            <a:avLst/>
          </a:prstGeom>
          <a:solidFill>
            <a:srgbClr val="0F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60236" y="2256958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यह डेक है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59068" y="2622718"/>
            <a:ext cx="5463540" cy="2511925"/>
          </a:xfrm>
          <a:prstGeom prst="rect">
            <a:avLst/>
          </a:prstGeom>
          <a:solidFill>
            <a:srgbClr val="FFFFFF"/>
          </a:solidFill>
          <a:ln w="15875">
            <a:solidFill>
              <a:srgbClr val="0F6B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60236" y="2805598"/>
            <a:ext cx="5061204" cy="22376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आधिकारिक डेक में जो सुधार करने हैं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वे सात विषय जो किसी आधिकारिक स्लाइड में नहीं हैं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बालोतरा की अपनी बातें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हर स्लाइड पर उसका स्रोत नीचे लिखा है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20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904 दिनांक 23.01.2026  (संकलन मु.पृ. 98)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मंत्री या सुरक्षा-प्राप्त व्यक्ति अभिकर्ता नहीं बन सकते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1747142"/>
            <a:ext cx="11247120" cy="3141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1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मंत्री, या जिसे खतरे के आकलन पर </a:t>
            </a:r>
            <a:r>
              <a:rPr sz="21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PSO सुरक्षा</a:t>
            </a:r>
            <a:r>
              <a:rPr sz="21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दी गई है —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1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निर्वाचन अभिकर्ता या गणना अभिकर्ता </a:t>
            </a:r>
            <a:r>
              <a:rPr sz="21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नियुक्त ही नहीं किया जा सकता।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1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यह "प्रवेश की अनुमति नहीं" नहीं है। </a:t>
            </a:r>
            <a:r>
              <a:rPr sz="21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नियुक्ति ही वर्जित है।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1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सुरक्षाकर्मी मतगणना कक्ष या मतदान बूथ में प्रवेश नहीं कर सकते।</a:t>
            </a:r>
          </a:p>
          <a:p>
            <a:pPr algn="l">
              <a:lnSpc>
                <a:spcPct val="122000"/>
              </a:lnSpc>
              <a:spcAft>
                <a:spcPts val="900"/>
              </a:spcAft>
            </a:pPr>
            <a:r>
              <a:rPr sz="2100" b="0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नियमों में दी गई अपवाद-स्थिति को छोड़कर।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5163102"/>
            <a:ext cx="11247120" cy="9531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आदेश RO को सम्बोधित है। पर PRO और गणना पर्यवेक्षक को भी बताएँ — प्ररूप 9 या 19 लेकर आने वाला उन्हीं के सामने खड़ा होगा।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21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1259 दिनांक 03.02.2026  ·  लो.प्र.अ. 1951 की धारा 131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पत्रकार का प्रवेश — पास है, कैमरा नहीं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1747142"/>
            <a:ext cx="11247120" cy="41181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प्रवेश-पत्र DEO जारी करेगा, जिला जनसम्पर्क अधिकारी की अनुशंसा पर।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DEO यह शक्ति किसी और अधिकारी को नहीं सौंपेगा।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बूथ के भीतर — फोटो नहीं, वीडियो नहीं, मोबाइल भी नहीं।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सदस्यों की मतगणना के समय — मतगणना कक्ष में कैमरा और मोबाइल पूरी तरह वर्जित।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पालना न करे — धारा 131 के अधीन पीठासीन अधिकारी उसे भवन से बाहर भेज सकता है।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प्रवेश-पत्र होते हुए भी। मतगणना कक्ष में यही शक्ति RO/ARO के पास है।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514600"/>
            <a:ext cx="100584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200"/>
              </a:spcAft>
            </a:pPr>
            <a:r>
              <a:rPr sz="1500" b="1" i="0">
                <a:solidFill>
                  <a:srgbClr val="B593E8"/>
                </a:solidFill>
                <a:latin typeface="Nirmala UI"/>
                <a:cs typeface="Nirmala UI"/>
                <a:ea typeface="Nirmala UI"/>
              </a:rPr>
              <a:t>खण्ड 6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बालोतरा</a:t>
            </a:r>
          </a:p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8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जो केवल इस जिले पर लागू है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6035040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23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2285 — सां.आ. 160/2026, बिन्दु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बालोतरा में MPSV — गणना के बाद का अपवाद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DLMT द्वारा पुष्ट, 24.08.2026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2147230"/>
            <a:ext cx="5463540" cy="475488"/>
          </a:xfrm>
          <a:prstGeom prst="rect">
            <a:avLst/>
          </a:prstGeom>
          <a:solidFill>
            <a:srgbClr val="C21F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256958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सामान्य नियम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8" y="2622718"/>
            <a:ext cx="5463540" cy="2511925"/>
          </a:xfrm>
          <a:prstGeom prst="rect">
            <a:avLst/>
          </a:prstGeom>
          <a:solidFill>
            <a:srgbClr val="FFFFFF"/>
          </a:solidFill>
          <a:ln w="15875">
            <a:solidFill>
              <a:srgbClr val="C21F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" y="2805598"/>
            <a:ext cx="5061204" cy="22376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वहन बक्से सील किये जाते हैं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मशीनें कोषागार-संदूक या स्ट्रांग रूम में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59068" y="2147230"/>
            <a:ext cx="5463540" cy="475488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60236" y="2256958"/>
            <a:ext cx="5061204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बालोतरा — MPSV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59068" y="2622718"/>
            <a:ext cx="5463540" cy="2511925"/>
          </a:xfrm>
          <a:prstGeom prst="rect">
            <a:avLst/>
          </a:prstGeom>
          <a:solidFill>
            <a:srgbClr val="FFFFFF"/>
          </a:solidFill>
          <a:ln w="15875">
            <a:solidFill>
              <a:srgbClr val="5B2E9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60236" y="2805598"/>
            <a:ext cx="5061204" cy="22376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वहन बक्से सील नहीं होंगे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मशीनें पृथक भण्डारगृह में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सील केवल SDMM का</a:t>
            </a:r>
          </a:p>
          <a:p>
            <a:pPr algn="l">
              <a:lnSpc>
                <a:spcPct val="122000"/>
              </a:lnSpc>
              <a:spcAft>
                <a:spcPts val="1100"/>
              </a:spcAft>
            </a:pPr>
            <a:r>
              <a:rPr sz="19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MPSV के साथ SDMM आता है, DMM नहीं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" y="5408963"/>
            <a:ext cx="11247120" cy="51314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आदेश की भाषा "ECIL की MPSV एवं MPMV" है। MPSV उसी में आता है — इसलिए अपवाद यहाँ लागू है।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514600"/>
            <a:ext cx="100584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200"/>
              </a:spcAft>
            </a:pPr>
            <a:r>
              <a:rPr sz="1500" b="1" i="0">
                <a:solidFill>
                  <a:srgbClr val="B593E8"/>
                </a:solidFill>
                <a:latin typeface="Nirmala UI"/>
                <a:cs typeface="Nirmala UI"/>
                <a:ea typeface="Nirmala UI"/>
              </a:rPr>
              <a:t>खण्ड 7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समापन</a:t>
            </a:r>
          </a:p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8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DEO से क्या पूछना है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6035040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25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DEO प्रश्न-पत्रक — पूरी सूची 16 प्रश्नों की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DEO से क्या पूछना है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ये उत्तर केवल जिला कार्यालय के पास हैं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2147230"/>
            <a:ext cx="11247120" cy="309653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स्वायत्त शासन विभाग की मूल आरक्षण अधिसूचना। संवीक्षा 01.09 से पहले मिलाएँ।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किसी निकाय की कोई सीट धारा 21-क के अधीन चिन्हित है क्या?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परिशिष्ट-III का कौन-सा प्ररूप काम में लें?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दिव्यांगजन आदेश दिनांक 14.08.2026, और जिले के नोडल अधिकारी का नाम व मोबाइल।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आदेश 996 के अधीन सभी मुद्रणालयों को पत्र गए या नहीं?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103120"/>
            <a:ext cx="1005840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हर स्लाइड का स्रोत नीचे लिखा है।</a:t>
            </a:r>
          </a:p>
          <a:p>
            <a:pPr algn="l">
              <a:lnSpc>
                <a:spcPct val="130000"/>
              </a:lnSpc>
              <a:spcAft>
                <a:spcPts val="800"/>
              </a:spcAft>
            </a:pPr>
            <a:r>
              <a:rPr sz="20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जिस बात का स्रोत स्लाइड पर नहीं, वह कक्षा में न बोलें।</a:t>
            </a:r>
          </a:p>
          <a:p>
            <a:pPr algn="l">
              <a:lnSpc>
                <a:spcPct val="130000"/>
              </a:lnSpc>
              <a:spcAft>
                <a:spcPts val="800"/>
              </a:spcAft>
            </a:pPr>
            <a:r>
              <a:rPr sz="20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विवाद में मूल आदेश ही अंतिम है।</a:t>
            </a:r>
          </a:p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1400" b="0" i="0">
                <a:solidFill>
                  <a:srgbClr val="9289A8"/>
                </a:solidFill>
                <a:latin typeface="Nirmala UI"/>
                <a:cs typeface="Nirmala UI"/>
                <a:ea typeface="Nirmala UI"/>
              </a:rPr>
              <a:t>यह DLMT द्वारा तैयार अनुपूरक सामग्री है — राज्य निर्वाचन आयोग का प्रकाशन नहीं।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3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प्रेस-नोट 6722 दिनांक 19.08.2026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बालोतरा का कार्यक्रम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हर तिथि पर क्या तैयार होना चाहिए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2147230"/>
            <a:ext cx="11247120" cy="3851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192950"/>
            <a:ext cx="3474720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27.08  गुरुवार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4256" y="2192950"/>
            <a:ext cx="7187184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16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लोक सूचना — सदस्य पद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5488" y="2569002"/>
            <a:ext cx="11247120" cy="385196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" y="2614722"/>
            <a:ext cx="3474720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31.08  सोमवार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34256" y="2614722"/>
            <a:ext cx="7187184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16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नामांकन की अंतिम तिथि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5488" y="2990774"/>
            <a:ext cx="11247120" cy="3851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" y="3036494"/>
            <a:ext cx="3474720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01.09  मंगलवार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34256" y="3036494"/>
            <a:ext cx="7187184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16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संवीक्षा — सदस्य।</a:t>
            </a:r>
            <a:r>
              <a:rPr sz="16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 शौचालय-घोषणा इससे पहले पहुँचे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5488" y="3412546"/>
            <a:ext cx="11247120" cy="385196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" y="3458266"/>
            <a:ext cx="3474720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03.09  गुरुवार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34256" y="3458266"/>
            <a:ext cx="7187184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16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नाम वापसी — अपराह्न 3.00 तक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75488" y="3834318"/>
            <a:ext cx="11247120" cy="3851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6656" y="3880038"/>
            <a:ext cx="3474720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04.09  शुक्रवार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34256" y="3880038"/>
            <a:ext cx="7187184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16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चुनाव चिन्हों का आवंटन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75488" y="4256090"/>
            <a:ext cx="11247120" cy="385196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6656" y="4301810"/>
            <a:ext cx="3474720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09 व 11.09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34256" y="4301810"/>
            <a:ext cx="7187184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16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मतदान — दो चरण।</a:t>
            </a:r>
            <a:r>
              <a:rPr sz="16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 बालोतरा नगर परिषद 11.09 को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5488" y="4677862"/>
            <a:ext cx="11247120" cy="3851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6656" y="4723582"/>
            <a:ext cx="3474720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14.09  सोमवार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34256" y="4723582"/>
            <a:ext cx="7187184" cy="3303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16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मतगणना — सातों निकाय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5488" y="5373954"/>
            <a:ext cx="11247120" cy="51314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17.09 अध्यक्ष पद की संवीक्षा है। सदस्य की नहीं। यह भ्रम आम है।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514600"/>
            <a:ext cx="100584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200"/>
              </a:spcAft>
            </a:pPr>
            <a:r>
              <a:rPr sz="1500" b="1" i="0">
                <a:solidFill>
                  <a:srgbClr val="B593E8"/>
                </a:solidFill>
                <a:latin typeface="Nirmala UI"/>
                <a:cs typeface="Nirmala UI"/>
                <a:ea typeface="Nirmala UI"/>
              </a:rPr>
              <a:t>खण्ड 1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जो बदल चुका है</a:t>
            </a:r>
          </a:p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8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आधिकारिक डेक की चार बातें अब पुरानी पड़ चुकी हैं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6035040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5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अधिनियम 7/2026 — राजपत्र 27.03.2026  ·  आदेश 4977 दिनांक 21.07.2026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संतान संबंधी घोषणा अब नहीं ली जाती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1747142"/>
            <a:ext cx="11247120" cy="26783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धारा 24(xvii) — "दो से अधिक संतान" — </a:t>
            </a: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विलोपित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घोषणा माँगने वाला आदेश 502 दिनांक 02.06.1999 — </a:t>
            </a:r>
            <a:r>
              <a:rPr sz="2200" b="1" i="0">
                <a:solidFill>
                  <a:srgbClr val="9E1C16"/>
                </a:solidFill>
                <a:latin typeface="Nirmala UI"/>
                <a:cs typeface="Nirmala UI"/>
                <a:ea typeface="Nirmala UI"/>
              </a:rPr>
              <a:t>निरस्त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अभ्यर्थी संतान-घोषणा न दे तो —</a:t>
            </a:r>
          </a:p>
          <a:p>
            <a:pPr algn="l">
              <a:lnSpc>
                <a:spcPct val="122000"/>
              </a:lnSpc>
              <a:spcAft>
                <a:spcPts val="1300"/>
              </a:spcAft>
            </a:pPr>
            <a:r>
              <a:rPr sz="22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कमी न मानें।  मीमो न दें।  अस्वीकार तो बिल्कुल न करें।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4699856"/>
            <a:ext cx="11247120" cy="51314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आयोग की वेबसाइट पर वह प्ररूप आज भी मिलता है। साइट पर होना लागू होना नहीं है।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6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5310 (30.07.2026) · अधिसूचना 4178 (17.10.2025) · आदेश 5041 — सां.आ. 137/2025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तीन और बातें बदल चुकी हैं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बायाँ खाना अब न पढ़ाएँ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2147230"/>
            <a:ext cx="11247120" cy="5226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220382"/>
            <a:ext cx="274320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मतदाता पहचान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02736" y="2220382"/>
            <a:ext cx="791870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परिशिष्ट-16 (= आदेश 603)   →   </a:t>
            </a: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अब आदेश 5310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5488" y="2706449"/>
            <a:ext cx="11247120" cy="522643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" y="2779601"/>
            <a:ext cx="274320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चुनाव चिन्ह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02736" y="2779601"/>
            <a:ext cx="791870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अधिसूचना 2469   →   </a:t>
            </a: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अब केवल 4178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5488" y="3265668"/>
            <a:ext cx="11247120" cy="5226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" y="3338820"/>
            <a:ext cx="274320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व्यय सीमा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2736" y="3338820"/>
            <a:ext cx="791870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अधिसूचना 4237   →   </a:t>
            </a: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अब आदेश 5041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5488" y="3824887"/>
            <a:ext cx="11247120" cy="93555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" y="3898039"/>
            <a:ext cx="2743200" cy="8258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चालू व्यय सीमा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02736" y="3898039"/>
            <a:ext cx="7918704" cy="8258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निगम पार्षद ₹3,50,000 · परिषद पार्षद ₹2,00,000 · नगरपालिका सदस्य ₹1,50,000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488" y="5071341"/>
            <a:ext cx="11247120" cy="9531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तीनों पुराने दस्तावेज़ आयोग की साइट पर आज भी हैं। अधिक्रमण की पंक्ति नए आदेश के पहले पैराग्राफ में मिलती है।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7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DLMT सुधार पत्रक — भाग 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और अब सबसे ज़रूरी — जो न बदलें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अति-सुधार उतना ही नुकसान करता है जितना सुधार का छूट जाना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2147230"/>
            <a:ext cx="11247120" cy="3802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20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नियम 37-क(2) — BALLOT बटन पीठासीन अधिकारी दबाए या CU प्रभारी मतदान अधिकारी। दोनों वैध।</a:t>
            </a:r>
          </a:p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20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धारा 21(g) वाली स्लाइड सही है।</a:t>
            </a:r>
          </a:p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20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आयु का हल किया हुआ उदाहरण (20 वर्ष 10 माह) सही है।</a:t>
            </a:r>
          </a:p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20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"संवीक्षा में आपत्ति" वाला बॉक्स सही है।</a:t>
            </a:r>
          </a:p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20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उपाबन्ध-I न देने पर अस्वीकृति — आयोग के अपने आदेश 808 के अनुरूप।</a:t>
            </a:r>
          </a:p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 </a:t>
            </a:r>
          </a:p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इस परियोजना ने स्वयं एक बार BALLOT-बटन वाली पंक्ति को "त्रुटि" कह दिया था।</a:t>
            </a:r>
          </a:p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वह "सुधार" डेक तक पहुँच जाता, तो एक वैध प्रक्रिया रुक जाती।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E1A4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514600"/>
            <a:ext cx="100584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200"/>
              </a:spcAft>
            </a:pPr>
            <a:r>
              <a:rPr sz="1500" b="1" i="0">
                <a:solidFill>
                  <a:srgbClr val="B593E8"/>
                </a:solidFill>
                <a:latin typeface="Nirmala UI"/>
                <a:cs typeface="Nirmala UI"/>
                <a:ea typeface="Nirmala UI"/>
              </a:rPr>
              <a:t>खण्ड 2</a:t>
            </a:r>
          </a:p>
          <a:p>
            <a:pPr algn="l">
              <a:lnSpc>
                <a:spcPct val="105000"/>
              </a:lnSpc>
              <a:spcAft>
                <a:spcPts val="10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नामांकन काउंटर</a:t>
            </a:r>
          </a:p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800" b="0" i="0">
                <a:solidFill>
                  <a:srgbClr val="C3BAD6"/>
                </a:solidFill>
                <a:latin typeface="Nirmala UI"/>
                <a:cs typeface="Nirmala UI"/>
                <a:ea typeface="Nirmala UI"/>
              </a:rPr>
              <a:t>तीन "Annexure-1" और एक अस्वीकृति-आधार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6035040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2E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75488" y="310896"/>
            <a:ext cx="8778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Nirmala UI"/>
                <a:cs typeface="Nirmala UI"/>
                <a:ea typeface="Nirmala UI"/>
              </a:rPr>
              <a:t>DLMT अनुपूरक  ·  रिटर्निंग अधिकारी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310896"/>
            <a:ext cx="12070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7A6E8C"/>
                </a:solidFill>
                <a:latin typeface="Consolas"/>
                <a:cs typeface="Consolas"/>
                <a:ea typeface="Consolas"/>
              </a:rPr>
              <a:t>9 / 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" y="6236208"/>
            <a:ext cx="11247120" cy="384048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6336792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5B2E90"/>
                </a:solidFill>
                <a:latin typeface="Nirmala UI"/>
                <a:cs typeface="Nirmala UI"/>
                <a:ea typeface="Nirmala UI"/>
              </a:rPr>
              <a:t>स्रोत  ·  आदेश 4537 · नियम 81(1) · आयोग का CandidateForms पृष्ठ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" y="868680"/>
            <a:ext cx="11247120" cy="1152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400" b="1" i="0">
                <a:solidFill>
                  <a:srgbClr val="2E1A47"/>
                </a:solidFill>
                <a:latin typeface="Nirmala UI"/>
                <a:cs typeface="Nirmala UI"/>
                <a:ea typeface="Nirmala UI"/>
              </a:rPr>
              <a:t>"अनुबंध-1 लाइए" — काउंटर का सबसे खतरनाक वाक्य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1700" b="0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इस एक नाम के तीन अलग दस्तावेज़ हैं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" y="2147230"/>
            <a:ext cx="11247120" cy="5775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2247814"/>
            <a:ext cx="274320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उपाबन्ध – 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02736" y="2247814"/>
            <a:ext cx="791870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शपथ पत्र — अपराध, अचल सम्पत्ति, देयताएँ।  </a:t>
            </a: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7 पृष्ठ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5488" y="2761313"/>
            <a:ext cx="11247120" cy="577507"/>
          </a:xfrm>
          <a:prstGeom prst="rect">
            <a:avLst/>
          </a:prstGeom>
          <a:solidFill>
            <a:srgbClr val="F1E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" y="2861897"/>
            <a:ext cx="274320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अनुसूची –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02736" y="2861897"/>
            <a:ext cx="791870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उपाध्यक्ष</a:t>
            </a: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 पद का नाम-निर्देशन प्ररूप {नियम 81(1)}।  1 पृष्ठ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5488" y="3375396"/>
            <a:ext cx="11247120" cy="5775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" y="3475980"/>
            <a:ext cx="2743200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900" b="1" i="0">
                <a:solidFill>
                  <a:srgbClr val="4A3A5E"/>
                </a:solidFill>
                <a:latin typeface="Nirmala UI"/>
                <a:cs typeface="Nirmala UI"/>
                <a:ea typeface="Nirmala UI"/>
              </a:rPr>
              <a:t>परिशिष्ट –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2736" y="3475980"/>
            <a:ext cx="7918704" cy="4129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000" b="1" i="0">
                <a:solidFill>
                  <a:srgbClr val="C21F5B"/>
                </a:solidFill>
                <a:latin typeface="Nirmala UI"/>
                <a:cs typeface="Nirmala UI"/>
                <a:ea typeface="Nirmala UI"/>
              </a:rPr>
              <a:t>स्वच्छ शौचालय की घोषणा [आदेश 4537]।  1 पृष्ठ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" y="4263799"/>
            <a:ext cx="11247120" cy="9531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2000" b="1" i="0">
                <a:solidFill>
                  <a:srgbClr val="0F6B52"/>
                </a:solidFill>
                <a:latin typeface="Nirmala UI"/>
                <a:cs typeface="Nirmala UI"/>
                <a:ea typeface="Nirmala UI"/>
              </a:rPr>
              <a:t>माँगते समय पूरा नाम बोलें। साइट का "Self Declaration (Annexure-I)" शपथपत्र है — शौचालय-घोषणा नहीं।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