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8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960120"/>
            <a:ext cx="2377440" cy="2794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566928"/>
            <a:ext cx="10607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00" b="0" i="0">
                <a:solidFill>
                  <a:srgbClr val="C9D3E0"/>
                </a:solidFill>
                <a:latin typeface="Nirmala UI"/>
                <a:cs typeface="Nirmala UI"/>
                <a:ea typeface="Nirmala UI"/>
              </a:rPr>
              <a:t>राज्य निर्वाचन आयोग, राजस्थान  ·  नगरीय निकाय आम चुनाव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71600"/>
            <a:ext cx="10881360" cy="9371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हैण्ड्स-ऑन EVM प्रशिक्षण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2381910"/>
            <a:ext cx="1051560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900" b="0" i="0">
                <a:solidFill>
                  <a:srgbClr val="9AD4D3"/>
                </a:solidFill>
                <a:latin typeface="Nirmala UI"/>
                <a:cs typeface="Nirmala UI"/>
                <a:ea typeface="Nirmala UI"/>
              </a:rPr>
              <a:t>मतदान दिवस पर ईवीएम की तैयारी, मॉक पोल, मतदान-संचालन एवं सीलबन्दी — पीठासीन अधिकारियों एवं मतदान अधिकारियों के लिए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453128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9AD4D3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नगरीय निकाय आम चुनाव 2026  ·  309 नगरीय निकाय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4837176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9AD4D3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मतदान: प्रथम चरण 09.09.2026 (बुधवार)  ·  द्वितीय चरण 11.09.2026 (शुक्रवार)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5221224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9AD4D3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मतदान का समय: प्रातः 7.00 बजे से सांय 6.00 बजे तक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5605272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9AD4D3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मतगणना: 14.09.2026 (सोमवार)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635508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000" b="0" i="1">
                <a:solidFill>
                  <a:srgbClr val="93A2B5"/>
                </a:solidFill>
                <a:latin typeface="Nirmala UI"/>
                <a:cs typeface="Nirmala UI"/>
                <a:ea typeface="Nirmala UI"/>
              </a:rPr>
              <a:t>यह प्रस्तुति राज्य निर्वाचन आयोग, राजस्थान के जारी आदेशों तथा ECIL EVM मैनुअल पर आधारित है; प्रत्येक स्लाइड पर स्रोत अंकित है। किसी भिन्नता की स्थिति में मूल आदेश/मैनुअल ही मान्य होंगे।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1 · मशीन का परिचय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बैलट यूनिट — चित्र-परिचय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मास्टर ट्रेनर प्रस्तुति (स्लाइड 27); END-मास्किंग: क्रमांक 2184 (पृ. 9), सां.आ. 144/2026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56165" y="1325880"/>
            <a:ext cx="3427764" cy="466344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bu_fro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885" y="1371600"/>
            <a:ext cx="3336324" cy="4572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25896"/>
            <a:ext cx="4206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BU का नमूना मतपत्र — अंतिम पैनल में नोटा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·  चित्र: ECIL मास्टर ट्रेनर प्रस्तुति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74920" y="1554480"/>
            <a:ext cx="6583680" cy="4846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ऊपर बाईं ओर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हरा READY लैम्प — BALLOT दबते ही जलेगा।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मतपत्र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पारदर्शी स्क्रीन के नीचे; हर अभ्यर्थी के सामने तीर-चिह्न और नीला बटन।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नोटा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अभ्यर्थियों के बाद अंतिम पैनल में 'इनमें से कोई नहीं' — इसका भी अपना बटन।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चित्र से एक अंतर याद रखें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चित्र में सबसे नीचे लाल END बटन दिख रहा है — इस चुनाव में सदस्य पद अकेला पद है, अतः END बटन मास्क (बंद) रहेगा।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ब्रेल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बटनों के साथ ब्रेल साइनेज — दृष्टिबाधित मतदाताओं के लिए।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1 · मशीन का परिचय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SDMM — मत जहाँ वास्तव में संग्रहित होते हैं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1, 13); ECIL मास्टर ट्रेनर प्रस्तुति (स्लाइड 5, 8–10)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269480" y="1394210"/>
            <a:ext cx="4407407" cy="320089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cu_sdm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439930"/>
            <a:ext cx="4315968" cy="31094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15200" y="4631685"/>
            <a:ext cx="43159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कैंडिडेट सेट सेक्शन में लगा SDMM व 'Cand. Set' बटन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·  चित्र: ECIL मास्टर ट्रेनर प्रस्तुति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928" y="1463040"/>
            <a:ext cx="653796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800"/>
              </a:spcAft>
            </a:pPr>
            <a:r>
              <a:rPr sz="9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मेमोरी मॉड्यूल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चुनाव के मापदण्ड और मतदान का समस्त डेटा SDMM में रहता है; CU में कुछ नहीं। बिजली जाने पर भी डेटा सुरक्षित।</a:t>
            </a:r>
          </a:p>
          <a:p>
            <a:pPr algn="l">
              <a:lnSpc>
                <a:spcPct val="112000"/>
              </a:lnSpc>
              <a:spcAft>
                <a:spcPts val="800"/>
              </a:spcAft>
            </a:pPr>
            <a:r>
              <a:rPr sz="9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एन्क्रिप्शन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CU–SDMM संवाद असममित एन्क्रिप्शन से।</a:t>
            </a:r>
          </a:p>
          <a:p>
            <a:pPr algn="l">
              <a:lnSpc>
                <a:spcPct val="112000"/>
              </a:lnSpc>
              <a:spcAft>
                <a:spcPts val="800"/>
              </a:spcAft>
            </a:pPr>
            <a:r>
              <a:rPr sz="9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मतदान-दिवस लॉक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मतदान शुरू होते ही SDMM उसी CU से लॉक — दूसरी यूनिट में मतदान जारी नहीं हो सकता; CLOSE/RESULT/CLEAR दूसरे CU में संभव।</a:t>
            </a:r>
          </a:p>
          <a:p>
            <a:pPr algn="l">
              <a:lnSpc>
                <a:spcPct val="112000"/>
              </a:lnSpc>
              <a:spcAft>
                <a:spcPts val="800"/>
              </a:spcAft>
            </a:pPr>
            <a:r>
              <a:rPr sz="9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रियल टाइम क्लॉक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हर वोट की टाइम-स्टाम्पिंग; बैटरी स्थिति HIGH/MEDIUM/LOW/CHANGE BATTERY।</a:t>
            </a:r>
          </a:p>
          <a:p>
            <a:pPr algn="l">
              <a:lnSpc>
                <a:spcPct val="112000"/>
              </a:lnSpc>
              <a:spcAft>
                <a:spcPts val="800"/>
              </a:spcAft>
            </a:pPr>
            <a:r>
              <a:rPr sz="9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यूनिक नंबर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CU, BU, SDMM — तीनों पर लेजर-मार्क्ड क्रमांक व बारकोड; टैम्पर-डिटेक्ट दोनों यूनिटों में।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5212080"/>
            <a:ext cx="11064240" cy="100584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66928" y="5212080"/>
            <a:ext cx="82296" cy="100584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5340096"/>
            <a:ext cx="1060704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इसीलिए यह नियम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CU को ऑन करने से पहले SDMM लगा होना अनिवार्य है — वरना 'SDMM NOT RESPONDING' दिखेगा और CU कोई कमांड स्वीकार नहीं करेगा।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1 · मशीन का परिचय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बटनों का क्रम और बीप की भाषा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13, 16–18)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996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6304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Cand. Set → Clear → Ballot → Close → Result-I → Result-II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यही एकमात्र मान्य क्रम है; गलत क्रम में दबाने पर 'INVALID OPERATION' दिखता है और कुछ नहीं होता।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66928" y="2606040"/>
          <a:ext cx="1106424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7863840"/>
              </a:tblGrid>
              <a:tr h="457200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बीप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अर्थ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 सेकंड से छोटा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वोट दर्ज हुआ (बटन दबते ही)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4 सेकंड लगातार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मतदाता का मतदान पूर्ण हुआ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 सेकंड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डिस्प्ले पर सूचना बदली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2 सेकंड से छोटे, रुक-रुक कर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त्रुटि — LINK/PRESSED ERROR या गलत क्रम का बटन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25 सेकंड लगातार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डेटा क्लियर हो रहा है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566928" y="5349240"/>
            <a:ext cx="11064240" cy="91440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66928" y="5349240"/>
            <a:ext cx="82296" cy="9144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5477255"/>
            <a:ext cx="1060704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प्रशिक्षक के लिए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प्रतिभागियों से आँख बंद कर केवल बीप सुनकर स्थिति पहचानने का अभ्यास कराएँ — मतदान की व्यस्तता में यही सबसे तेज संकेत है।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02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मतदान-पूर्व तैयारी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मशीन प्राप्ति  ·  कनेक्शन  ·  शून्य-प्रदर्शन  ·  मॉक पोल  ·  सीलिंग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EVM प्रशिक्षण  ·  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2 · तैयारी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मशीन प्राप्त करते समय — मिलान ही सुरक्षा है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ईवीएम उपयोग एवं प्रथम स्तरीय जाँच दिशा-निर्देश, क्रमांक 2184, दिनांक 26.02.2026 (पृ. 9–10); ECIL मास्टर ट्रेनर प्रस्तुति (स्लाइड 46)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14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4533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508760"/>
            <a:ext cx="10424160" cy="10241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प्राप्ति-हस्ताक्षर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 मिलते ही पीठासीन अधिकारी प्राप्ति-रजिस्टर में हस्ताक्षर करता है; रिकार्ड रहता है कि कौन-सी मशीन किस केन्द्र को गई।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56946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532888"/>
            <a:ext cx="10424160" cy="10241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सीरियल नंबर का मिलान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CU, BU और उनके कैरिंग केसों पर अंकित क्रमांकों का मिलान मशीन के पीछे लगे स्टीकर एवं एड्रेस-टैग से करें।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59359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557016"/>
            <a:ext cx="10424160" cy="10241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सीलों की जाँच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BU की दोनों RO-सीलें, कैंडिडेट सेट सेक्शन की सील और FLC/कमिशनिंग की पिंक पेपर सील — सभी अक्षुण्ण हों; कोई गड़बड़ी हो तो वहीं रिपोर्ट करें।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61772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4581144"/>
            <a:ext cx="10424160" cy="10241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सूचना पत्रक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मशीन-वितरण के समय आयोग के नवीनतम निर्देशों का सूचना पत्रक भी दलों को दिया जाता है — उसे साथ रखें।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2 · तैयारी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केन्द्र पर तैयारी — अभ्यर्थियों/एजेंटों के सामने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33, 45)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15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996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63040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BU की जाँच कर कम्पार्टमेंट में रखें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मतपत्र स्क्रीन के नीचे ठीक लगा हो; दाहिनी ओर ऊपर-नीचे की दोनों RO-सीलें सही हों। BU मतदान कम्पार्टमेंट में, पीठासीन की मेज से पर्याप्त दूरी पर।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4323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395728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CU मेज पर रखकर जाँचें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कैंडिडेट सेट सेक्शन की RO-सील सही हो; CU पीठासीन अधिकारी की मेज पर रहेगा।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36499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328416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केबल जोड़ें (CU बंद रखकर)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रियर कम्पार्टमेंट खोलकर BU का कनेक्टर लगाएँ — 'TOP' ऊपर, लैच-रंग का मिलान; केबल ऐसे बिछाएँ कि उस पर पैर न पड़े; चाहें तो मेज की टाँग से बाँध दें।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29768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4261104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रिजल्ट सेक्शन खोलें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बाहरी कवर और भीतरी दरवाजा लैच-विधि से खोलें — आगे CLEAR व सीलिंग इसी में होनी है।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523036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5193792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पावर ऑन कर सत्यापन करें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बीप के साथ हरा ON लैम्प; डिस्प्ले-क्रम में वार्ड नं., बूथ नं., पद व अभ्यर्थियों की संख्या और बैटरी स्थिति मिलाएँ।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2 · तैयारी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शून्य-प्रदर्शन: CLEAR — एजेंटों को दिखाने की प्रक्रिया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33–34)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08760"/>
            <a:ext cx="11064240" cy="4892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क्यों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यह दिखाने के लिए कि मशीन में पहले से एक भी वोट दर्ज नहीं है — पूरी प्रक्रिया अभ्यर्थियों/एजेंटों की उपस्थिति में करें।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कैसे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CLEAR दबाएँ — लगभग 25 सेकंड का बीप; डिस्प्ले पर क्रमशः: DELETING POLLED VOTES → पदों की संख्या → प्रत्येक अभ्यर्थी के VOTES-0 → TOTAL VOTERS 0 → POLLED VOTES 0 → UNDER VOTES 0 → UNFINISHED VOTERS 0 → END.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'INVALID OPERATION' दिखे तो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मशीन में पुराना डेटा है — CRC करें: CLOSE दबाएँ, फिर RESULT-I से परिणाम देखें, फिर CLEAR। इसके बाद शून्य-प्रदर्शन सामान्य रूप से होगा।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शर्त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CLEAR तभी चलेगा जब BU-1 जुड़ी हो और SDMM लगा हो।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120640"/>
            <a:ext cx="11064240" cy="914400"/>
          </a:xfrm>
          <a:prstGeom prst="roundRect">
            <a:avLst>
              <a:gd name="adj" fmla="val 6000"/>
            </a:avLst>
          </a:prstGeom>
          <a:solidFill>
            <a:srgbClr val="EAF5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120640"/>
            <a:ext cx="82296" cy="914400"/>
          </a:xfrm>
          <a:prstGeom prst="rect">
            <a:avLst/>
          </a:prstGeom>
          <a:solidFill>
            <a:srgbClr val="1E7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248655"/>
            <a:ext cx="1060704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हैण्ड्स-ऑन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हर प्रतिभागी कम से कम एक बार CRC-क्रम स्वयं करे — यही क्रम बूथ पर सबसे अधिक भ्रमित करता है।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2 · तैयारी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मॉक पोल — विश्वास बनाने की प्रक्रिया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34–36)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17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996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63040"/>
            <a:ext cx="10424160" cy="8595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BALLOT दबाएँ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CU पर लाल Busy, BU पर हरी Ready जलती है।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35915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322576"/>
            <a:ext cx="10424160" cy="8595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एजेंटों से वोट डलवाएँ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प्रत्येक पोलिंग एजेंट अपनी पसंद के अभ्यर्थी को वोट डाले; तीर-लैम्प लाल जलकर बीप के साथ वोट दर्ज होगा।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21868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182112"/>
            <a:ext cx="10424160" cy="8595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मैनुअल हिसाब रखें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किस अभ्यर्थी को कितने वोट पड़े — कागज पर लिखते जाएँ; बीच-बीच में (Busy बुझी अवस्था में) TOTAL दबाकर संख्या मिलाएँ।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07822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4041648"/>
            <a:ext cx="10424160" cy="8595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CLOSE, फिर RESULT-I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मॉक पोल पूरा होने पर CLOSE दबाएँ; RESULT-I से मशीन का परिणाम देखें और मैनुअल हिसाब से मिलान एजेंटों को दिखाएँ।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493775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4901183"/>
            <a:ext cx="10424160" cy="8595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CLEAR करें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मिलान के बाद CLEAR दबाकर मॉक पोल के सारे वोट मिटाएँ; END दिखने पर CU स्विच-ऑफ करें।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5532120"/>
            <a:ext cx="11064240" cy="777240"/>
          </a:xfrm>
          <a:prstGeom prst="roundRect">
            <a:avLst>
              <a:gd name="adj" fmla="val 6000"/>
            </a:avLst>
          </a:prstGeom>
          <a:solidFill>
            <a:srgbClr val="FBED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66928" y="5532120"/>
            <a:ext cx="82296" cy="777240"/>
          </a:xfrm>
          <a:prstGeom prst="rect">
            <a:avLst/>
          </a:prstGeom>
          <a:solidFill>
            <a:srgbClr val="B035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5660136"/>
            <a:ext cx="106070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B0352C"/>
                </a:solidFill>
                <a:latin typeface="Nirmala UI"/>
                <a:cs typeface="Nirmala UI"/>
                <a:ea typeface="Nirmala UI"/>
              </a:rPr>
              <a:t>दो चेतावनियाँ जो मैनुअल में मोटे अक्षरों में हैं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मॉक पोल के वोटों को CLEAR करना कभी न भूलें।  ·  रिजल्ट सेक्शन को सील करने से पहले CU को स्विच-ऑफ करना न भूलें।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2 · तैयारी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मॉक पोल — कितने वोट, कौन-सा अभिलेख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(अध्याय 4; परिशिष्ट 6 व 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न्यूनतम मत — विहित नियम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नोटा सहित प्रत्येक अभ्यर्थी के लिए न्यूनतम 1-1 मत से मॉक पोल किया जाना अनिवार्य है; समय की उपलब्धता के अनुसार अधिक/कम मतों की अनुमति है, और हर अभ्यर्थी को बराबर वोट देना आवश्यक नहीं।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पर्ची से नियंत्रण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मॉक पोल में भाग लेने वालों (एजेंट/दल-सदस्य) को पर्ची जारी करें; पीठासीन अधिकारी पर्ची संग्रह कर ही वोट की अनुमति दे; हर वोट का लेखा कागज पर रखें।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प्रमाण-पत्र — परिशिष्ट-19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मॉक पोल का प्रमाण-पत्र परिशिष्ट-19 के प्ररूप में बनाएँ (सामग्री में 2 प्रतियाँ मिलती हैं); इसे परिशिष्ट-6 की घोषणाओं के साथ बिना सील लिफाफा E-10 में रखें और डायरी की मद 30 में विवरण लिखें।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घोषणा — परिशिष्ट-6 भाग-1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मतदान आरम्भ से पूर्व घोषणा पढ़कर हस्ताक्षर करें — मॉक पोल कराया, मशीन खाली, रजिस्टर 14-क रिक्त; इच्छुक एजेंटों के हस्ताक्षर लें और इन्कार करने वालों के नाम घोषणा पर अंकित करें।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4983480"/>
            <a:ext cx="11064240" cy="123444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4983480"/>
            <a:ext cx="82296" cy="123444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111496"/>
            <a:ext cx="1060704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दो भ्रम, जो प्रशिक्षणों में बार-बार मिलते हैं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'50 वोट प्रति मशीन' कमिशनिंग (RO-स्तर, 5% मशीनों) का नियम है — बूथ का नहीं। तथा मॉक पोल का कोई पृथक घड़ी-समय या न्यूनतम एजेंट-संख्या विहित नहीं है — एजेंटों को एक घंटा पूर्व बुलाएँ; देर से आए एजेंट के लिए कार्यवाही नये सिरे से शुरू करना आवश्यक नहीं।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2 · तैयारी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पिंक पेपर सील और विशेष टैग — मतदान से पहले की सीलिंग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36–41, 46)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19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996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63040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पिंक पेपर सील लगाएँ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भीतरी दरवाजे के फ्रेम में — सफेद सतह पीछे, पिंक सतह बाहर के छिद्र से दिखे; कसाव के लिए पतली गत्ते की पैडिंग।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4323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395728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दरवाजा बंद कर हस्ताक्षर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सील के दोनों खुले छोर बाहर निकलें; क्रमांक के नीचे पीठासीन अधिकारी के पूर्ण हस्ताक्षर; इच्छुक अभ्यर्थी/एजेंट भी हस्ताक्षर करें।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36499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328416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क्रमांक नोट करें और कराएँ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सील का सीरियल नंबर स्वयं नोट करें और एजेंटों को भी नोट करने दें — मतगणना में यही संख्या मिलाई जाएगी।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29768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4261104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धागा + विशेष टैग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भीतरी दरवाजे के दो छेदों से सुतली डालकर विशेष टैग पर पीठासीन-मुद्रा से सील करें; टैग को CLOSE बटन के पास ऐसे रखें कि CLOSE दबाना सुलभ रहे।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523036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5193792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बाहरी कवर सील कर ABCD स्ट्रिप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रिजल्ट सेक्शन का बाहरी कवर धागे+टैग+मुद्रा से सील करें; फिर स्ट्रिप सील A→B→C→D क्रम में CU के चारों ओर — पिंक सील का क्रमांक स्पष्ट दिखता रहे। अंत में यूनिट ऑन करें — मशीन मतदान के लिए तैयार।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उद्देश्य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इस प्रशिक्षण से आप क्या सीखेंगे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निर्वाचन कार्यक्रम: पत्र क्रमांक एफ.4(1)(1)/नपा/रानिआ/2026/6727, दिनांक 19.08.2026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54480"/>
            <a:ext cx="11064240" cy="4846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मशीन की पहचान</a:t>
            </a:r>
            <a:r>
              <a:rPr sz="16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कंट्रोल यूनिट, बैलट यूनिट और SDMM के प्रत्येक भाग को हाथ से चलाकर समझना।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मतदान-पूर्व तैयारी</a:t>
            </a:r>
            <a:r>
              <a:rPr sz="16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कनेक्शन, शून्य-प्रदर्शन (CLEAR), मॉक पोल और पिंक पेपर सील की पूरी प्रक्रिया।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का संचालन</a:t>
            </a:r>
            <a:r>
              <a:rPr sz="16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BALLOT–TOTAL–CLOSE बटनों का सही क्रम और प्रत्येक मतदाता का चक्र।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त्रुटियों से निपटना</a:t>
            </a:r>
            <a:r>
              <a:rPr sz="16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LINK ERROR, PRESSED ERROR जैसी स्थितियों में तुरंत क्या करना है।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मतदान-समाप्ति</a:t>
            </a:r>
            <a:r>
              <a:rPr sz="16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CLOSE के बाद मशीन की सीलबन्दी और सुपुर्दगी — सां.आ. 145/2026 के अनुसार।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120640"/>
            <a:ext cx="11064240" cy="114300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120640"/>
            <a:ext cx="82296" cy="1143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248655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हैण्ड्स-ऑन का अर्थ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प्रशिक्षण की मशीनें FLC-जाँची हुई मशीनों में से अलग छाँटी जाती हैं (मतदान केन्द्रों की संख्या का 5%); इन पर गुलाबी गोल स्टीकर लगा होता है और ये मतदान में प्रयुक्त नहीं होतीं — अतः हर चरण को मशीन पर स्वयं करके देखें।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2 · तैयारी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सीलिंग — मैनुअल के चित्रों में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37–41, चित्र 22B–22I)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20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524217" y="1325880"/>
            <a:ext cx="3526100" cy="221284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seal_special_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937" y="1371600"/>
            <a:ext cx="3434660" cy="21214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3575304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विशेष टैग CLOSE के पास — CLOSE बटन सुलभ रहे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·  चित्र: ECIL MPSV मैनुअल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65212" y="1325880"/>
            <a:ext cx="3291230" cy="221284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seal_pink_fold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0932" y="1371600"/>
            <a:ext cx="3199790" cy="212140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90488" y="3575304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पिंक पेपर सील की फोल्डिंग — पिंक रंग ऊपर (चित्र 22D)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644231" y="3840480"/>
            <a:ext cx="3286072" cy="221284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seal_strip_wra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9951" y="3886200"/>
            <a:ext cx="3194632" cy="212140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6928" y="6089904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लंबी स्ट्रिप सील CU के चारों ओर (चरण-4, चित्र 22H)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277729" y="3840480"/>
            <a:ext cx="3266196" cy="221284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seal_strip_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3449" y="3886200"/>
            <a:ext cx="3174756" cy="212140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190488" y="6089904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भाग 'D' — सीरियल नंबर स्पष्ट दिखता रहे (चित्र 22I)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2 · तैयारी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क्या सील हो गया, क्या खुला रहेगा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38, 41–42); ईवीएम उपयोग एवं प्रथम स्तरीय जाँच दिशा-निर्देश, क्रमांक 2184, दिनांक 26.02.2026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21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63040"/>
            <a:ext cx="5440680" cy="23774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463040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8096" y="1664208"/>
            <a:ext cx="5038344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सीलबन्द (मतदान-पूर्व)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रिजल्ट सेक्शन का भीतरी कम्पार्टमेंट — पिंक पेपर सील + धागा + विशेष टैग।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रिजल्ट सेक्शन का बाहरी कवर — धागा + टैग + मुद्रा।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CU के चारों ओर ABCD स्ट्रिप सील।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पहले से सील: BU (RO-सीलें) एवं कैंडिडेट सेट सेक्शन — इन्हें केवल जाँचें, कभी न खोलें।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0488" y="1463040"/>
            <a:ext cx="5440680" cy="23774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0488" y="1463040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91655" y="1664208"/>
            <a:ext cx="5038344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सुलभ (मतदान के दौरान)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CLOSE बटन — कैप सहित (विशेष टैग इसे ढकता नहीं)।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BALLOT एवं TOTAL बटन।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पिछला कम्पार्टमेंट — पावर स्विच व कनेक्टर।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याद रखें: मतदान के दौरान CLOSE की कैप अनावश्यक न खोलें।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114800"/>
            <a:ext cx="11064240" cy="137160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4114800"/>
            <a:ext cx="82296" cy="137160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4242816"/>
            <a:ext cx="10607040" cy="1143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मतगणना तक असर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गणना-स्थल पर पिंक पेपर सील ही निर्णायक है: अन्य कोई सील क्षतिग्रस्त होने पर भी पिंक सील सही हो तो परिणाम घोषित हो सकता है; पिंक सील से छेड़छाड़ मिली तो उस CU से परिणाम निकालने का प्रयास ही नहीं होगा। इसीलिए इसकी सीलिंग सर्वाधिक सावधानी से करें।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03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वास्तविक मतदान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प्रातः 7.00 से सांय 6.00 बजे तक  ·  प्रत्येक मतदाता का चक्र  ·  त्रुटि-निवारण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EVM प्रशिक्षण  ·  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3 · मतदान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प्रारम्भ और प्रत्येक मतदाता का चक्र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41–42, 46); अमिट स्याही: आदेश क्रमांक 1408, दि. 04.02.2026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23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996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63040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शून्य से शुरुआत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निर्धारित समय (प्रातः 7.00 बजे) पर मतदान शुरू करने से ठीक पहले TOTAL दबाकर एजेंटों को दिखाएँ कि कुल मतदाता शून्य है।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4323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395728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पहचान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मतदाता की पहचान स्थापित होने के बाद ही आगे बढ़ें (दस्तावेजों की सूची — PRO/PO प्रशिक्षण डेक)।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36499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328416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स्याही, हस्ताक्षर, तब BALLOT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बाईं तर्जनी पर अमिट स्याही और मतदाता रजिस्टर में हस्ताक्षर/अँगूठा — इसके बाद ही CU का BALLOT दबेगा; स्याही लगी होने की जाँच BALLOT दबाने से पहले CU-प्रभारी अधिकारी करेगा।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29768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4261104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Busy लाल, Ready हरी; मतदाता कम्पार्टमेंट में अपने अभ्यर्थी का नीला बटन दबाता है — तीर-लैम्प व बीप के साथ वोट दर्ज; लैम्प बुझते ही मशीन अगले वोट के लिए तैयार।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523036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5193792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जाँच की आदत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पहले-दूसरे मतदाता के बाद TOTAL दबाकर रिकॉर्डिंग जाँच लें; दिन भर समय-समय पर रजिस्टर-संख्या और CU-संख्या का मिलान करते रहें।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3 · मतदान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के दौरान अनुशासन — पाँच अटल नियम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42, 46)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54480"/>
            <a:ext cx="11064240" cy="4846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300"/>
              </a:spcAft>
            </a:pPr>
            <a:r>
              <a:rPr sz="11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5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एक समय में एक मतदाता</a:t>
            </a:r>
            <a:r>
              <a:rPr sz="15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मतदान कम्पार्टमेंट में एक से अधिक व्यक्ति कभी नहीं।</a:t>
            </a:r>
          </a:p>
          <a:p>
            <a:pPr algn="l">
              <a:lnSpc>
                <a:spcPct val="112000"/>
              </a:lnSpc>
              <a:spcAft>
                <a:spcPts val="1300"/>
              </a:spcAft>
            </a:pPr>
            <a:r>
              <a:rPr sz="11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5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रजिस्टर का क्रम ही मतदान का क्रम</a:t>
            </a:r>
            <a:r>
              <a:rPr sz="15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मतदाता उसी क्रम में कम्पार्टमेंट जाएँ जिस क्रम में रजिस्टर में प्रविष्टि हुई।</a:t>
            </a:r>
          </a:p>
          <a:p>
            <a:pPr algn="l">
              <a:lnSpc>
                <a:spcPct val="112000"/>
              </a:lnSpc>
              <a:spcAft>
                <a:spcPts val="1300"/>
              </a:spcAft>
            </a:pPr>
            <a:r>
              <a:rPr sz="11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5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BALLOT की शर्त</a:t>
            </a:r>
            <a:r>
              <a:rPr sz="15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पिछला मतदाता मतदान पूर्ण कर कम्पार्टमेंट से बाहर आ जाए, तभी अगले के लिए BALLOT दबे।</a:t>
            </a:r>
          </a:p>
          <a:p>
            <a:pPr algn="l">
              <a:lnSpc>
                <a:spcPct val="112000"/>
              </a:lnSpc>
              <a:spcAft>
                <a:spcPts val="1300"/>
              </a:spcAft>
            </a:pPr>
            <a:r>
              <a:rPr sz="11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5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TOTAL केवल खाली अवस्था में</a:t>
            </a:r>
            <a:r>
              <a:rPr sz="15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Busy लाल जल रही हो तब TOTAL नहीं — वोट पूरा होने की प्रतीक्षा करें।</a:t>
            </a:r>
          </a:p>
          <a:p>
            <a:pPr algn="l">
              <a:lnSpc>
                <a:spcPct val="112000"/>
              </a:lnSpc>
              <a:spcAft>
                <a:spcPts val="1300"/>
              </a:spcAft>
            </a:pPr>
            <a:r>
              <a:rPr sz="11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5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दो निषेध</a:t>
            </a:r>
            <a:r>
              <a:rPr sz="15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मतदान के दौरान CLOSE बटन की कैप न खोलें; बीप बजते समय CU स्विच-ऑफ न करें।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3 · मतदान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BALLOT दब गया, पर मतदाता ने वोट नहीं डाला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46 'महत्वपूर्ण'); ECI M-2 मैनुअल (अध्याय 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25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179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81328"/>
            <a:ext cx="10424160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LINK ERROR बनाएँ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CU से जुड़ी BU की केबल निकाल दें — मशीन LINK ERROR में चली जाएगी।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35915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322576"/>
            <a:ext cx="10424160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CU बंद करें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पावर स्विच ऑफ।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20040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163824"/>
            <a:ext cx="10424160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पुनः जोड़कर चालू करें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केबल वापस लगाएँ, CU ऑन करें; पावर-ऑन के सभी संदेश पूरे होने दें।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04164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4005072"/>
            <a:ext cx="10424160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BALLOT दबाएँ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अब मतदाता (या अगला मतदाता) सामान्य रूप से मत डाल सकता है।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5029200"/>
            <a:ext cx="11064240" cy="118872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66928" y="5029200"/>
            <a:ext cx="82296" cy="118872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5157216"/>
            <a:ext cx="1060704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यही तरीका मतदान-समाप्ति पर भी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अंतिम मतदाता BALLOT दबने के बाद वोट डाले बिना चला जाए, या भूल से BALLOT दब जाए — Busy जलती रह जाती है; केबल निकालते ही Busy बुझ जाएगी, उसके बाद CLOSE की प्रक्रिया करें। रजिस्टर में तदनुसार प्रविष्टि करना न भूलें (विधिक प्रविष्टि के प्रपत्र जिला प्रशिक्षण के अनुसार)।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3 · मतदान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त्रुटि-संदेश और तुरंत समाधान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47–49); आदेश 5681 दि. 08.08.2026 (खण्ड A-8, B-2, C-7); ECIL मास्टर ट्रेनर प्रस्तुति (स्लाइड 42)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26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40" cy="4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640"/>
                <a:gridCol w="3931920"/>
                <a:gridCol w="4297680"/>
              </a:tblGrid>
              <a:tr h="502920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डिस्प्ले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कारण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समाधान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LINK ERROR-1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केबल ढीली/टूटी, या स्लाइड स्विच गलत स्थिति में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इंगित BU की केबल पुनः लगाएँ; स्विच-स्थिति ठीक करें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PRESSED ERROR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किसी BU का बटन पहले से दबा/जाम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कम्पार्टमेंट में जाकर सभी बटन एक बार धीरे दबाएँ, फिर BALLOT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CLOCK ERROR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घड़ी (RTC) विफल — वोट-रिकॉर्डिंग प्रभावित नहीं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प्रस्थान/मॉकपॉल पर दिखे तो CU बदलवाएँ; मतदान के दौरान CU न बदलें — मतदान जारी रखें और पंचनामा बनाकर डायरी के साथ रखें (आदेश 5681)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SDMM NOT RESPONDING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SDMM ढीला/नहीं लगा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CU बंद कर SDMM ठीक से लगाएँ, पुनः ऑन करें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INVALID OPERATION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बटन गलत क्रम में दबा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मान्य क्रम अपनाएँ (आवश्यकता हो तो CRC)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ERROR / BU-1 ERROR / INOPERATIVE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यूनिट उपयोग योग्य नहीं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मतदान रोककर सेक्टर/RO व ECIL-BEL को सूचित करें — यूनिट बदली जाएगी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READY लैम्प लगातार झपके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BU निष्क्रिय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रिपोर्ट करें — BU बदली जाएगी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ON लैम्प न जले / न बीप न डिस्प्ले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बैटरी ढीली या CU दोषपूर्ण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बैटरी ठीक करें/बदलें; फिर भी नहीं तो CU बदलें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3 · मतदान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मशीन बदलनी पड़े तो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ईवीएम उपयोग एवं प्रथम स्तरीय जाँच दिशा-निर्देश, क्रमांक 2184, दिनांक 26.02.2026 (पृ. 8, 10); ECIL मास्टर ट्रेनर प्रस्तुति (स्लाइड 9–10, 47)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54480"/>
            <a:ext cx="11064240" cy="4846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आरक्षित मशीनें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वार्डों में रिजर्व मशीनों की व्यवस्था उपलब्धता के अनुसार रहती है; खराब यूनिट दिशा-निर्देशों के अनुसार बदली जाती है।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लिखित सूचना अनिवार्य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मतदान से पूर्व या मतदान के दौरान कोई मशीन बदले जाने पर उसकी लिखित सूचना अभ्यर्थियों को दी जाएगी; RO के रजिस्टर में दर्ज होगा कि कौन-सी CU/BU बदली गई।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SDMM का गुण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 SDMM में सुरक्षित हैं; मतदान-दिवस SDMM उसी CU से लॉक रहता है — CLOSE/RESULT/CLEAR दूसरे CU में हो सकते हैं और RESULT-I के अंत में 'Poll Day CU' का क्रमांक बताता है कि वोट किस CU में पड़े थे।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आगे की प्रक्रिया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कौन-सी यूनिट कब बदलें, नई मशीन पर पुनः मॉक पोल और परि-6 भाग-2 की घोषणा — पूरा विहित क्रम खण्ड 4 (विशेष स्थितियाँ) में।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04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विशेष स्थितियाँ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चुनौतियाँ और उनके विहित समाधान — मार्गदर्शिका, नियम एवं आयोग-आदेशों से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EVM प्रशिक्षण  ·  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4 · विशेष स्थितियाँ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मतदाता मत देने से इंकार करे — 'No Vote'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(मु.पृ. 3; नियम 45-क, 37-क(7); प्ररूप 14-ग)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29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179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81328"/>
            <a:ext cx="10424160" cy="1325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पहले नोटा की ओर प्रेरित करें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जो मतदाता रजिस्टर 14-क में हस्ताक्षर करने के बाद मशीन पर मत न डालना चाहे, उसे पीठासीन अधिकारी पहले नोटा में मत डालने के लिए प्रेरित करेगा — इस चुनाव में END बटन मास्क है, अतः 'खाली छोड़ना' मशीन पर संभव नहीं।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84378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807208"/>
            <a:ext cx="10424160" cy="1325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फिर भी न डाले तो 'No Vote'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रजिस्टर में उसकी प्रविष्टि के सामने 'No Vote' अंकित करें; ऐसे मतदाताओं की संख्या मतपत्र लेखा (प्ररूप 14-ग) की मद 3 में जाएगी।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416966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4133087"/>
            <a:ext cx="10424160" cy="1325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प्रक्रिया का उल्लंघन — नियम 37-क(7)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चेतावनी के बाद भी मतदान-प्रक्रिया न मानने वाले मतदाता को मत देने की अनुमति नहीं होगी: जारी पर्ची वापस लेकर रद्द करें, रजिस्टर के अभ्युक्ति कॉलम में 'मतदान प्रक्रिया का अतिक्रमण' लिखकर पीठासीन अधिकारी पूरे हस्ताक्षर करे — क्रम संख्या नहीं बदलेगी; संख्या 14-ग की मद 4 में।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5532120"/>
            <a:ext cx="11064240" cy="73152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5532120"/>
            <a:ext cx="82296" cy="73152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5660136"/>
            <a:ext cx="106070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मशीन की ओर से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BALLOT दब चुका हो और मत न पड़े, तो Busy बुझाने की LINK-ERROR विधि (खण्ड 3) अपनाएँ।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आधार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वैधानिक आधार — किस आदेश से क्या विहित है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सम्बन्धित आदेशों की मूल प्रतियाँ sec.rajasthan.gov.in पर उपलब्ध हैं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03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63040"/>
          <a:ext cx="11064240" cy="3401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80"/>
                <a:gridCol w="5120640"/>
                <a:gridCol w="3017520"/>
              </a:tblGrid>
              <a:tr h="566928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विषय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प्रावधान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आदेश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समस्त नगरपालिका चुनाव EVM से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धारा 26(3), राज. नगरपालिका अधि. 2009 + नियम 24-क(2), निर्वाचन नियम 1994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सां.आ. 149/2026, क्रमांक 635, दि. 19.01.2026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EVM डिजाइन का अनुमोदन (BEL एवं ECIL)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निर्वाचन नियम 1994 के अधीन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आदेश क्रमांक 578, दि. 16.01.2026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EVM मतपत्र का प्ररूप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नियम 32-क एवं 34-क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सां.आ. 144/2026, क्रमांक 521, दि. 15.01.2026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मतदान-पश्चात मशीन की सीलबन्दी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नियम 47-क(2) — बिना मुद्रा तोड़े यूनिट न खुले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सां.आ. 145/2026, क्रमांक 560, दि. 16.01.2026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EVM उपयोग एवं प्रथम स्तरीय जाँच (FLC)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कमिशनिंग, भंडारण, वितरण के विस्तृत निर्देश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क्रमांक 2184, दि. 26.02.2026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5257800"/>
            <a:ext cx="11064240" cy="96012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257800"/>
            <a:ext cx="82296" cy="96012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385816"/>
            <a:ext cx="106070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ध्यान रखें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इस प्रस्तुति के सभी नियम-सन्दर्भ OCR-पाठ से लिये गये हैं; प्रशिक्षण में उद्धृत करते समय मूल आदेश की छपी प्रति से मिलान कर लें।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4 · विशेष स्थितियाँ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मशीन खराब हो जाए — कौन-सी यूनिट, कब बदलें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(अ. 5(8)); ईवीएम उपयोग एवं प्रथम स्तरीय जाँच दिशा-निर्देश, क्रमांक 2184, दिनांक 26.02.2026 (पृ. 10); आयोग-आदेश/डेक-सामग्री (project-verified)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30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38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3360"/>
                <a:gridCol w="2926079"/>
                <a:gridCol w="4114799"/>
              </a:tblGrid>
              <a:tr h="493776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स्थिति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क्या बदलें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साथ में क्या करें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मॉक पोल के दौरान कोई यूनिट खराब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केवल खराब यूनिट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नई यूनिट के साथ मॉक पोल पूर्ण करें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वास्तविक मतदान के दौरान खराबी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पूरा सेट (CU + BU)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नई मशीन पर पुनः मॉक पोल + परि-6 भाग-2 की घोषणा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CLOCK ERROR — मतदान से पहले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CU बदलें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ECIL/BEL को रिपोर्ट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CLOCK ERROR — मतदान के दौरान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कुछ नहीं — मतदान जारी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पंचनामा बनाएँ; वोट-रिकॉर्डिंग प्रभावित नहीं होती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66928" y="4041648"/>
            <a:ext cx="11064240" cy="235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8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नई मशीन = नया मॉक पोल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मतदान के बीच नई मशीन लेते ही उससे भी दिखावटी मतदान की प्रक्रिया पूर्ण कर परिशिष्ट-6 (भाग-2) की अतिरिक्त घोषणा पढ़नी होगी — जब-जब नई मशीन ली जाए, तब-तब।</a:t>
            </a:r>
          </a:p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8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अभिलेख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डायरी की मद 29 में उत्तर दें; मशीन बदलने की लिखित सूचना अभ्यर्थियों को भी दी जाएगी और RO के रजिस्टर में दर्ज होगी।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5440680"/>
            <a:ext cx="11064240" cy="86868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66928" y="5440680"/>
            <a:ext cx="82296" cy="86868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5568696"/>
            <a:ext cx="10607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स्रोत-भेद ईमानदारी से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यूनिट-बनाम-सेट और CLOCK-ERROR वाली पंक्तियाँ आयोग की प्रशिक्षण-सामग्री/आदेशों से हैं (परियोजना-सत्यापित); मार्गदर्शिका का पाठ केवल 'नई मशीन पर पुनः मॉक पोल + घोषणा' कहता है।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4 · विशेष स्थितियाँ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कक्ष में गड़बड़ी का संदेह — नियम 37-ख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(अ. 9(8), अ. 14)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54480"/>
            <a:ext cx="11064240" cy="4846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कब प्रवेश करें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बैलट यूनिट के ठीक काम न करने, छेड़छाड़ या मतदाता के असम्यक् लंबे ठहराव का संदेह हो तो पीठासीन अधिकारी मतदान कक्ष में प्रवेश कर आवश्यक कदम उठा सकता है।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एजेंटों को साथ लें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कक्ष में जाते समय उपस्थित मतदान अभिकर्ताओं को साथ चलने को कहें — ताकि बाद में कोई आरोप न लगे।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मशीन समझानी हो तो कक्ष में नहीं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मशीन-प्रयोग से अनभिज्ञ मतदाता को समझाने के लिए कक्ष में न जाएँ — डमी बैलट यूनिट (मुद्रित कार्डबोर्ड) से कक्ष के बाहर, एजेंटों की उपस्थिति में समझाएँ।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गोपनीयता सर्वोपरि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 रिकार्ड करते समय किसी को कक्ष में जाने या फोटो लेने की अनुमति नहीं — मीडिया प्राधिकार-पत्रधारी हो तो भी नहीं।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4 · विशेष स्थितियाँ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स्थगन, शून्य मतदान और बूथ कैप्चरिंग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(अ. 10 — नियम 53, 54-क, 55; परि-18: आदेश 2205, दि. 04.07.2019)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स्थगन (नियम 53)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प्राकृतिक विपत्ति, बलवा/हिंसा या अन्य पर्याप्त कारण से मतदान असंभव हो तो — विशेषाधिकार कम-से-कम प्रयोग करते हुए — मतदान स्थगित करें; RO को तत्काल पूर्ण रिपोर्ट; मशीन व समस्त कागजात एजेंटों की उपस्थिति में वैसे ही सील करें मानो मतदान सामान्य रूप से समाप्त हुआ हो।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स्थगित मतदान पूरा करना (नियम 54-क)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आयोग की नियत तिथि पर वहीं से आगे — वही चिन्हित प्रति, वही रजिस्टर 14-क, पर नई मशीन; पुराने मुहरबन्द पैकिट अभ्यर्थियों/एजेंटों के समक्ष खोलें; केवल वे ही मत देंगे जिन्होंने मत नहीं दिया।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बूथ कैप्चरिंग (नियम 55(6))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बूथ पर कब्जे की स्थिति बनते ही CU तत्काल बन्द कर BU को CU से अलग कर दें; रिपोर्ट तभी करें जब निश्चित हों — CLOSE के बाद मशीन आगे मत रिकार्ड नहीं करेगी और नई मशीन तक स्थगन अनिवार्य हो जाएगा। बूथ कैप्चरिंग धारा 135-क का दण्डनीय अपराध है।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शून्य मतदान व पुनर्मतदान (नियम 55)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मशीन ले जाई जाए/नष्ट हो/गड़बड़ी से परिणाम अभिनिश्चित न हो — आयोग मतदान शून्य घोषित कर नया मतदान कराता है; तब सभी निर्वाचक पुनः मत देंगे, और अमिट स्याही बाएँ हाथ की मध्यमा अंगुली पर लगेगी (आदेश 2205)।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05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मतदान-समाप्ति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CLOSE  ·  सां.आ. 145/2026 की सीलबन्दी  ·  सुपुर्दगी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EVM प्रशिक्षण  ·  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5 · समाप्ति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CLOSE से कैरिंग केस तक — विहित क्रम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सां.आ. 145/2026 (आदेश क्रमांक 560), दिनांक 16.01.2026; ECIL MPSV EVM अनुदेश मैनुअल (हिन्दी), राज्य निर्वाचन आयोग राजस्थान हेतु (पृ. 42, 46–47)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34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5389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1732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पंक्ति के अंतिम मतदाता तक मतदान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सांय 6.00 बजे तक पंक्ति में लगे सभी मतदाताओं का मतदान पूर्ण कराने के बाद ही समाप्ति।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27685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240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CLOSE दबाएँ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प्लास्टिक कैप हटाकर CLOSE दबाएँ; डिस्प्ले पर आई कुल मतदाता-संख्या निर्धारित प्रपत्र में नोट करें; कैप वापस लगाएँ। अब कोई मतदान संभव नहीं।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0998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06324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बंद कर अलग करें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CU का पावर स्विच ऑफ; केबल की दोनों कुंडी दबाकर BU अलग करें; पिछला कम्पार्टमेंट बंद।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92277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88620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कैरिंग केस में रखें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BU और CU अपने-अपने वहन बक्सों में।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474573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470916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धागा-टैग-चपड़ी से मुद्राबन्द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बक्सों के छिद्रों में धागा डालकर एड्रेस टैग लगाएँ; पीठासीन अधिकारी अपनी मुद्रा से चपड़ी (लाख) पर सील करें — ऐसा कि बिना मुद्रा तोड़े बक्सा न खुले।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556869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3856" y="553212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एजेंट-हस्ताक्षर और परि-6 भाग-3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उपस्थित-इच्छुक अभ्यर्थी/अभिकर्ता एड्रेस टैगों पर हस्ताक्षर करें (टैग पर उनकी मुहर भी); फिर परिशिष्ट-6 भाग-3 की घोषणा दिनांक-समय सहित भरें — इन्कार करने वालों के नाम भी दर्ज करें।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5 · समाप्ति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एड्रेस टैग पर क्या-क्या लिखा हो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सां.आ. 145/2026 (आदेश क्रमांक 560), दिनांक 16.01.2026 (बिन्दु 5–6)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35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63040"/>
            <a:ext cx="5440680" cy="2514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463040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8096" y="1664208"/>
            <a:ext cx="5038344" cy="2148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कंट्रोल यूनिट के टैग पर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नगरपालिका का नाम,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वार्ड सदस्य संख्या,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कंट्रोल यूनिट का पहचान नम्बर,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मतदान केन्द्र का नाम व संख्यांक,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मतदान की तारीख।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0488" y="1463040"/>
            <a:ext cx="5440680" cy="2514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0488" y="1463040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91655" y="1664208"/>
            <a:ext cx="5038344" cy="2148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बैलट यूनिट के टैग पर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नगरपालिका का नाम,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निर्वाचन का विवरण / वार्ड संख्या,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बैलट यूनिट का पहचान नम्बर,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मतदान केन्द्र का नाम व संख्यांक,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मतदान की तारीख।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251960"/>
            <a:ext cx="11064240" cy="1188720"/>
          </a:xfrm>
          <a:prstGeom prst="roundRect">
            <a:avLst>
              <a:gd name="adj" fmla="val 6000"/>
            </a:avLst>
          </a:prstGeom>
          <a:solidFill>
            <a:srgbClr val="EAF5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4251960"/>
            <a:ext cx="82296" cy="1188720"/>
          </a:xfrm>
          <a:prstGeom prst="rect">
            <a:avLst/>
          </a:prstGeom>
          <a:solidFill>
            <a:srgbClr val="1E7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4379976"/>
            <a:ext cx="1060704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इसके बाद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 स्ट्रॉन्ग रूम (मतगणना-स्थल, नगरपालिका मुख्यालय) पहुँचाने के लिए तैयार है; वहाँ RO स्ट्रॉन्ग रूम सील करेगा और अभ्यर्थी/अभिकर्ता चाहें तो दरवाजों-खिड़कियों पर अपनी सील लगाकर दूरी से निगरानी रख सकेंगे।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सार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एक नजर में — करें / न करें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49–50)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36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17320"/>
            <a:ext cx="5440680" cy="28346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417320"/>
            <a:ext cx="5440680" cy="77724"/>
          </a:xfrm>
          <a:prstGeom prst="rect">
            <a:avLst/>
          </a:prstGeom>
          <a:solidFill>
            <a:srgbClr val="1E7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8096" y="1618488"/>
            <a:ext cx="5038344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करें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लैच धीरे दबाएँ; मशीन को धूल, गर्मी, बारिश से बचाएँ।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केवल ECIL-आपूर्तित बैटरी पैक ही लगाएँ।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कनेक्टर एक ही दिशा में — 'TOP' और लैच-रंग मिलाकर।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हर समस्या तुरंत RO/आयोग/ECIL-BEL को बताएँ।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CU-BU सदैव कैरिंग केस में रखें।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0488" y="1417320"/>
            <a:ext cx="5440680" cy="28346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0488" y="1417320"/>
            <a:ext cx="5440680" cy="77724"/>
          </a:xfrm>
          <a:prstGeom prst="rect">
            <a:avLst/>
          </a:prstGeom>
          <a:solidFill>
            <a:srgbClr val="B035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91655" y="1618488"/>
            <a:ext cx="5038344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कभी न करें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CU चालू रहते BU कनेक्ट/डिस्कनेक्ट; SDMM लगाना/निकालना।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कवर या दरवाजे बलपूर्वक खोलना।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CU/BU का केबिनेट खोलने की कोशिश — यूनिट स्थायी रूप से निष्क्रिय हो जाएगी।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पिघला मोम/लौ मशीन पर लगने देना।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क्लिप दबाए बिना केबल खींचना; कनेक्टर उल्टी दिशा में दबाना।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526280"/>
            <a:ext cx="11064240" cy="105156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4526280"/>
            <a:ext cx="82296" cy="105156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4654296"/>
            <a:ext cx="10607040" cy="822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अंतिम स्मरण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तीन भूलें सबसे महँगी पड़ती हैं: मॉक पोल के बाद CLEAR न करना, सीलिंग से पहले CU बंद न करना, और मतदान के दौरान CLOSE की कैप से छेड़छाड़ — इन तीनों को बार-बार दोहराएँ।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अभिलेख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किस प्रपत्र में क्या दर्ज होगा — एक नजर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(प्ररूप 14-ग; परिशिष्ट 6, 7, 19; अ.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37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4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960"/>
                <a:gridCol w="5120640"/>
                <a:gridCol w="2834640"/>
              </a:tblGrid>
              <a:tr h="804672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प्रपत्र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क्या दर्ज होता है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लिफाफा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मतपत्र लेखा — प्ररूप 14-ग भाग-1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CLOSE पर प्रदर्शित कुल मत (मद 5), रजिस्टर-संख्या से मिलान, No Vote (मद 3), निविदत्त मत (मद 7–8), पेपर सीलों का लेखा (मद 9)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E-9 (बिना सील); प्रति डायरी के साथ E-11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पीठासीन की डायरी — परिशिष्ट-7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30 मदें — मशीन/सील क्रमांक, एजेंट, दो-दो घंटे के मत (मद 21), मॉक पोल विवरण (मद 30); घटना घटते ही तत्समय भरें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E-11 (बिना सील)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घोषणाएँ — परिशिष्ट-6 (तीन भाग)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भाग-1 मतदान-पूर्व (मॉक पोल), भाग-2 नई मशीन लेने पर, भाग-3 समाप्ति/सीलिंग के बाद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E-10 (बिना सील)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मॉक पोल प्रमाण-पत्र — परिशिष्ट-19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भाग लेने वालों की पर्ची-क्रमांक सहित सूची, मिलान व CLEAR की पुष्टि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परि-6 के साथ E-10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5120640"/>
            <a:ext cx="11064240" cy="86868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120640"/>
            <a:ext cx="82296" cy="86868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248655"/>
            <a:ext cx="10607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विस्तार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सभी 14 लिफाफों (E-1 से E-14) का विभाजन और जमा-काउंटर की व्यवस्था PRO/PO प्रशिक्षण डेक के खण्ड 6 में दी गई है।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प्रलेखन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संदर्भ — प्रत्येक तथ्य का स्रोत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38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371600"/>
            <a:ext cx="5440680" cy="5029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ECIL MPSV EVM अनुदेशात्मक मैनुअल (हिन्दी)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राज्य निर्वाचन आयोग राजस्थान हेतु गुलाबी MPSV मशीनें — sec.rajasthan.gov.in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ECI/ECIL Instruction Manual (M-2, CU 7510/BU 7407)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भारत निर्वाचन आयोग, post-2006 — sec.rajasthan.gov.in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ECIL मास्टर ट्रेनर प्रस्तुति (राजस्थान)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ECIL, 11.10.2019 — sec.rajasthan.gov.in (EVM Guidelines)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सां.आ. 149/2026 — समस्त नगरपालिका निर्वाचन EVM से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आदेश क्रमांक 635, दिनांक 19.01.2026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EVM डिजाइन अनुमोदन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आदेश क्रमांक 578, दिनांक 16.01.2026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सां.आ. 144/2026 — EVM मतपत्र का प्ररूप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आदेश क्रमांक 521, दिनांक 15.01.2026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0488" y="1371600"/>
            <a:ext cx="5440680" cy="5029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पीठासीन अधिकारी मार्गदर्शिका (EVM), नगरपालिका आम चुनाव 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राज्य निर्वाचन आयोग राजस्थान — Margdarsika_EVM_NP_2026.pdf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सां.आ. 145/2026 — मतदान-पश्चात मशीन सीलबन्दी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आदेश क्रमांक 560, दिनांक 16.01.2026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EVM उपयोग एवं प्रथम स्तरीय जाँच दिशा-निर्देश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2184, दिनांक 26.02.2026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मतपत्र/निविदत्त मतपत्र मुद्रण दिशा-निर्देश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1896, दिनांक 18.02.2026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अमिट स्याही निर्देश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1408, दिनांक 04.02.2026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निर्वाचन कार्यक्रम — आम चुनाव अगस्त-सितम्बर 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पत्र क्रमांक एफ.4(1)(1)/नपा/रानिआ/2026/6727, दि. 19.08.2026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486400"/>
            <a:ext cx="11064240" cy="77724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486400"/>
            <a:ext cx="82296" cy="77724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614416"/>
            <a:ext cx="106070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प्रयोग-नोट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स्रोत-प्रतियाँ स्कैन (OCR) से पढ़ी गई हैं; प्रमुख अंक मूल पृष्ठ-छवियों से सत्यापित हैं। किसी भी विसंगति में मूल आदेश ही मान्य।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01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मशीन का परिचय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MPSV बनाम MK-V  ·  कंट्रोल यूनिट  ·  बैलट यूनिट  ·  SDMM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EVM प्रशिक्षण  ·  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1 · मशीन का परिचय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यही मशीन आपके बूथ पर होगी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मास्टर ट्रेनर प्रस्तुति (SEC Rajasthan MPSV); ECIL MPSV मैनुअल (पृ. 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05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129509" y="1371600"/>
            <a:ext cx="5458516" cy="429768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evm_cu_bu_connect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229" y="1417320"/>
            <a:ext cx="5367076" cy="42062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5705856"/>
            <a:ext cx="6583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गुलाबी MPSV — कंट्रोल यूनिट, 5 मीटर केबल से जुड़ी बैलट यूनिट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·  चित्र: ECIL मास्टर ट्रेनर प्रस्तुति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24927" y="1554480"/>
            <a:ext cx="4206240" cy="3291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424927" y="1554480"/>
            <a:ext cx="420624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26096" y="1755648"/>
            <a:ext cx="3803903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पहचान के चिह्न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 एवं कैरिंग केस दोनों गुलाबी रंग के हैं।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हर यूनिट पर 'SEC - RAJASTHAN' अंकित है — ये मशीनें किसी अन्य राज्य को आवंटित नहीं होतीं।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डिस्प्ले चालू होते ही 'SEC RAJASTHAN' दिखाता है।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CU पीठासीन की मेज पर, BU मतदान कम्पार्टमेंट में रहेगी।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24927" y="5029200"/>
            <a:ext cx="4206240" cy="1005840"/>
          </a:xfrm>
          <a:prstGeom prst="roundRect">
            <a:avLst>
              <a:gd name="adj" fmla="val 6000"/>
            </a:avLst>
          </a:prstGeom>
          <a:solidFill>
            <a:srgbClr val="EAF5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424927" y="5029200"/>
            <a:ext cx="82296" cy="1005840"/>
          </a:xfrm>
          <a:prstGeom prst="rect">
            <a:avLst/>
          </a:prstGeom>
          <a:solidFill>
            <a:srgbClr val="1E7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80959" y="5157216"/>
            <a:ext cx="374903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हैण्ड्स-ऑन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प्रशिक्षण-मशीन को सामने रखकर आगे की हर स्लाइड का भाग मशीन पर छूकर पहचानें।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1 · मशीन का परिचय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2026 के चुनाव में कौन-कौन सी मशीनें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ईवीएम उपयोग एवं प्रथम स्तरीय जाँच दिशा-निर्देश, क्रमांक 2184, दिनांक 26.02.2026 (पृ. 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06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39" cy="3401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/>
                <a:gridCol w="4571999"/>
                <a:gridCol w="4480560"/>
              </a:tblGrid>
              <a:tr h="566928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/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ECIL — MPSV / MPMV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BEL — MK-V (M3A)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20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रंग-पहचान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गुलाबी मशीन एवं गुलाबी कैरिंग केस; मशीन पर 'SEC Rajasthan' अंकित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परम्परागत (post-2006 अपग्रेडेड मॉडल)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20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क्षमता प्रति BU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नोटा सहित 15 अभ्यर्थी; अधिक होने पर अतिरिक्त BU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नोटा सहित 16 अभ्यर्थी; अधिक होने पर अतिरिक्त BU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20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मेमोरी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वोट-डेटा पृथक SDMM में; CU में कोई डेटा नहीं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मेमोरी CU में अन्तर्निहित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20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पेपर सील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पिंक पेपर सील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हरी (ग्रीन) पेपर सील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20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विशेष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END बटन (16वाँ, लाल) — इस चुनाव में मास्क रहेगा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END बटन नहीं होता; सभी 16 बटन मतदान हेतु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5029200"/>
            <a:ext cx="11064240" cy="118872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029200"/>
            <a:ext cx="82296" cy="118872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157216"/>
            <a:ext cx="1060704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इस चुनाव की विशेष बात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सदस्य पद का ही चुनाव EVM से होना है, अतः MPSV/MPMV मशीनें भी सिंगल पोस्ट सिंगल वोट की तरह ही चलेंगी। जिलेवार मशीन-आवंटन आयोग करता है — आपको जो मशीन मिले, उसी धारा के निर्देश लागू करें।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1 · मशीन का परिचय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कंट्रोल यूनिट (CU) — चार खण्ड, एक पिछला कम्पार्टमेंट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7–12)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07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17320"/>
            <a:ext cx="5440680" cy="148132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417320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8096" y="1618488"/>
            <a:ext cx="5038344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① डिस्प्ले सेक्शन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हरा 'ON' लैम्प — पावर चालू होते ही जलता है।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लाल 'BUSY' लैम्प — BALLOT दबाने पर जलता, वोट पड़ते ही बुझता है।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दो पंक्तियों का 24-वर्ण डिस्प्ले; हर सूचना के साथ बीप।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0488" y="1417320"/>
            <a:ext cx="5440680" cy="148132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0488" y="1417320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91655" y="1618488"/>
            <a:ext cx="5038344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② कैंडिडेट सेट सेक्शन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बाएँ बैटरी पैक; दाएँ लाल 'Cand Set' बटन एवं SDMM का स्थान।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RO-स्तर पर सील होकर आता है — बूथ पर केवल सील जाँचें, खोलें नहीं।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063240"/>
            <a:ext cx="5440680" cy="148132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3063240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8096" y="3264408"/>
            <a:ext cx="5038344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③ रिजल्ट सेक्शन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कवर के छेद से 'CLOSE' बटन (प्लास्टिक कैप सहित)।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भीतरी दरवाजे पर RESULT-I, RESULT-II; अंदर CLEAR बटन।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इसी दरवाजे के फ्रेम में पिंक पेपर सील लगती है।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90488" y="3063240"/>
            <a:ext cx="5440680" cy="148132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0488" y="3063240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91655" y="3264408"/>
            <a:ext cx="5038344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④ बैलट सेक्शन  +  पिछला कम्पार्टमेंट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छोटा 'TOTAL' और बड़ा 'BALLOT' बटन, साथ में बजर।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पीछे: BU कनेक्टर (9-पिन), ON/OFF स्विच, DI कनेक्टर (प्रिंटर हेतु)।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4800600"/>
            <a:ext cx="11064240" cy="1051560"/>
          </a:xfrm>
          <a:prstGeom prst="roundRect">
            <a:avLst>
              <a:gd name="adj" fmla="val 6000"/>
            </a:avLst>
          </a:prstGeom>
          <a:solidFill>
            <a:srgbClr val="FBED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66928" y="4800600"/>
            <a:ext cx="82296" cy="1051560"/>
          </a:xfrm>
          <a:prstGeom prst="rect">
            <a:avLst/>
          </a:prstGeom>
          <a:solidFill>
            <a:srgbClr val="B035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4928616"/>
            <a:ext cx="10607040" cy="822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B0352C"/>
                </a:solidFill>
                <a:latin typeface="Nirmala UI"/>
                <a:cs typeface="Nirmala UI"/>
                <a:ea typeface="Nirmala UI"/>
              </a:rPr>
              <a:t>कभी न करें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भीतरी दरवाजा बलपूर्वक न खोलें — छेदों में अँगूठा-उँगली डालकर लैच हल्का दबाकर ही खोलें। CU चालू अवस्था में SDMM न लगाएँ, न निकालें।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1 · मशीन का परिचय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कंट्रोल यूनिट — चित्र-परिचय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मास्टर ट्रेनर प्रस्तुति (स्लाइड 15, 21, 23)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08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10509" y="1371600"/>
            <a:ext cx="4690677" cy="44805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cu_fro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229" y="1417320"/>
            <a:ext cx="4599237" cy="43891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5888736"/>
            <a:ext cx="5577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सामने से: ON/Busy लैम्प, 24-वर्ण डिस्प्ले, TOTAL व BALLOT बटन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·  चित्र: ECIL मास्टर ट्रेनर प्रस्तुति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81342" y="1371600"/>
            <a:ext cx="3250995" cy="219456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cu_result_sec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062" y="1417320"/>
            <a:ext cx="3159555" cy="21031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55080" y="3602736"/>
            <a:ext cx="5303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रिजल्ट सेक्शन खुला: Close · Result-I/II · Clear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686941" y="3840480"/>
            <a:ext cx="2639797" cy="20574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cu_rea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2661" y="3886200"/>
            <a:ext cx="2548357" cy="196596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355080" y="5934456"/>
            <a:ext cx="5303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पीछे: BU कनेक्टर · ON/OFF स्विच · DI कनेक्टर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खण्ड 1 · मशीन का परिचय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बैलट यूनिट (BU) — घटक और कनेक्शन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ECIL MPSV EVM अनुदेश मैनुअल (हिन्दी), राज्य निर्वाचन आयोग राजस्थान हेतु (पृ. 5–7, 15)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EVM प्रशिक्षण  ·  09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हरा READY लैम्प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ऊपर बाईं ओर; CU पर BALLOT दबते ही जलता है, वोट पड़ते ही बुझ जाता है।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16 बटन-पैनल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प्रत्येक बटन के बाईं ओर तीर-लैम्प; 16वाँ बटन लाल 'END' — इस चुनाव में मास्क रहेगा।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बैलट पेपर स्क्रीन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पारदर्शी शीट के नीचे RO द्वारा लगाया गया मतपत्र; उसकी दोनों सीलें RO-स्तर की हैं।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स्लाइड स्विच (1–4)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एक ही BU हो तो स्थिति 1; टॉप कवर बंद होने पर स्विच की स्थिति बदली नहीं जा सकती।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इंटरकनेक्टिंग केबल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5 मीटर; 9-पिन कनेक्टर केवल एक दिशा में लगता है — हुड पर लिखा 'TOP' ऊपर रहे और लैच के रंग (काला/लाल) का मिलान करें।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074920"/>
            <a:ext cx="11064240" cy="1143000"/>
          </a:xfrm>
          <a:prstGeom prst="roundRect">
            <a:avLst>
              <a:gd name="adj" fmla="val 6000"/>
            </a:avLst>
          </a:prstGeom>
          <a:solidFill>
            <a:srgbClr val="EAF5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074920"/>
            <a:ext cx="82296" cy="1143000"/>
          </a:xfrm>
          <a:prstGeom prst="rect">
            <a:avLst/>
          </a:prstGeom>
          <a:solidFill>
            <a:srgbClr val="1E7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202936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हैण्ड्स-ऑन अभ्यास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केबल को CU के पिछले कम्पार्टमेंट में लगाकर-निकालकर देखें: कनेक्ट/डिस्कनेक्ट हमेशा CU के स्विच-ऑफ रहते ही करना है; हुड की क्लिप दबाए बिना केबल कभी न खींचें।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