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960120"/>
            <a:ext cx="2377440" cy="2794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66928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00" b="0" i="0">
                <a:solidFill>
                  <a:srgbClr val="C9D3E0"/>
                </a:solidFill>
                <a:latin typeface="Nirmala UI"/>
                <a:cs typeface="Nirmala UI"/>
                <a:ea typeface="Nirmala UI"/>
              </a:rPr>
              <a:t>राज्य निर्वाचन आयोग, राजस्थान  ·  नगरीय निकाय आम चुनाव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10881360" cy="9371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 दिवस के प्रपत्र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381910"/>
            <a:ext cx="105156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900" b="0" i="0">
                <a:solidFill>
                  <a:srgbClr val="BFBAE4"/>
                </a:solidFill>
                <a:latin typeface="Nirmala UI"/>
                <a:cs typeface="Nirmala UI"/>
                <a:ea typeface="Nirmala UI"/>
              </a:rPr>
              <a:t>हर प्रपत्र, रजिस्टर, घोषणा और लिफाफा — कौन भरेगा, कब भरेगा, कैसे भरेगा — पीठासीन अधिकारी एवं मतदान अधिकारियों के लिए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83717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BFBAE4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नगरीय निकाय आम चुनाव 2026  ·  मतदान: 09.09.2026 एवं 11.09.2026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22122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BFBAE4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मुख्य स्रोत: पीठासीन अधिकारी मार्गदर्शिका (EVM) एवं नगरपालिका (निर्वाचन) नियम, 1994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60527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BFBAE4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चार अनिवार्य प्रपत्र  ·  छह परिस्थिति-प्रपत्र  ·  14 लिफाफे  ·  3 जमा-काउंटर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635508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000" b="0" i="1">
                <a:solidFill>
                  <a:srgbClr val="93A2B5"/>
                </a:solidFill>
                <a:latin typeface="Nirmala UI"/>
                <a:cs typeface="Nirmala UI"/>
                <a:ea typeface="Nirmala UI"/>
              </a:rPr>
              <a:t>प्रत्येक स्लाइड पर स्रोत अंकित है; भरे हुए नमूनों के अंक काल्पनिक हैं। किसी भिन्नता की स्थिति में मूल मार्गदर्शिका/नियम ही मान्य होंगे।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डायरी और 14-ग का सुनहरा मिलान — बूथ छोड़ने से पहले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FILLED_FORMS / मार्गदर्शिका — परियोजना-सत्यापित मिलान-सूत्र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10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63040"/>
          <a:ext cx="11064240" cy="3584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4880"/>
                <a:gridCol w="822960"/>
                <a:gridCol w="5486400"/>
              </a:tblGrid>
              <a:tr h="512064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डायरी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बराबर होना चाहिए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14-ग / स्रोत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मद 11(2) — चिन्हित प्रति से अनुज्ञात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=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14-ग मद 2 (रजिस्टर 14-क का अन्तिम क्रमांक)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मद 12 — पुरुष + महिला + थर्ड जेंडर का योग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=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14-ग मद 5 (मशीन का अंक)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मद 16 — निविदत्त मतों की संख्या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=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14-ग मद 7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मद 6 — प्रयुक्त पेपर सीलें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=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14-ग मद 9(3)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मद 21 — चारों समय-खण्डों का योग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=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14-ग मद 5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मद 17(क)/(ख) — आयु-घोषणाएँ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=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परि-11 भाग-I/भाग-II की गिनती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5029200"/>
            <a:ext cx="11064240" cy="1051560"/>
          </a:xfrm>
          <a:prstGeom prst="roundRect">
            <a:avLst>
              <a:gd name="adj" fmla="val 6000"/>
            </a:avLst>
          </a:prstGeom>
          <a:solidFill>
            <a:srgbClr val="EA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029200"/>
            <a:ext cx="82296" cy="1051560"/>
          </a:xfrm>
          <a:prstGeom prst="rect">
            <a:avLst/>
          </a:prstGeom>
          <a:solidFill>
            <a:srgbClr val="1E7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157216"/>
            <a:ext cx="10607040" cy="822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एक भी न मिले तो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कोई प्रविष्टि गलत है — वहीं बैठकर ठीक करें; मिलान अभिकर्ताओं के समक्ष करना ही पारदर्शिता है। महिला ✓ और थर्ड जेंडर * के चिह्न चिन्हित प्रति में दिनभर लगाते चलें, तभी मद 12 बनेगी।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परिशिष्ट-7 डायरी — पहला पृष्ठ (मदें 1–10)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हेतु; लिफाफा E-11 का स्टीकर द्रष्टव्य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2769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ri7_di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89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6071616"/>
            <a:ext cx="6675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केन्द्र/मशीन/सील-टैग विवरण व अभिकर्ता-मदें — शेष 30 मदों तक इसी क्रम में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परिशिष्ट-19 — मॉक पोल प्रमाण-पत्र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(परि-19, अ. 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पाँच स्तम्भ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क्र.सं. (1–10) · भाग लेने वाले सदस्य का नाम · मॉक पोल वोटर पर्ची क्रमांक · जिस अभ्यर्थी को मत दिया उसकी क्रम संख्या · हस्ताक्षर।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छपा प्रमाणन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'प्रत्येक अभ्यर्थी को कम से कम एक वोट देकर मॉक पोल पूर्ण किया' — नोटा सहित; परिणाम का मिलान, 'कोई भिन्नता नहीं'; और 'रिकार्ड मतों को Clear (डिलीट) कर दिया गया' — अंत में PRO के हस्ताक्षर।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क्रम याद रखें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मॉक पोल → TOTAL → CLOSE → RESULT-I → मिलान → CLEAR → TOTAL से 0 दिखाना → हस्ताक्षर → तब सीलिंग।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कहाँ जाएगा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परिशिष्ट-6 की घोषणाओं के साथ संलग्न होकर लिफाफा E-10 (बिना सील); डायरी मद 30 में विवरण; सामग्री में 2 प्रतियाँ मिलती हैं।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212080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BED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212080"/>
            <a:ext cx="82296" cy="868680"/>
          </a:xfrm>
          <a:prstGeom prst="rect">
            <a:avLst/>
          </a:prstGeom>
          <a:solidFill>
            <a:srgbClr val="B035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340096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B0352C"/>
                </a:solidFill>
                <a:latin typeface="Nirmala UI"/>
                <a:cs typeface="Nirmala UI"/>
                <a:ea typeface="Nirmala UI"/>
              </a:rPr>
              <a:t>यदि CLEAR दबाना भूल गए और मतदान शुरू हो गया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स्वयं कोई निर्णय न लें — तुरन्त RO को सूचित करें। यही एकमात्र सही कार्रवाई है।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परिशिष्ट-19 — विहित प्रारूप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(मु.पृ. 131)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50920" y="1325880"/>
            <a:ext cx="3659678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ri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640" y="1371600"/>
            <a:ext cx="3568238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6071616"/>
            <a:ext cx="6675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 प्रमाण-पत्र — पाँच स्तम्भ व छपा प्रमाणन-पाठ (E-10 में, बिना सील)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परिशिष्ट-6 — तीन घोषणाएँ, तीन समय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(परि-6, अ. 5(7)-(8), 11(5))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14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17320"/>
            <a:ext cx="3657600" cy="26517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417320"/>
            <a:ext cx="3657600" cy="77724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618488"/>
            <a:ext cx="3255264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भाग-1 · मतदान आरम्भ से पूर्व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मॉक पोल कराकर दिखाया — मशीन खाली व सुचारू;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चिन्हित प्रति में केवल PB/EDC चिन्ह;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रजिस्टर 14-क में कोई प्रविष्टि नहीं;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पेपर सील पर स्वयं + इच्छुक एजेंटों के हस्ताक्षर।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7408" y="1417320"/>
            <a:ext cx="3383280" cy="26517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407408" y="1417320"/>
            <a:ext cx="3383280" cy="77724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08576" y="1618488"/>
            <a:ext cx="2980944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भाग-2 · नई मशीन लेने पर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बाद वाली मशीन भी मॉक पोल से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खाली व सुचारू दिखाई गई;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जब-जब नई मशीन ली जाए,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तब-तब यह घोषणा।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973568" y="1417320"/>
            <a:ext cx="3657600" cy="26517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973568" y="1417320"/>
            <a:ext cx="3657600" cy="77724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74736" y="1618488"/>
            <a:ext cx="3255264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भाग-3 · सीलबन्दी के बाद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अपनी मोहर लगाई; एजेंटों को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बक्सों पर मोहर की अनुमति दी;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दिनांक के साथ समय भी भरें —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यह इसी भाग की विशेष अपेक्षा है।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4297680"/>
            <a:ext cx="11064240" cy="2103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9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हस्ताक्षर-खाने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अभिकर्ताओं के हस्ताक्षर (1–7) और 'हस्ताक्षर से इन्कार करने वाले' (1–3) — इन्कार करने वालों के नाम लिखना उतना ही आवश्यक है जितना हस्ताक्षर लेना।</a:t>
            </a:r>
          </a:p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9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कहाँ जाएँगी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तीनों घोषणाएँ + परि-19 → लिफाफा E-10 (बिना सील), काउंटर-1; डायरी मद 29 में पुष्टि करें कि घोषणाएँ कीं।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परिशिष्ट-6 — भरा हुआ नमूना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हेतु; लिफाफा E-10 का स्टीकर द्रष्टव्य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2769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ri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89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6071616"/>
            <a:ext cx="6675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तीनों घोषणाएँ एक ही प्रपत्र पर — हस्ताक्षर-खाने व इन्कार-खाने सहित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02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मतदाताओं का रजिस्टर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प्ररूप 14-क — हर मतदाता की एक पंक्ति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प्रपत्र प्रशिक्षण  ·  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2 · रजिस्टर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14-क — मतदाताओं का रजिस्टर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राजस्थान नगरपालिका (निर्वाचन) नियम, 1994 — नियम 35-क, 78; पीठासीन अधिकारी मार्गदर्शिका (EVM, नगरपालिका आम चुनाव 2026), राज्य निर्वाचन आयोग राजस्थान (अ. 2, अ. 3(8))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17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3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1760"/>
                <a:gridCol w="8412479"/>
              </a:tblGrid>
              <a:tr h="475488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स्तम्भ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क्या भरें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(1) क्रम संख्या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 से निरंतर — किसी भी दशा में बदली नहीं जाएगी (प्रति पृष्ठ 15 पंक्तियाँ)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(2) नामावली क्रम सं.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चिन्हित प्रति में मतदाता की क्रम संख्या (जैसे पहला मतदाता → 1/518)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(3) हस्ताक्षर/अँगूठा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पूरा नाम; केवल निशान पर अड़े तो अँगूठा लें; अँगूठा भी न दे तो मत की अनुमति नहीं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(4) अभ्युक्तियाँ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विशेष प्रविष्टियों का स्तम्भ — पूरी सूची नीचे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66928" y="3931920"/>
            <a:ext cx="1106424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700"/>
              </a:spcAft>
            </a:pPr>
            <a:r>
              <a:rPr sz="8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अभ्युक्ति-स्तम्भ में क्या-क्या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हर मतदाता पर पहचान-दस्तावेज के अंतिम 4 अंक; 'No Vote'; 'अनुमति नहीं दी' + PRO के पूर्ण हस्ताक्षर; क्रम-भंग की टिप्पणी; साथी के हस्ताक्षर का नोट।</a:t>
            </a:r>
          </a:p>
          <a:p>
            <a:pPr algn="l">
              <a:lnSpc>
                <a:spcPct val="112000"/>
              </a:lnSpc>
              <a:spcAft>
                <a:spcPts val="700"/>
              </a:spcAft>
            </a:pPr>
            <a:r>
              <a:rPr sz="8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कौन भरता है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मार्गदर्शिका के 2026 कार्य-विभाजन में यह PO-2 का काम है — प्रविष्टि, हस्ताक्षर/अँगूठा, स्याही, फिर मतदाता पर्ची जारी करना; पर्ची जारी करना PO-1 का काम किसी दशा में नहीं।</a:t>
            </a:r>
          </a:p>
          <a:p>
            <a:pPr algn="l">
              <a:lnSpc>
                <a:spcPct val="112000"/>
              </a:lnSpc>
              <a:spcAft>
                <a:spcPts val="700"/>
              </a:spcAft>
            </a:pPr>
            <a:r>
              <a:rPr sz="8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EDC-मतदाता की पंक्ति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स्तम्भ 2 में उसकी नामावली का क्रमांक/भाग और नगरपालिका-वार्ड लिखें।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5715000"/>
            <a:ext cx="11064240" cy="658368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66928" y="5715000"/>
            <a:ext cx="82296" cy="658368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5843016"/>
            <a:ext cx="10607040" cy="4297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2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कहाँ जाएगा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भरा रजिस्टर → लिफाफा E-2 (चपड़ी से सीलबन्द), काउंटर-2; अन्तिम क्रमांक = 14-ग मद 2।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2 · रजिस्टर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14-क — भरा हुआ नमूना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हेतु; लिफाफा E-2 का स्टीकर द्रष्टव्य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18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2769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form14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89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6071616"/>
            <a:ext cx="6675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चारों स्तम्भ — नामावली-क्रम, हस्ताक्षर/अँगूठा और अभ्युक्ति कॉलम की प्रविष्टियाँ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03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परिस्थिति-प्रपत्र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निविदत्त  ·  चैलेंज  ·  साथी  ·  आयु-घोषणा  ·  पुलिस-पत्र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प्रपत्र प्रशिक्षण  ·  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आधार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पहले शब्दावली — 'प्ररूप' और 'परिशिष्ट' अलग शृंखलाएँ हैं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राजस्थान; राजस्थान नगरपालिका (निर्वाचन) नियम, 1994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02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63040"/>
            <a:ext cx="5440680" cy="17830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463040"/>
            <a:ext cx="5440680" cy="77724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664208"/>
            <a:ext cx="5038344" cy="14173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(Form)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नगरपालिका (निर्वाचन) नियम, 1994 से विहित — विधिक प्रपत्र।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उदाहरण: प्ररूप 9 (अभिकर्ता-नियुक्ति), 13 (चैलेंज सूची), 14-क (रजिस्टर), 14-ग (मतपत्र लेखा), 16 (EDC)।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0488" y="1463040"/>
            <a:ext cx="5440680" cy="17830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0488" y="1463040"/>
            <a:ext cx="5440680" cy="77724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5" y="1664208"/>
            <a:ext cx="5038344" cy="14173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 (Annexure)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मार्गदर्शिका/आयोग-आदेशों से — कार्यविधि के प्रपत्र।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उदाहरण: परि-6 (घोषणाएँ), परि-7 (डायरी), परि-19 (मॉक पोल प्रमाणपत्र), परि-15 (चेक मेमो)।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520440"/>
            <a:ext cx="11064240" cy="137160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3520440"/>
            <a:ext cx="82296" cy="137160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648456"/>
            <a:ext cx="10607040" cy="1143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भ्रम की जड़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परिशिष्ट-8, प्ररूप-8 नहीं है — वह तो प्ररूप 14-ग का भरा हुआ नमूना है। और छपे प्रपत्रों पर पुराने विधि-लेबल मिलेंगे (14-ग मद 3 पर 'नियम 45-क', परि-9 पर 'धारा 171-च', परि-10 पर 'अधिनियम 1959') — निर्देश सही हैं, लेबल पुराने; विहित प्रपत्र पर स्वयं काट-छाँट कभी न करें, प्रशिक्षण में मौखिक रूप से स्पष्ट करें।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5120640"/>
            <a:ext cx="11064240" cy="82296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6928" y="5120640"/>
            <a:ext cx="82296" cy="82296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5248655"/>
            <a:ext cx="106070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इस डेक का दायरा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केवल मतदान-दिवस के बूथ-प्रपत्र। मतगणना के प्ररूप (19–23) इसमें नहीं हैं।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14-ख — निविदत्त मतों की सूची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राजस्थान नगरपालिका (निर्वाचन) नियम, 1994 — नियम 44-क; पीठासीन अधिकारी मार्गदर्शिका (EVM, नगरपालिका आम चुनाव 2026), राज्य निर्वाचन आयोग राजस्थान (अ. 8(1))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पहले प्रविष्टि, फिर मतपत्र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पहचान के समाधान और बाईं तर्जनी पर स्याही के बाद 14-ख में प्रविष्टि व मतदाता के हस्ताक्षर/अँगूठा — तभी निविदत्त मतपत्र जारी होगा।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4140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37744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स्तम्भ 4 सबसे खास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उस व्यक्ति की रजिस्टर 14-क वाली क्रम संख्या लिखनी है जिसने असली मतदाता की जगह पहले मत डाल दिया था।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3284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29184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मतपत्र की तैयारी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पीठ पर 'निविदत्त मतपत्र' स्टाम्प (न हो तो हाथ से लिखकर PRO हस्ताक्षर) + सुभिन्नकारी चिन्ह की मोहर — ऊपर वार्ड क्रमांक, नीचे केन्द्र क्रमांक।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2428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420624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 और अभिलेख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एरोक्रॉस सील से कक्ष में चिन्ह लगाकर मुड़ा मतपत्र PRO को देगा → E-5; चिन्हित प्रति में 'T'; लेखा 14-ग मदें 7–8; डायरी मद 16।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51572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512064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लिफाफे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प्रयुक्त मतपत्र E-5 · अप्रयुक्त E-4 · सूची 14-ख E-6 — तीनों चपड़ी से सीलबन्द।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14-ख — भरा हुआ नमूना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हेतु; लिफाफा E-6 का स्टीकर द्रष्टव्य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2769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form14kh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89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6071616"/>
            <a:ext cx="6675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स्तम्भ 4 पर ध्यान दें — पहले मत डाल चुके व्यक्ति की रजिस्टर 14-क वाली क्रम संख्या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13 + परिशिष्ट-13 — चैलेंज का कागजी पक्ष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राजस्थान नगरपालिका (निर्वाचन) नियम, 1994 — नियम 43; पीठासीन अधिकारी मार्गदर्शिका (EVM, नगरपालिका आम चुनाव 2026), राज्य निर्वाचन आयोग राजस्थान (अ. 6(2), परि-13)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रसीद पहले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₹2 नकद जमा होते ही परिशिष्ट-13 की रसीद बुक से रसीद दें; प्रतिपर्ण पर दो खाने छपे हैं — 'सरकार के पक्ष में जब्त' (PRO के हस्ताक्षर) अथवा 'नियम 43(5) के अन्तर्गत ₹2 वापस प्राप्त किए' (चुनौतीकर्ता के हस्ताक्षर) — जो लागू न हो उसे काट दें।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प्ररूप-13 के 9 स्तम्भ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नाम, क्रम/भाग सं., चुनौती-प्राप्त व्यक्ति के हस्ताक्षर व पता, पहचानने वाला, चुनौती देने वाला — स्तम्भ 8 में पीठासीन अधिकारी का आदेश (कारण सहित) और स्तम्भ 9 में राशि-वापसी पर चुनौतीकर्ता के हस्ताक्षर।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साथ-साथ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शपथ पर संक्षिप्त जाँच; सिद्ध होने पर परि-9 से थानाधिकारी को शिकायत; डायरी मद 13 (अनुमत/अस्वीकृत/जब्त राशि = ₹2 × जब्त चुनौतियाँ)।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लिफाफे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प्ररूप-13 → E-7 (सीलबन्द); रसीद बुक → E-14 (बिना सील)।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029200"/>
            <a:ext cx="11064240" cy="123444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029200"/>
            <a:ext cx="82296" cy="123444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157216"/>
            <a:ext cx="1060704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जब्ती का नियम — दोनों पाठ जानें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नियम 43(5): चुनौती तुच्छ या सद्भावना-रहित हो तभी जब्त — अन्य हर दशा में (चुनौती सही सिद्ध होने पर भी) वापस। आयोग का अपना प्रशिक्षण डेक (Polling Party PPT-2, स्लाइड 51–53 की मद 12 व 13) भी यही कहता है; मार्गदर्शिका अ. 6(2) का 'चुनौती सही → जब्त' वाला वाक्य इन दोनों से अलग खड़ा है और नियम ऊपर है। स्तम्भ 8 में अपना आदेश कारण सहित लिखें।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चैलेंज के दोनों कागज — भरे नमूने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0927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form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997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प्ररूप-13 — नौ स्तम्भ; लिफाफा E-7 का स्टीकर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3283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pari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557" y="1371600"/>
            <a:ext cx="3264541" cy="4617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9048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परि-13 रसीद बुक — प्रतिपर्ण के 'जब्त/वापस' खाने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12 + परिशिष्ट-12 — साथी से मतदान का कागज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राजस्थान नगरपालिका (निर्वाचन) नियम, 1994 — नियम 38-क; पीठासीन अधिकारी मार्गदर्शिका (EVM, नगरपालिका आम चुनाव 2026), राज्य निर्वाचन आयोग राजस्थान (अ. 7, परि-12)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08760"/>
            <a:ext cx="11064240" cy="4892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प्ररूप-12 (सूची)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चार स्तम्भ — मतदाता की क्रम/भाग सं., मतदाता का पूरा नाम, साथी का नाम एवं पता, साथी के हस्ताक्षर।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परिशिष्ट-12 (घोषणा)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साथी की आयु व पूरा पता, मतदाता की भाग+क्रम संख्या; घोषणा — मत गुप्त रखूँगा, आज किसी अन्य का साथी नहीं बना; केवल साथी के हस्ताक्षर — इस पर PRO का प्रतिहस्ताक्षर विहित नहीं है।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शर्तें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साथी 18 वर्ष से कम का नहीं; एक दिन में एक ही मतदाता का साथी; केवल निरक्षरता आधार नहीं — दृष्टिहीनता/अंग-शिथिलता ही; जिसके हाथ में अँगुली/अँगूठा नहीं, उसके लिए साथी अनिवार्य।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कहाँ जाएँगे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सूची + घोषणाएँ → लिफाफा E-14 (बिना सील); डायरी मदें 15 व 19।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साथी-मतदान के दोनों कागज — भरे नमूने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0927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form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997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प्ररूप-12 — साथी का नाम-पता व हस्ताक्षर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3283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pari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557" y="1371600"/>
            <a:ext cx="3264541" cy="4617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9048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परि-12 — साथी की घोषणा (केवल साथी के हस्ताक्षर)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परिशिष्ट-10 व 11 — आयु की घोषणा और सूची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6(3), परि-10/11); राज. नगरपालिका अधि. 2009, धारा 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परि-10 — मतदाता की घोषणा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घोषणा अर्हता-तिथि (नामावली की 1 जनवरी) को 18+ होने की है — आज की आयु की नहीं; नीचे PRO का प्रमाणन-खण्ड है — 'मेरे सामने हस्ताक्षर किए' — PRO प्रतिहस्ताक्षर करेगा। घोषणा से पहले मिथ्या घोषणा का दण्ड (धारा 15 — 1 वर्ष तक कारावास/जुर्माना) समझाएँ।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छपा लेबल पुराना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प्रपत्र पर 'अधिनियम, 1959' छपा है — पढ़ें: अधिनियम 2009 (धारा-संख्या वही); प्रपत्र पर काट-छाँट न करें।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परि-11 — दो भागों की सूची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भाग-I घोषणा प्राप्त, भाग-II इन्कार; पाँच स्तम्भों में अंतिम — 'पीठासीन अधिकारी द्वारा यथा निर्धारित आयु' — यह PRO का लिखित निर्णय है। इन्कार पर भी मत से नहीं रोका जाएगा।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मिलान व लिफाफा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दोनों भागों की गिनती = डायरी मद 17(क)/(ख); दोनों प्रपत्र → E-14 (बिना सील)।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आयु-घोषणा के दोनों कागज — भरे नमूने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0927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ri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997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परि-10 — मतदाता की घोषणा व PRO का प्रमाणन-खण्ड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3283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pari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557" y="1371600"/>
            <a:ext cx="3264541" cy="4617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9048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परि-11 — दो भागों की सूची; स्तम्भ 5 = PRO द्वारा निर्धारित आयु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परिशिष्ट-9 — थानाधिकारी को शिकायती पत्र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(परि-9); BNS 2023 — धारा 172/174 (आदेश 5310 के अनुरूप)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08760"/>
            <a:ext cx="11064240" cy="4892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कब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केवल गम्भीर स्थिति में — प्रतिरूपण सिद्ध (चुनौती सफल) आदि; भरता PRO है।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क्या भरना है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विषय-पंक्ति में निकाय/वार्ड/केन्द्र/तारीख; अभ्याक्षेपकर्ता का नाम-पिता-निवास; छद्मवेशी ने किस नाम से दावा किया — उसकी नामावली भाग व क्रम संख्या; किस पुलिस अधिकारी को सुपुर्द किया; निष्कर्ष।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दो खण्ड, दो हस्ताक्षर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पत्र के नीचे RO को प्रति वाला दूसरा खण्ड है — उस पर PRO के अलग हस्ताक्षर होंगे।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छपा लेबल पुराना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पत्र पर 'भा.दं.सं. 1860 की धारा 171-च' छपा है — निरसित; वास्तविक विधि BNS 2023 की धारा 172/174 है (आयोग का आदेश 5310 भी यही उद्धृत करता है)।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साथ में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डायरी मदों 23/24/30 में प्रविष्टि।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3 · परिस्थिति-प्रपत्र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परिशिष्ट-9 — भरा हुआ नमूना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29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2769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ri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89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6071616"/>
            <a:ext cx="6675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थानाधिकारी को शिकायती पत्र — नीचे RO-प्रति वाला दूसरा खण्ड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नक्शा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एक नजर में — कौन-सा प्रपत्र कब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03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40" cy="4535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440"/>
                <a:gridCol w="6035040"/>
                <a:gridCol w="2651760"/>
              </a:tblGrid>
              <a:tr h="566928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समूह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प्रपत्र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कब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हर बार, हर बूथ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प्ररूप 14-ग · परि-7 डायरी · परि-19 · परि-6 (तीन घोषणाएँ)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मॉक पोल से समापन तक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हर मतदाता पर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प्ररूप 14-क (मतदाताओं का रजिस्टर)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पूरे दिन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परिस्थिति आने पर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14-ख (निविदत्त) · 13 + परि-13 (चैलेंज) · 12 + परि-12 (साथी) · परि-10/11 (आयु) · परि-9 (पुलिस)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घटना घटने पर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अभिकर्ता-सम्बन्धी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प्ररूप 9 (नियुक्ति) · प्ररूप 10 (प्रतिसंहरण)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आगमन पर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प्राप्ति व जाँच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परि-4 (दो रसीदें) · परि-15 (चेक मेमो 24 मदें)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सामग्री मिलते ही / दिनभर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EDC/डाक-मतपत्र सेट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प्ररूप 15, 15-क, 16, 16-क से 16-घ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सम्बन्धित मतदाता आने पर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समेटना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लिफाफे E-1…E-14 · तीन जमा-काउंटर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 समाप्ति पर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04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अभिकर्ता-प्रपत्र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प्ररूप 9 — नियुक्ति  ·  प्ररूप 10 — प्रतिसंहरण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प्रपत्र प्रशिक्षण  ·  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4 · अभिकर्ता-प्रपत्र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9 — तीन खण्ड, और PRO का अपना कृत्य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राजस्थान नगरपालिका (निर्वाचन) नियम, 1994 — नियम 26; पीठासीन अधिकारी मार्गदर्शिका (EVM, नगरपालिका आम चुनाव 2026), राज्य निर्वाचन आयोग राजस्थान (अ. 3(4)-(6))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31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खण्ड 1 — नियुक्ति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अभ्यर्थी/निर्वाचन अभिकर्ता के हस्ताक्षर; अभिकर्ता का नाम व पूरा पता।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3682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331720"/>
            <a:ext cx="1042416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खण्ड 2 — सहमति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अभिकर्ता के अपने हस्ताक्षर।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23697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200400"/>
            <a:ext cx="1042416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खण्ड 3 — गोपनीयता की घोषणा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अभिकर्ता PRO के सामने हस्ताक्षर करेगा और PRO 'Signed before me' लिखकर दिनांक सहित प्रतिहस्ताक्षर करेगा — कागज ले लेना पर्याप्त नहीं, यह PRO का अपना कृत्य है।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10565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4069079"/>
            <a:ext cx="1042416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जाँच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सामग्री में मिली अभ्यर्थियों/निर्वाचन-अभिकर्ताओं के नमूना-हस्ताक्षरों की फोटो-प्रतियों से खण्ड-1 के हस्ताक्षर मिलाएँ; 1 अभिकर्ता + 2 रिलीवर, एक समय में एक; बैज दें।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97433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4937760"/>
            <a:ext cx="1042416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संग्रह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प्रयुक्त प्ररूप-9 (और प्राप्त प्ररूप-10) → लिफाफा E-14 (बिना सील)।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5486400"/>
            <a:ext cx="11064240" cy="822960"/>
          </a:xfrm>
          <a:prstGeom prst="roundRect">
            <a:avLst>
              <a:gd name="adj" fmla="val 6000"/>
            </a:avLst>
          </a:prstGeom>
          <a:solidFill>
            <a:srgbClr val="FBED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5486400"/>
            <a:ext cx="82296" cy="822960"/>
          </a:xfrm>
          <a:prstGeom prst="rect">
            <a:avLst/>
          </a:prstGeom>
          <a:solidFill>
            <a:srgbClr val="B035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5614416"/>
            <a:ext cx="106070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B0352C"/>
                </a:solidFill>
                <a:latin typeface="Nirmala UI"/>
                <a:cs typeface="Nirmala UI"/>
                <a:ea typeface="Nirmala UI"/>
              </a:rPr>
              <a:t>अप्रचलित प्रपत्र स्वीकार न करें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प्ररूप 9-क व 10-क (अधिसूचना दि. 16.10.2019) तथा प्ररूप 11 (दि. 11.07.2014) विलोपित हैं — कोई प्रस्तुत करे तो मान्य नहीं। और 'दोपहर 3 बजे बाद रिलीवर प्रवेश नहीं' जैसा कोई नियम विहित नहीं — वैध प्ररूप-9 धारक को न रोकें।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4 · अभिकर्ता-प्रपत्र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9 व 10 — भरे नमूने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32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0927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form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997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प्ररूप-9 — तीनों खण्ड; घोषणा PRO के समक्ष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3283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form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557" y="1371600"/>
            <a:ext cx="3264541" cy="4617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9048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प्ररूप-10 — प्रतिसंहरण, सीधे PRO को संबोधित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05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प्राप्ति और जाँच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परिशिष्ट-4 की दो रसीदें  ·  परिशिष्ट-15 चेक मेमो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प्रपत्र प्रशिक्षण  ·  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5 · प्राप्ति-जाँच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परिशिष्ट-4 — सामग्री की दो रसीदें (PRO अपने पास रखे)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(परि-4)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34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63040"/>
            <a:ext cx="5440680" cy="20116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463040"/>
            <a:ext cx="5440680" cy="77724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664208"/>
            <a:ext cx="5038344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रसीद प्रपत्र (1) — मतदान सामग्री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स्टाम्प पैड (2), अमिट स्याही की शीशी,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PRO की पीतल सील (1), एरोक्रॉस रबर सील (5),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EVM मैनुअल, बैज आदि — गिनकर मिलान करें।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0488" y="1463040"/>
            <a:ext cx="5440680" cy="20116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0488" y="1463040"/>
            <a:ext cx="5440680" cy="77724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5" y="1664208"/>
            <a:ext cx="5038344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रसीद प्रपत्र (2) — प्रपत्र व लिफाफे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निविदत्त मतपत्र — 20,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नामावली की कार्यकारी प्रतियाँ — 3,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परि-6 की घोषणाओं के प्रपत्र, लिफाफे आदि।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3703320"/>
            <a:ext cx="11064240" cy="2697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यह '20' याद रखें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रसीद (2) का निविदत्त-20 ही वह अंक है जो शाम को 14-ग मद 8(क) में लौटकर आएगा — प्राप्ति के समय गिनती इसीलिए जरूरी है।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किट-जाँच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अमिट स्याही अनुदेश (आदेश 1408) की एक प्रति PRO की किट में होनी चाहिए — रवानगी पर ही देख लें।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5 · प्राप्ति-जाँच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परिशिष्ट-4 की दोनों रसीदें — भरे नमूने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35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0927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ri4_r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997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रसीद (1) — मतदान सामग्री की सूची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3283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pari4_r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557" y="1371600"/>
            <a:ext cx="3264541" cy="4617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9048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रसीद (2) — प्रपत्र व लिफाफे (निविदत्त मतपत्र 20 द्रष्टव्य)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5 · प्राप्ति-जाँच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परिशिष्ट-15 — चेक मेमो: आयोग की अपनी 24-मद सूची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(परि-15)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08760"/>
            <a:ext cx="11064240" cy="4892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अपनी सूची नहीं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यह आयोग का विहित चेक मेमो है — अपनी अलग सूची न बनाएँ; इसे लेमिनेट कर साथ रखने की सलाह प्रशिक्षण-सामग्री में ही है।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मदें 1–8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अनुदेश-सामग्री, दल-परिचय, सामग्री की गिनती, CU-BU/चिन्हित प्रतियाँ/सीलों की जाँच, प्रवेश-निकास, नोटिस व अभ्यर्थी-सूची का प्रदर्शन, कनेक्शन-बैटरी।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मदें 9–15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मॉक पोल; पिंक पेपर सील + स्पेशल टैग; रिजल्ट सेक्शन सील; स्ट्रिप सील; प्रारम्भ की घोषणा; धारा 128 (गोपनीयता) की सूचना; अभिकर्ताओं से क्रमांक नोट कराना।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मदें 16–24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स्याही+हस्ताक्षर 'लगातार'; आयु-घोषणाएँ; 14-ग का लेखा व प्रमाणित प्रतियाँ; डायरी की समय-समय पर पूर्ति; नियत समय पर समाप्ति व घोषणा; मोहरबन्दी; जमा की तैयारी।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257800"/>
            <a:ext cx="11064240" cy="96012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257800"/>
            <a:ext cx="82296" cy="96012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385816"/>
            <a:ext cx="10607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साथ के दो संदर्भ-परिशिष्ट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परि-14 = चरणवार कार्य-रूपरेखा (भरा नहीं जाता; चेतावनी: 'स्मरण-शक्ति पर निर्भर न रहें'); परि-5 = केन्द्र का ले-आउट — CU पीठासीन की मेज पर पूर्ण दृष्टिगोचर (नियम 32-ख(6))।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5 · प्राप्ति-जाँच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परिशिष्ट-5 — मतदान केन्द्र का विहित ले-आउट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हेतु; मूल: मार्गदर्शिका परि-5 (नियम 32-ख(6))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37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2769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ri5_layo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89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6071616"/>
            <a:ext cx="6675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 PRO + 3 PO — CU पीठासीन की मेज पर, अभिकर्ता प्रवेश-द्वार की ओर मुख किए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06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EDC व डाक-मतपत्र प्रपत्र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प्ररूप 15 · 15-क · 16 · 16-क से 16-घ — बूथ पर क्या करना है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प्रपत्र प्रशिक्षण  ·  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6 · EDC/डाक-मतपत्र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EDC (प्ररूप-16) और 16-क से 16-घ — बूथ की भूमिका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राजस्थान नगरपालिका (निर्वाचन) नियम, 1994 — नियम 46, 46-क; डाक-मतपत्र संकलन (1451/1459/1891)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प्ररूप-16 (EDC) आए तो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पाद-भाग में RO के हस्ताक्षर व मोहर दोनों जाँचें; धारक से प्रमाण-पत्र पर हस्ताक्षर कराएँ; नाम-क्रमांक चिन्हित प्रति के अन्त में जोड़ें; रजिस्टर 14-क में प्रविष्टि कर सामान्य मतदाता की तरह मशीन से मत; EDC संग्रह कर लिफाफा E-8 (सीलबन्द); डायरी मद 14।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16-क — PRO का अनुप्रमाणन-कर्तव्य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निर्वाचन-ड्यूटी मतदाता की घोषणा पर हस्ताक्षर राजपत्रित अधिकारी या उस केन्द्र के PRO के समक्ष होंगे — अनुप्रमाणन करें, पर मतपत्र न देखें, न पूछें कि मत किसे दिया।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16-ख / 16-ग / 16-घ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छोटा लिफाफा 'क' (मतपत्र क्रमांक; गणना से पूर्व न खोलें) · बाहरी लिफाफा 'ख' (RO को; मतदाता के पूरे हस्ताक्षर) · मतदाता-अनुदेश पत्र।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चिन्हित प्रति के वैध चिन्ह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केवल 'PB' (डाक मतपत्र) व 'EDC' — परि-6 भाग-1 की घोषणा इसी तथ्य पर है; PB-चिन्हित मतदाता बूथ पर मत नहीं डाल सकता।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आवेदन-प्रपत्र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प्ररूप 15 (EDC) व 15-क (डाक मतपत्र) — मतदान से कम-से-कम 4 दिन पूर्व RO के यहाँ; बूथ पर ये नहीं भरे जाते।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चार अनिवार्य प्रपत्र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प्ररूप 14-ग  ·  डायरी (परि-7)  ·  मॉक पोल प्रमाणपत्र (परि-19)  ·  घोषणाएँ (परि-6)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प्रपत्र प्रशिक्षण  ·  04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6 · EDC/डाक-मतपत्र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16 व 16-क — भरे नमूने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40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0927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form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997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प्ररूप-16 (EDC) — पाद में RO के हस्ताक्षर व मोहर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3283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form16k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557" y="1371600"/>
            <a:ext cx="3264541" cy="4617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9048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16-क — घोषणा व अनुप्रमाणन-खण्ड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07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लिफाफे और जमा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E-1 से E-14  ·  पृष्ठांकन  ·  तीन काउंटर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प्रपत्र प्रशिक्षण  ·  41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7 · लिफाफे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आठ सीलबन्द लिफाफे — E-1 से E-8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11(6), परि-15A); नियम 48-क, 74-क(1)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42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40" cy="3867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9601200"/>
              </a:tblGrid>
              <a:tr h="429767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लिफाफा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अन्तर्वस्तु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42976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निर्वाचक नामावली की चिन्हित प्रति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2976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E-2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मतदाताओं का रजिस्टर (प्ररूप 14-क)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2976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E-3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प्रयुक्त मतदाता पर्चियाँ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2976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E-4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अप्रयुक्त निविदत्त मतपत्र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2976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E-5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प्रयुक्त निविदत्त मतपत्र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2976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E-6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निविदत्त मतों की सूची (प्ररूप 14-ख)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2976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E-7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चैलेंज मतों की सूची (प्ररूप 13)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29775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E-8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निर्वाचन ड्यूटी प्रमाण-पत्र (प्ररूप 16)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5257800"/>
            <a:ext cx="11064240" cy="96012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257800"/>
            <a:ext cx="82296" cy="96012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385816"/>
            <a:ext cx="10607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तीन नियम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चपड़ी-सीलिंग अभ्यर्थी/एजेंट की उपस्थिति में — वे अपनी सील भी लगा सकते हैं; E-1 से E-6 का अलग पैकेट बनेगा; ये लिफाफे न्यायालय-आदेश के बिना नहीं खोले जा सकते (नियम 74-क(1)) — पृष्ठांकन पूरा लिखें।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7 · लिफाफे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छह बिना-सील लिफाफे — E-9 से E-14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11(7), अ. 13, परि-15A); नियम 49-क(2)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43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40" cy="3712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9601200"/>
              </a:tblGrid>
              <a:tr h="530351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लिफाफा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अन्तर्वस्तु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53035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E-9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प्ररूप 14-ग — लिफाफे पर 'Account of Votes Recorded / रिकार्ड किये गये मतों का लेखा' लिखना अनिवार्य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3035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E-10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परि-6 की तीनों घोषणाएँ + परि-19 मॉक पोल प्रमाणपत्र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3035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परि-7 डायरी + 14-ग की दूसरी प्रति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3035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E-12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सांख्यिकीय सूचना (प्रारूप जिला/RO से प्राप्त)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3035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E-13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अप्रयुक्त मतदाता पर्चियाँ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30357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E-14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विविध: साथी-घोषणाएँ (परि-12) व प्ररूप-12 · अप्रयुक्त एड्रेस/स्पेशल टैग · प्ररूप 9–10 · कार्यकारी प्रतियाँ · आयु-घोषणाएँ (परि-10/11) · रसीद बुक (परि-13) · अप्रयुक्त/क्षतिग्रस्त पेपर-स्ट्रिप सीलें · अन्य कागजात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5349240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BED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349240"/>
            <a:ext cx="82296" cy="868680"/>
          </a:xfrm>
          <a:prstGeom prst="rect">
            <a:avLst/>
          </a:prstGeom>
          <a:solidFill>
            <a:srgbClr val="B035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477255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B0352C"/>
                </a:solidFill>
                <a:latin typeface="Nirmala UI"/>
                <a:cs typeface="Nirmala UI"/>
                <a:ea typeface="Nirmala UI"/>
              </a:rPr>
              <a:t>दो चूकें जो हर चुनाव में होती हैं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सूचना शून्य हो तो भी प्रपत्र पर 'शून्य' लिखकर लिफाफा बनेगा — कोई लिफाफा छूटेगा नहीं; और सब लिफाफों पर चपड़ी नहीं लगती — E-9 से E-14 बिना सील ही रहेंगे।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7 · लिफाफे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परिशिष्ट-15A — लिफाफों का बूथवार विवरण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44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2769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ri15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89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6071616"/>
            <a:ext cx="6675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E-1 से E-14 की छपी सूची — सीलबन्द/बिना-सील विभाजन सहित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7 · लिफाफे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तीन जमा-काउंटर — रसीद लेकर ही हटें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(अध्याय 13); आदेश 858, दि. 04.10.1999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45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179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81328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काउंटर-1 · स्ट्रॉन्ग रूम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सीलबन्द CU + BU तथा E-9, E-10, E-11, E-12 — ये चारों बिना-सील लिफाफे मशीन के साथ यहीं जमा होंगे, काउंटर-2 पर नहीं।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45059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414016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काउंटर-2 · लिफाफे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सीलबन्द E-1 से E-8 (E-1–E-6 का अलग पैकेट) + बिना-सील E-13, E-14।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38328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346704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काउंटर-3 · सामग्री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पीतल सील, अमिट स्याही, एरोक्रॉस सील, सुभिन्नकारी मोहर, डमी बैलट शीट, अप्रयुक्त यूनिट, थैलियाँ आदि — 16 मदों की सूची।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709160"/>
            <a:ext cx="11064240" cy="109728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4709160"/>
            <a:ext cx="82296" cy="109728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4837176"/>
            <a:ext cx="106070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डायरी का विशेष नियम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E-11 में रखी डायरी सीलबन्द मशीन के साथ स्ट्रॉन्ग रूम में बंद नहीं होगी — वह RO/ARO की अभिरक्षा में रहेगी (आदेश 858)। हर काउंटर से रसीद लेकर ही हटें — 'लापरवाही क्षम्य नहीं'; रास्ते में कहीं न रुकें।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7 · लिफाफे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अभिकर्ता किन कागजों के हकदार हैं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11(3), परि-6, परि-15 मदें 15 व 18); आदेश 560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54480"/>
            <a:ext cx="11064240" cy="4846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प्रमाणित प्रति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समाप्ति पर उपस्थित प्रत्येक मतदान अभिकर्ता माँगे तो 14-ग की प्रमाणित प्रति।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क्रमांक नोट करना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BU, पिंक पेपर सील, स्ट्रिप सील व स्पेशल टैग के क्रमांक नोट करने का अवसर।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हस्ताक्षर के अवसर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परि-19 (मॉक पोल), परि-6 की तीनों घोषणाएँ, पेपर सील, एड्रेस टैग और कागजी पैकेट — हर जगह इच्छुक अभिकर्ता के हस्ताक्षर/सील; इन्कार करें तो नाम दर्ज।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मिलान की जानकारी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समय-समय के TOTAL अंकों का मिलान अभिकर्ताओं के समक्ष।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08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सावधान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छपी गलतियाँ  ·  आम चूकें  ·  जो विहित नहीं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प्रपत्र प्रशिक्षण  ·  47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8 · सावधान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आम गलतियाँ और परियोजना-सत्यापित निर्णय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सुधार-पत्रक एवं FILLED_FORMS — परियोजना-सत्यापित; मूल: मार्गदर्शिका/नियम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48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40" cy="460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577840"/>
              </a:tblGrid>
              <a:tr h="512064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भ्रम/गलती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सही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14-ग मद 9(4) का छपा निर्देश '(मद 3 से मद 2 घटाइए)'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उल्टा है — सही: मद 9(2) − मद 9(3)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भाग-2 में नोटा की पंक्ति खाली छोड़ना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शून्य हो तो '0' लिखें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मॉक पोल विवरण डायरी मद 25 में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मद 30 में (मद 25 = मशीन-निष्फलता — वहाँ लिखना झूठा अभिलेख)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परि-19 को परि-7 के साथ नत्थी करना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परि-6 के साथ, लिफाफा E-10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मॉक पोल में सबको समान वोट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शर्त नहीं — नोटा सहित प्रत्येक को न्यूनतम 1-1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E-9 पर केवल 'E-9' लिखना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'Account of Votes Recorded' शब्द लिखना नियम 49-क(2) की अपेक्षा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डायरी स्ट्रॉन्ग रूम में मशीन के साथ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कभी नहीं — RO/ARO की अभिरक्षा (आदेश 858)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मतदाता पर्ची PO-1 जारी करे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PO-2 जारी करता है — क्रम: पहचान → 14-क → स्याही → पर्ची → PO-3 → BALLOT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8 · सावधान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जो कहीं विहित नहीं मिला — दावा न करें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समस्त स्रोतों का विश्लेषण (परियोजना), 02.09.2026 तक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08760"/>
            <a:ext cx="11064240" cy="4892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E-12 का प्रारूप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सांख्यिकीय सूचना का विहित प्रारूप किसी पठित स्रोत में नहीं — जिला/RO द्वारा दिया गया प्रपत्र ही भरा जाएगा।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लिफाफों के रंग/आकार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E-लिफाफों के रंग या आकार का कोई विधान नहीं मिला।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15 बनाम 15-क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दोनों के अंतिम प्रयोग-भेद की पुष्टि आयोग की मूल प्रति से करना शेष है।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डमी के अंक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प्रशिक्षण-डमी (पावटा/वार्ड 21) के कई अंक आपस में असंगत हैं — उन्हें उदाहरण की तरह न दोहराएँ; अपने केन्द्र के वास्तविक अंकों से मिलान-सूत्र सिखाएँ।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14-ग — रिकार्ड किये गये मतों का लेखा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राजस्थान नगरपालिका (निर्वाचन) नियम, 1994 — नियम 49-क, 49-ग, 63-क(2); पीठासीन अधिकारी मार्गदर्शिका (EVM, नगरपालिका आम चुनाव 2026), राज्य निर्वाचन आयोग राजस्थान (परि-8 नमूना)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05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08760"/>
            <a:ext cx="11064240" cy="4892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कौन, कब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पीठासीन अधिकारी, मतदान समाप्ति के तुरन्त बाद — CLOSE दबाते ही डिस्प्ले की संख्या सीधे मद 5 में उतारें। भाग-2 (मतगणना का परिणाम) बूथ पर नहीं भरा जाता — वह गणना-मेज पर भरा जाएगा।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शीर्ष-भाग न भूलें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निकाय का नाम, वार्ड सं., मतदान केन्द्र सं. व नाम, नामावली भाग सं. — और CU व BU दोनों के पहचान संख्यांक (RJSCU…/RJSBU…)।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दो प्रतियाँ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एक प्रति लिफाफा E-9 में (लिफाफे पर 'Account of Votes Recorded / रिकार्ड किये गये मतों का लेखा' लिखना नियम 49-क(2) की अपेक्षा है); दूसरी डायरी के साथ E-11 में।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अभिकर्ता का अधिकार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समाप्ति पर उपस्थित प्रत्येक मतदान अभिकर्ता माँगे तो प्रमाणित प्रति दें — यह चेक मेमो की मद 18 भी है।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257800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257800"/>
            <a:ext cx="82296" cy="86868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385816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एक ही केन्द्र-संख्या हर जगह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मार्गदर्शिका के अपने नमूने में ऊपर केन्द्र '16' और नीचे '15' छपा है — यह चूक है; आपके प्रपत्र में ऊपर-नीचे एक ही संख्या हो।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प्रलेखन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संदर्भ — प्रत्येक तथ्य का स्रोत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50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71600"/>
            <a:ext cx="5440680" cy="5029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पीठासीन अधिकारी मार्गदर्शिका (EVM), नगरपालिका आम चुनाव 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राज्य निर्वाचन आयोग राजस्थान — प्ररूप/परिशिष्ट पाठ सहित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राजस्थान नगरपालिका (निर्वाचन) नियम, 1994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नियम 26, 35-क, 38-क, 43, 44-क, 46–46-क, 47-क से 50-क, 74-क, 78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सां.आ. 145/2026 — मशीन सीलबन्दी (परि-20)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आदेश क्रमांक 560, दिनांक 16.01.2026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अमिट स्याही निर्देश (परि-17)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1408, दिनांक 04.02.2026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पुनर्मतदान-स्याही आदेश (परि-18)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2205, दिनांक 04.07.2019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डायरी-अभिरक्षा आदेश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858, दिनांक 04.10.1999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0488" y="1371600"/>
            <a:ext cx="5440680" cy="5029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मतदाता-पहचान दस्तावेज (परि-16 का अधिक्रमण)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आदेश क्रमांक 5310, दिनांक 30.07.2026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डाक मतपत्र/EDC निर्देश-संकलन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पत्रांक 1451, 1459 एवं 1891 (संकलन 24.08.2026)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DLMT प्रशिक्षण-सामग्री व प्रपत्र-पुस्तिका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जिला स्तरीय मास्टर ट्रेनर सामग्री, 2026 — परियोजना-समीक्षित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परियोजना-सत्यापन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DLMT सुधार-पत्रक एवं भरे-नमूनों का अध्ययन (training/), अगस्त 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विलोपित प्रपत्र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9-क/10-क — अधिसूचना 16.10.2019; प्ररूप 11 — 11.07.2014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394960"/>
            <a:ext cx="11064240" cy="82296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394960"/>
            <a:ext cx="82296" cy="82296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522976"/>
            <a:ext cx="106070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प्रयोग-नोट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स्रोत-पाठ OCR/KrutiDev-डिकोड से पढ़े गए हैं; प्रमुख अंक व प्रारूप मूल पाठ से पुनः पुष्ट हैं। विहित प्रपत्रों की छपी प्रतियाँ ही अंतिम आधार हैं।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14-ग भाग-1 — मदें 1 से 6 और सुनहरा मिलान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(परि-8); FILLED_FORMS (परियोजना-सत्यापित)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06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40" cy="3584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10149840"/>
              </a:tblGrid>
              <a:tr h="512064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मद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क्या भरें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केन्द्र के लिए नियत निर्वाचकों की कुल संख्या — नामावली से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2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रजिस्टर 14-क में दर्ज मतदाता = 14-क के स्तम्भ (1) का अन्तिम क्रमांक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3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 रिकार्ड न करने का विनिश्चय करने वाले ('No Vote') — मतदाता का अपना निर्णय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4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 35-क / 37-क के अधीन अनुज्ञात न किये गए — PRO का निषेध (स्याही/हस्ताक्षर से इन्कार; प्रक्रिया-भंग)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5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मशीन के अनुसार रिकार्ड मत — CLOSE का अंक तत्काल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6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मिलान: मद 5 = मद 2 − मद 3 − मद 4 — उत्तर 'हाँ' आना चाहिए; अंतर हो तो कारण लिखें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489204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4892040"/>
            <a:ext cx="82296" cy="118872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020055"/>
            <a:ext cx="1060704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मद 3 बनाम मद 4 — परीक्षा में सबसे अधिक पूछा जाने वाला भेद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मद 3 में मतदाता ने स्वयं मत न देने का निर्णय किया (रजिस्टर में हस्ताक्षर के बाद); मद 4 में पीठासीन अधिकारी ने मत देने से रोका। दोनों की प्रविष्टि रजिस्टर 14-क के अभ्युक्ति कॉलम में उसी समय होती है।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14-ग भाग-1 — मदें 7 से 9, और एक छपी हुई गलती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(परि-8, अ. 8(1)); DLMT सुधार-पत्रक (परियोजना-सत्यापित)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07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7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नियम 44-क के अधीन जारी निविदत्त मतपत्रों की संख्या — 14-ख की प्रविष्टियों के बराबर।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8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निविदत्त मतपत्रों का हिसाब: (क) प्राप्त — सदैव 20, क्रम सं. 'से…तक' सहित; (ख) जारी; (ग) अप्रयुक्त-वापस। जाँच: (ख)+(ग)=(क), और (ख) = मद 7।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9 — पेपर सीलों का लेखा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(1) प्रदाय सीलों के क्रमांक (2) कुल संख्या (3) प्रयुक्त — क्रमांक सहित (4) अप्रयुक्त-वापस (5) नष्ट — न हो तो 'निरंक'। पिंक पेपर सीलों का अलग लेखा नहीं बनता — इसी मद में।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भाग-2 में नोटा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गणना-मेज पर भरे जाने वाले भाग-2 में नोटा की पंक्ति कभी खाली न रहे — शून्य हो तो '0' लिखा जाएगा।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074920"/>
            <a:ext cx="11064240" cy="1097280"/>
          </a:xfrm>
          <a:prstGeom prst="roundRect">
            <a:avLst>
              <a:gd name="adj" fmla="val 6000"/>
            </a:avLst>
          </a:prstGeom>
          <a:solidFill>
            <a:srgbClr val="FBED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074920"/>
            <a:ext cx="82296" cy="1097280"/>
          </a:xfrm>
          <a:prstGeom prst="rect">
            <a:avLst/>
          </a:prstGeom>
          <a:solidFill>
            <a:srgbClr val="B035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202936"/>
            <a:ext cx="106070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B0352C"/>
                </a:solidFill>
                <a:latin typeface="Nirmala UI"/>
                <a:cs typeface="Nirmala UI"/>
                <a:ea typeface="Nirmala UI"/>
              </a:rPr>
              <a:t>छपा निर्देश उल्टा है — मद 9(4)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प्रपत्र पर मद 9(4) के आगे '(मद 3 से मद 2 घटाइए)' छपा है — यह उल्टा है और ऋणात्मक उत्तर देगा। सही गणना: मद 9(2) − मद 9(3)। भरते समय यही करें; प्रपत्र के छपे पाठ में काट-छाँट न करें।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14-ग — भरा हुआ नमूना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DLMT प्रपत्र-पुस्तिका 'सभी प्रकार के भरे हुए प्रपत्र' (राज्य स्तरीय मास्टर ट्रेनर, 2026) — अंक काल्पनिक, केवल प्रशिक्षण हेतु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08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0927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form14ga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997" y="1371600"/>
            <a:ext cx="3264541" cy="4617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भाग-1: मदें 1–8 (लिफाफा E-9 का स्टीकर द्रष्टव्य)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32837" y="1325880"/>
            <a:ext cx="3355981" cy="470915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form14ga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557" y="1371600"/>
            <a:ext cx="3264541" cy="4617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90488" y="6071616"/>
            <a:ext cx="5440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9 — पेपर सीलों का लेखा व हस्ताक्षर-खण्ड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खण्ड 1 · अनिवार्य प्रपत्र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परिशिष्ट-7 — पीठासीन अधिकारी की डायरी (30 मदें)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4E46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(परि-7, अ. 14(4)); आदेश 858, दि. 04.10.1999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प्रपत्र प्रशिक्षण  ·  09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नियम नंबर एक — तत्समय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घटना घटते ही प्रविष्टि करें, मतदान की समाप्ति पर नहीं; जगह कम पड़े तो सादा कागज नत्थी करें।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मदों का ढाँचा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1–7 केन्द्र/मशीन/सीलें-टैग · 8–10 अभिकर्ता · 11–12 मतदाता-मिलान व पुरुष/महिला/थर्ड जेंडर योग · 13–19 विशेष मत (चैलेंज, EDC, साथी, निविदत्त, आयु-घोषणा, पहचान EPIC/वैकल्पिक, दृष्टिहीन) · 20–24 स्थगन/समयवार मत/पर्चियाँ/अपराध/विघ्न · 25–30 मशीन-निष्फलता, शिकायतें, दल-त्रुटियाँ, घोषणाएँ, मॉक पोल विवरण।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21 — समयवार मत, चार खण्ड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प्रारम्भ–10 पूर्वाह्न · 10–1 · 1–3 · 3–समाप्ति; इसके लिए 10:00, 13:00, 15:00 व समाप्ति पर (Busy बुझी अवस्था में) TOTAL दबाकर अंक नोट करने की आदत डालें।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950" b="1" i="0">
                <a:solidFill>
                  <a:srgbClr val="4E469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30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मॉक पोल का विवरण और जारी प्रमाण-पत्र (परि-19) का उल्लेख इसी मद में — मद 25 में नहीं (वह मशीन-निष्फलता की मद है)।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212080"/>
            <a:ext cx="11064240" cy="105156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212080"/>
            <a:ext cx="82296" cy="105156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340096"/>
            <a:ext cx="10607040" cy="822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डायरी स्ट्रॉन्ग रूम में बंद नहीं होगी — आदेश 858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डायरी लिफाफा E-11 में जाती है, पर सीलबन्द मशीन के साथ स्ट्रॉन्ग रूम में किसी भी स्थिति में बंद नहीं की जाएगी — वह RO/ARO की अभिरक्षा में रहती है, और स्थगन/पुनर्मतदान की रिपोर्ट से पहले उसका अध्ययन अनिवार्य है।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