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 · टीम समदड़ी (BLMT), जिला बालोतरा — आयोग का प्रकाशन नहीं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प्रथम मतदान अधिकारी (PO-1)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चिन्हित मतदाता सूची व पहचान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A9C6E8"/>
                </a:solidFill>
                <a:latin typeface="Nirmala UI"/>
                <a:cs typeface="Nirmala UI"/>
                <a:ea typeface="Nirmala UI"/>
              </a:rPr>
              <a:t>नगरपालिका आम चुनाव 2026 (राजस्थान) — भूमिका-समर्पित प्रशिक्षण डेक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A9C6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09 एवं 11 सितम्बर 2026 · प्रातः 7:00 – सायं 6:00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A9C6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दल: 1 पीठासीन अधिकारी + 3 मतदान अधिकारी [आदेश 4038]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A9C6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कर्तव्य-विभाजन का स्रोत: मार्गदर्शिका 2026, अध्याय-2 (मुद्रित पृ. 4–7)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A9C6E8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स्वतंत्र सामग्री — आयोग का प्रकाशन नहीं; विवाद में मूल आदेश ही अंतिम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यह डेक केवल PO-1 की मेज का है। मशीन-संचालन के लिए EVM डेक, प्रपत्रों के लिए Forms डेक साथ रखें।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समाप्ति पर आपका हिसाब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अ.2(1)5; लिफाफा-सूची: अ.11(6)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2165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85081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गिनती निकालें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रेखा/टिक/स्टार से पुरुष–स्त्री–थर्ड जेंडर मतदाताओं की संख्या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15835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121783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को दें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 परिणाम उनकी डायरी में अभिलिखित होगा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69506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658485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चिन्हित प्रति सौंपें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 सीलबंद लिफाफा E-1 में जाएगी — सील पीठासीन अधिकारी करेंगे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396355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396355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524371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याद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चिन्हित प्रति वही दस्तावेज है जिसे नियम 74-क न्यायालय के आदेश बिना खोलने से रोकता है — दिन भर उसकी शुद्धता आपकी अमानत है।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संदर्भ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 डेक के मुख्य संदर्भ — कहाँ क्या मिलेगा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हर स्लाइड के पाद में उसका अपना स्रोत भी अंकित है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11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67616"/>
          <a:ext cx="11064240" cy="1755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29260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संदर्भ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PO-1 के लिए किस काम 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2026 — अ.2(1)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कर्तव्य-विभाजन (मुद्रित पृ. 4–5) — आपकी भूमिका की मूल परिभाषा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— अ.5(4), अ.6(1)–(2)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प्रति के चिन्ह; पहचान-पर्ची; कठिन स्थितियाँ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5310 दि. 30.07.2026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मान्य फोटो-दस्तावेज व तीन शर्तें (परिशिष्ट-16/आदेश 603 अधिक्रमित)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260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74-क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प्रति न्यायालय के आदेश बिना नहीं खुलती — इसीलिए E-1 सीलबंद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2612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परिशिष्ट-5 · परिशिष्ट-13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केन्द्र का ले-आउट; चुनौती-रसीद (पीठासीन अधिकारी की मेज)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524432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524432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652448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पीठासीन अधिकारी व PO-2/PO-3 के समर्पित डेक; मशीन के बटन-स्तरीय अभ्यास हेतु EVM डेक व सिमुलेशन लैब; प्ररूपों हेतु Forms डेक।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सार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PO-1 की पाँच अटल बातें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स्रोत ऊपर की स्लाइडों में; स्वतंत्र सामग्री — विवाद में मूल आदेश अंतिम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9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33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= दस्तावेज + आपकी संतुष्टि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आदेश 5310 की तीन शर्तें हर दस्तावेज पर परखें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06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69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हर पहचान जोर से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PO-2 और एजेंट सुनें — एतराज़ का यही एक क्षण है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43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506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रेखा · √ · * तुरन्त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बाद में लगाने का चिन्ह भरोसे का नहीं रहता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79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43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से केवल क्रम संख्या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 मतदाता से बुलवाएँ; बिना पर्ची वाले को लौटाएँ नहीं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1667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8009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चुनौती मिलते ही पीठासीन अधिकारी को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₹2 से आगे की हर बात उनकी मेज की है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31796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31796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598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टीम समदड़ी (BLMT), जिला बालोतरा — यह राज्य निर्वाचन आयोग का प्रकाशन नहीं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प्रत्येक स्लाइड पर स्रोत अंकित है; कोई भी अंक/नियम मूल आदेश से मिलाकर ही उद्धृत करें।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आपकी मेज — प्रवेश के ठीक बाद पहली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मतदाता सबसे पहले आपके सामने आता है — पहचान यहीं बनती या बिगड़ती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प्रवाह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का रास्ता — और उसमें आपकी जगह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2026 अ.2 (कर्तव्य-विभाजन); ले-आउट: परिशिष्ट-5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66458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66458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612178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का प्रवेश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कतार से, एक-एक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6140" y="1566458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406140" y="1566458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5012" y="1612178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आपकी मेज — पहचान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दस्तावेज + चिन्हित प्रति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140964" y="1786168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45352" y="1566458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45352" y="1566458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64224" y="1612178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विवरण जोर से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PO-2 व एजेंट सुनें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980176" y="1786168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084563" y="1566458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084563" y="1566458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03436" y="1612178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रेखा · √ · *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चिन्ह तुरन्त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819388" y="1786168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084563" y="2545374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084563" y="2545374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203436" y="2591094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PO-2 की मेज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स्याही · रजिस्टर · पर्ची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10280141" y="2197902"/>
            <a:ext cx="155448" cy="310896"/>
          </a:xfrm>
          <a:prstGeom prst="down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245352" y="2545374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245352" y="2545374"/>
            <a:ext cx="2546604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64224" y="2591094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PO-3 — Ballot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लेकर ही</a:t>
            </a:r>
          </a:p>
        </p:txBody>
      </p:sp>
      <p:sp>
        <p:nvSpPr>
          <p:cNvPr id="31" name="Left Arrow 30"/>
          <p:cNvSpPr/>
          <p:nvPr/>
        </p:nvSpPr>
        <p:spPr>
          <a:xfrm>
            <a:off x="8819388" y="2765084"/>
            <a:ext cx="237744" cy="155448"/>
          </a:xfrm>
          <a:prstGeom prst="lef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406140" y="2545374"/>
            <a:ext cx="2546604" cy="594868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525012" y="2591094"/>
            <a:ext cx="2308860" cy="5034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7.  </a:t>
            </a:r>
            <a:r>
              <a:rPr sz="12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मतदान कक्ष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 + लम्बी बीप</a:t>
            </a:r>
          </a:p>
        </p:txBody>
      </p:sp>
      <p:sp>
        <p:nvSpPr>
          <p:cNvPr id="34" name="Left Arrow 33"/>
          <p:cNvSpPr/>
          <p:nvPr/>
        </p:nvSpPr>
        <p:spPr>
          <a:xfrm>
            <a:off x="5980176" y="2765084"/>
            <a:ext cx="237744" cy="155448"/>
          </a:xfrm>
          <a:prstGeom prst="lef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66928" y="3341410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66928" y="3341410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22960" y="3469426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यह क्रम ही केन्द्र का अनुशासन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आपकी मेज पहली है — पहचान यहीं बनती या बिगड़ती है; आगे की हर मेज आपकी पहचान पर टिकी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किसी भी पड़ाव पर अड़चन आए तो मतदाता वापिस नहीं — प्रकरण पीठासीन अधिकारी की मेज पर जाता है।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भूमिका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आपके नौ कर्तव्य — एक नज़र में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2026 अ.2(1), मुद्रित पृ. 4–5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9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33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चिन्हित मतदाता सूची के प्रभारी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के लिए आप उत्तरदायी — नामावली की चिन्हित प्रति आपके पास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06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69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फोटो-दस्तावेज से पहचान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आयोग-विनिर्दिष्ट दस्तावेज (आदेश 5310) + बाईं तर्जनी पर स्याही का निशान तो नहीं?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43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506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विवरण जोर से बोलना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ताकि PO-2 और पीछे बैठे पोलिंग एजेंट सुन सकें — एतराज़ का यही एक अवसर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79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43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 लगाना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 के नीचे रेखा; महिला → बाईं ओर टिक (√); थर्ड जेंडर → बाईं ओर स्टार (*)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1667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8009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आगे भेजना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बनते ही मतदाता PO-2 (स्याही व रजिस्टर) के पास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31796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31796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598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चुनौती के बाद की कार्यवाही आपकी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एजेंट पहचान पर एतराज़ इसी मेज पर, इसी क्षण उठा सकते हैं — बाद में नहीं।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₹2, परिशिष्ट-13 रसीद, संक्षिप्त जांच — यह सब पीठासीन अधिकारी करेंगे, आप नहीं।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पहचान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कौन-से दस्तावेज मान्य — आदेश 5310 की तीन शर्तें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आदेश 5310 दि. 30.07.2026 (परिशिष्ट-16/आदेश 603 अधिक्रमित)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95560" y="384048"/>
            <a:ext cx="1463040" cy="310896"/>
          </a:xfrm>
          <a:prstGeom prst="roundRect">
            <a:avLst>
              <a:gd name="adj" fmla="val 35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सुधार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1461058"/>
            <a:ext cx="11064240" cy="49397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पहला विकल्प EPIC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मतदाता फोटो पहचान-पत्र; न हो तो आयोग की सूची का कोई वैकल्पिक फोटो-दस्तावेज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मार्गदर्शिका का परिशिष्ट-16 अब लागू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वह आदेश 603 (19.01.2026) पर था — आदेश 5310 (30.07.2026) ने अधिक्रमित कर दिया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44902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2244902"/>
            <a:ext cx="5440680" cy="7772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96" y="2446070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शर्त 1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दस्तावेज चुनाव की घोषणा से पूर्व जारी हुआ हो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0488" y="2244902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90488" y="2244902"/>
            <a:ext cx="5440680" cy="7772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91656" y="2446070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शर्त 2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मूल दस्तावेज ही मान्य — छायाप्रति नहीं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266236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3266236"/>
            <a:ext cx="5440680" cy="7772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68096" y="3467404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शर्त 3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वैधता-अवधि छपी हो तो उसी अवधि तक मान्य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305858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305858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433874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संतुष्टि आपकी अपनी हो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प्रथम मतदान अधिकारी को स्वयं संतुष्ट होना आवश्यक है — पर्ची या दूसरों का कहना पर्याप्त नहीं। [मार्गदर्शिका अ.6(1)]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पहचान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चिन्हित प्रति — क्या पहले से होगा, क्या आप जोड़ेंगे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अ.5(4) · अ.14(1)6 · अ.14(4)13; अ.2(1)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06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627205"/>
          <a:ext cx="11064240" cy="146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848"/>
                <a:gridCol w="5532120"/>
                <a:gridCol w="3319272"/>
              </a:tblGrid>
              <a:tr h="29382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किसका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कौन लगाता है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'पी बी'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डाक मतपत्र जारी मतदाता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पहले से छपा/अंकित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'ई डी सी'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निर्वाचन ड्यूटी प्रमाण-पत्र वाले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पहले से अंकित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'टी'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निविदत्त मतपत्र जारी होने पर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के दौरान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रेखा / √ / *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पहचाना गया मतदाता / महिला / थर्ड जेंडर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आप — पहचान के तुरन्त बाद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6928" y="3297509"/>
            <a:ext cx="11064240" cy="31032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Deleted नाम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हटाए गए नाम 'Deleted' दिखेंगे; मुद्रित क्रम संख्याओं में कोई रद्दोबदल नहीं होगा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से पूर्व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'पी बी'/'ई डी सी' के अलावा कोई प्रविष्टि नहीं — यह एजेंटों को दिखाना पीठासीन अधिकारी का काम है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पहचान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अशासकीय पहचान-पर्ची — पढ़ें कम, सुनें ज़्यादा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अ.6(1); पर्ची-प्ररूप: अ.2(1)6 नोट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5642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19849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से केवल क्रम संख्या पढ़ें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पर लिखा नाम-विवरण न पढ़ें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99312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56551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से बुलवाएँ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उसका नाम व आवश्यक हो तो अन्य विशिष्टियाँ जोर से — तभी पक्का कि पर्ची लाने वाला वही व्यक्ति है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298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93253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समाधान न हो तो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व्यक्ति को पीठासीन अधिकारी के पास भेजें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231123"/>
            <a:ext cx="11064240" cy="1175765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231123"/>
            <a:ext cx="82296" cy="1175765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359139"/>
            <a:ext cx="10607040" cy="9471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पर्ची पर क्या नहीं हो सकता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उम्मीदवार का नाम, दल का नाम या चुनाव चिन्ह छपी पर्ची — कानूनी अपराध।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मान्य पर्ची पर केवल: नगरपालिका+वार्ड · केन्द्र सं.+नाम · मतदाता का नाम · भाग व क्रम संख्या।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के बाद पर्ची फाड़कर कूड़ेदान में — फर्श पर नहीं।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608057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4608057"/>
            <a:ext cx="82296" cy="792734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736073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पर्ची न लाए तो भी लौटाएँ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 ढूँढना आपका कर्तव्य है — पर्ची पहचान की गारंटी भी नहीं और शर्त भी नहीं। [अ.2(1)6]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मेज पर आने वाले पाँच कठिन क्षण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अ.6(1)–(2) · अ.2(1); नियम 43(5) की स्थिति: CHALLENGED_VOTE (आयोग के PP2 डेक से सत्यापित)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665671"/>
          <a:ext cx="11064240" cy="1932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322071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स्थिति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आप क्या करेंगे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स्याही का पुराना निशान दिखे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PO-2/पीठासीन अधिकारी के निर्णय हेतु — मत नहीं देने दिया जाएगा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एजेंट चुनौती दे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इसी क्षण मान्य; आगे की पूरी कार्यवाही (₹2, परि-13, जांच) पीठासीन अधिकारी की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मृत/अनुपस्थित सूची का नाम दावा करे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दस्तावेजों से कड़ाई से पहचान; संदेह हो तो निर्णय पीठासीन अधिकारी का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नामावली में छपाई की त्रुटि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सही मतदाता को केवल लिपिकीय त्रुटि पर वंचित नहीं करेंगे — पीठासीन अधिकारी कारण लिखकर अनुमति देंगे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220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पर्दानशीन महिला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पहचान महिला मतदान अधिकारी/कर्मचारी से — पहले से तय रखें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विशेष स्थिति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एतराज़ उठे तो — रास्ता एक ही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अ.2(1) व अ.6(2); नियम 43(5); परिशिष्ट-13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प्रथम मतदान अधिकारी (PO-1)  ·  09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61830"/>
            <a:ext cx="1978761" cy="779018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1707550"/>
            <a:ext cx="1741017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एजेंट का एतराज़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इसी मेज पर, इसी क्षण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38297" y="1661830"/>
            <a:ext cx="1978761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838297" y="1661830"/>
            <a:ext cx="1978761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57169" y="1707550"/>
            <a:ext cx="1741017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 रोकिए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कोई कार्यवाही स्वयं नहीं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573121" y="1973615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109667" y="1661830"/>
            <a:ext cx="1978761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109667" y="1661830"/>
            <a:ext cx="1978761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28539" y="1707550"/>
            <a:ext cx="1741017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को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व एतराज़ — दोनों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844491" y="1973615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81036" y="1661830"/>
            <a:ext cx="1978761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381036" y="1661830"/>
            <a:ext cx="1978761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9908" y="1707550"/>
            <a:ext cx="1741017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₹2 + परि-13 रसीद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उनकी मेज का काम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15860" y="1973615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652406" y="1661830"/>
            <a:ext cx="1978761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652406" y="1661830"/>
            <a:ext cx="1978761" cy="54864"/>
          </a:xfrm>
          <a:prstGeom prst="rect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71278" y="1707550"/>
            <a:ext cx="1741017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B4D89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जांच → निर्णय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 / मत नहीं — सकारण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9387230" y="1973615"/>
            <a:ext cx="237744" cy="155448"/>
          </a:xfrm>
          <a:prstGeom prst="rightArrow">
            <a:avLst/>
          </a:prstGeom>
          <a:solidFill>
            <a:srgbClr val="1B4D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66928" y="2642016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66928" y="2642016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" y="2770032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आपकी भूमिका यहीं समाप्त — पर समय यहीं महत्त्वपूर्ण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एतराज़ केवल पहचान के क्षण मान्य है — मतदाता के आगे बढ़ जाने के बाद नहीं; इसीलिए हर विवरण जोर से बोलना आपका कर्तव्य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₹2 की राशि जब्त केवल तुच्छ/असद्भावी चुनौती पर होती है — यह निर्णय भी पीठासीन अधिकारी का है, आपका नहीं।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