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 · टीम समदड़ी (BLMT), जिला बालोतरा — आयोग का प्रकाशन नहीं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अमिट स्याही व मतदाता रजिस्टर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नगरपालिका आम चुनाव 2026 (राजस्थान) — भूमिका-समर्पित प्रशिक्षण डेक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09 एवं 11 सितम्बर 2026 · प्रातः 7:00 – सायं 6:00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कर्तव्य-विभाजन का स्रोत: मार्गदर्शिका 2026, अध्याय-2 (मुद्रित पृ. 5–6)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रजिस्टर = प्ररूप 14-क; स्याही का विधिक आधार = नियम 35-क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9AD4D3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स्वतंत्र सामग्री — आयोग का प्रकाशन नहीं; विवाद में मूल आदेश ही अंतिम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PO-1 से पहचाना हुआ मतदाता आपके पास आता है; आपकी पर्ची लेकर ही वह CU-प्रभारी तक पहुँचता है।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सार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PO-2 की पाँच अटल बातें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स्रोत ऊपर की स्लाइडों में; स्वतंत्र सामग्री — विवाद में मूल आदेश अंतिम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698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33291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स्याही, फिर रजिस्टर, फिर पर्ची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यही क्रम मतदान की पूर्व-शर्तों का है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0656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69993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निशान नख को छूता हुआ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30 सेकंड सूखना; महिला की अंगुली स्पर्श नहीं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4327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506695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हस्ताक्षर = पूरा नाम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वरना अंगूठा; दोनों से इनकार = मत नहीं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7997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43397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अभ्युक्ति में ID के अंतिम 4 अंक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 बाद की हर जांच की रीढ़ है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1667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80099"/>
            <a:ext cx="10424160" cy="5367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इनकार/पुराना निशान — पीठासीन अधिकारी को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मद 3–4 का निर्णय उनका; आपका काम तथ्य पहुँचाना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31796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4317969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444598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टीम समदड़ी (BLMT), जिला बालोतरा — यह राज्य निर्वाचन आयोग का प्रकाशन नहीं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प्रत्येक स्लाइड पर स्रोत अंकित है; कोई भी अंक/नियम मूल आदेश से मिलाकर ही उद्धृत करें।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आपकी मेज — स्याही, रजिस्टर, पर्ची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मतदान की तीन पूर्व-शर्तों में से दो आपके हाथ में हैं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प्रवाह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आपकी मेज पर एक मतदाता — कदम-दर-कदम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अ.2(2); नियम 35-क(2)(क)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22262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22262"/>
            <a:ext cx="2546604" cy="5486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567982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PO-1 से पहचाना मतदाता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 संख्या बोली जा चुकी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6140" y="1522262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25012" y="1567982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बाईं तर्जनी की जांच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पुराना निशान? → मत नहीं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3140964" y="1834047"/>
            <a:ext cx="237744" cy="155448"/>
          </a:xfrm>
          <a:prstGeom prst="right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245352" y="1522262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45352" y="1522262"/>
            <a:ext cx="2546604" cy="5486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364224" y="1567982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नख छूते हुए · 30 सेकंड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980176" y="1834047"/>
            <a:ext cx="237744" cy="155448"/>
          </a:xfrm>
          <a:prstGeom prst="right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084563" y="1522262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084563" y="1522262"/>
            <a:ext cx="2546604" cy="5486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03436" y="1567982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14-क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 सं. + ID के अंतिम 4 अंक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8819388" y="1834047"/>
            <a:ext cx="237744" cy="155448"/>
          </a:xfrm>
          <a:prstGeom prst="right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084563" y="2685328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084563" y="2685328"/>
            <a:ext cx="2546604" cy="5486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203436" y="2731048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हस्ताक्षर / अंगूठा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पूरा नाम, वरना अंगूठा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10280141" y="2337856"/>
            <a:ext cx="155448" cy="310896"/>
          </a:xfrm>
          <a:prstGeom prst="down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245352" y="2685328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45352" y="2685328"/>
            <a:ext cx="2546604" cy="5486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364224" y="2731048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पर्ची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3 प्रविष्टियाँ</a:t>
            </a:r>
          </a:p>
        </p:txBody>
      </p:sp>
      <p:sp>
        <p:nvSpPr>
          <p:cNvPr id="30" name="Left Arrow 29"/>
          <p:cNvSpPr/>
          <p:nvPr/>
        </p:nvSpPr>
        <p:spPr>
          <a:xfrm>
            <a:off x="8819388" y="2997113"/>
            <a:ext cx="237744" cy="155448"/>
          </a:xfrm>
          <a:prstGeom prst="left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3406140" y="2685328"/>
            <a:ext cx="2546604" cy="779018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25012" y="2731048"/>
            <a:ext cx="2308860" cy="68757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7.  </a:t>
            </a:r>
            <a:r>
              <a:rPr sz="12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CU-प्रभारी की ओर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के क्रम में</a:t>
            </a:r>
          </a:p>
        </p:txBody>
      </p:sp>
      <p:sp>
        <p:nvSpPr>
          <p:cNvPr id="33" name="Left Arrow 32"/>
          <p:cNvSpPr/>
          <p:nvPr/>
        </p:nvSpPr>
        <p:spPr>
          <a:xfrm>
            <a:off x="5980176" y="2997113"/>
            <a:ext cx="237744" cy="155448"/>
          </a:xfrm>
          <a:prstGeom prst="leftArrow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66928" y="3665514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6928" y="3665514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22960" y="3793530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क्रम उलटा नहीं होता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स्याही, फिर रजिस्टर, फिर पर्ची — यही मतदान की पूर्व-शर्तों का विधिक क्रम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पुराना निशान दिखते ही आगे का कोई कदम नहीं — प्रकरण पीठासीन अधिकारी को। [35-क(2)(क)]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तैयारी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आपकी सामग्री — मेज पर क्या-क्या हो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अ.2(2); शीशी की व्यवस्था: अ.5(3)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26189"/>
            <a:ext cx="5440680" cy="127990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26189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27357"/>
            <a:ext cx="5038344" cy="91414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स्याही-पक्ष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अमिट स्याही की शीशी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गीले कपड़े का टुकड़ा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स्टैम्प पैड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26189"/>
            <a:ext cx="5440680" cy="127990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26189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6" y="1627357"/>
            <a:ext cx="5038344" cy="91414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लेखन-पक्ष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रजिस्टर (प्ररूप 14-क)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नामावली की कार्यकारी प्रति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बाल पैन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888975"/>
            <a:ext cx="5440680" cy="1279905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2888975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3090143"/>
            <a:ext cx="5038344" cy="91414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पर्ची-पक्ष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पर्चियाँ — 50-50 के बण्डल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आधे पोस्टकार्ड के आकार की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370049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4370049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498065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शीशी गिरने न पाए — मार्गदर्शिका की अपनी तरकीब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चौड़े पैंदे के बर्तन/खाली टिन में मिट्टी लेकर शीशी को पौन ऊँचाई तक गाड़ दें।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कार्क से जुड़ी रॉड शीशी में ही रहे; चिन्हित करने वाला सिरा सदैव नीचे की ओर। [अ.5(3)]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अमिट स्याही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निशान कहाँ और कैसे — नियम 35-क का व्यवहार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अ.2(2); नियम 35-क(2)(क)/(ख)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3365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397081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बाएँ हाथ की तर्जनी — नख के बिल्कुल ऊपर की कोमल चमड़ी पर, नख को छूते हुए; त्वचा-नख के बीच की रिज पर भी फैले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197035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33783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विधि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ब्रश का केवल ऊपरी भाग डुबोएँ; तर्जनी सीधी; तेल/चिकनाई हो तो पहले कपड़े से साफ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0706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70485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सूखने दें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कम से कम 30 सेकंड; 30 सेकंड तक रगड़ने न दें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43763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007187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महिला मतदाता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अंगुली स्पर्श नहीं करनी है — निर्देश देकर लगवाएँ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66928" y="3745057"/>
          <a:ext cx="11064240" cy="1822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364540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स्थिति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करें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364540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तर्जनी न हो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बाएँ हाथ की कोई अंगुली → दाएँ हाथ की तर्जनी → उससे प्रारम्भ होने वाली अंगुली → हाथ के छोर पर [35-क(2)(ख)]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64540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पहले से निशान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मान लिया जाएगा कि मत दे चुका — मत नहीं देने दिया जाएगा [35-क(2)(क)]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64540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स्याही से इनकार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बिना निशान किसी को मत नहीं — प्रकरण पीठासीन अधिकारी को (प्ररूप 14-ग की मद 4)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64543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पुनर्मतदान हो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पुराने निशान की अनदेखी; बाएँ हाथ की मध्यमा के नाखून की जड़ पर ताज़ा निशान [आदेश 2205, परि-18]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रजिस्टर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14-क — कॉलम-दर-कॉलम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06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23420"/>
          <a:ext cx="11064240" cy="1932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5029200"/>
                <a:gridCol w="4023360"/>
              </a:tblGrid>
              <a:tr h="322071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कॉलम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क्या लिखेंगे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सावधानी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(1)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निरंतर क्रम संख्या — 1 से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प्रति पृष्ठ 15; कुछ पृष्ठों पर अग्रिम अंकित कर लें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(2)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प्रति में मतदाता की क्रम संख्या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PO-1 की बोली हुई संख्या से मिलाएँ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अभ्युक्ति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पहचान-दस्तावेज के अंतिम चार अंक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चार से कम अंक हों तो पूरा क्रमांक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2207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(3)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 के हस्ताक्षर या अंगूठा-निशानी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हस्ताक्षर = पूरा नाम; साक्षर केवल निशान लगाए तो अंगूठा लें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22076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(4)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विशेष टिप्पणियाँ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साथी-सहायता (38-क), क्रम-भंग आदि यहीं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657020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657020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785036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दो कड़े नियम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पूरा नाम भी न लिखे, अंगूठा भी न दे — तो मत देने की अनुमति नहीं।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अंगूठा-निशान स्पष्ट हो; प्रमाणित करने की आवश्यकता नहीं; बाद में गीले कपड़े से स्याही पोंछ दें।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रजिस्टर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अंगूठा किसका, किस क्रम में — और साथी कब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अ.2(2); नियम 38-क; प्ररूप-12/परि-12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2165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85081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अंगूठा-निशानी का क्रम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बायाँ अंगूठा → दायाँ अंगूठा → बाएँ हाथ की तर्जनी से प्रारम्भ अंगुली → दाएँ हाथ की तर्जनी → उससे प्रारम्भ अंगुली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15835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121783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बाएँ हाथ में कोई अंगुली न हो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नियम 38-क के अधीन साथी की सहायता — साथी के हस्ताक्षर/अंगूठा रजिस्टर व प्ररूप-12 में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69506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658485"/>
            <a:ext cx="10424160" cy="53670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कॉलम 4 में अंकन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साथी-सहायता का उल्लेख वहीं दर्ज करें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396355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396355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524371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सुविधा और विधि अलग-अलग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रैम्प/प्राथमिकता (आदेश 4297) देने से साथी की विधिक प्रक्रिया (38-क, परि-12) समाप्त नहीं होती — दोनों साथ चलती हैं।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पर्ची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पर्ची — तीन प्रविष्टियाँ, फिर CU-प्रभारी के पास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अ.2(2)–(3)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80327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80327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781495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के कॉलम (1) की क्रम संख्या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580327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580327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6" y="1781495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2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नामावली में मतदाता की क्रम संख्या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601661"/>
            <a:ext cx="5440680" cy="838454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2601661"/>
            <a:ext cx="5440680" cy="77724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2802829"/>
            <a:ext cx="5038344" cy="4726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3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अधिकारी के हस्ताक्षर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3641283"/>
            <a:ext cx="11064240" cy="27595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इसी पर्ची से प्रवेश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CU-प्रभारी (PO-3/पीठासीन अधिकारी) केवल आपकी जारी पर्ची पर मतदान कक्ष में जाने देगा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105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 बना रहे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पर्ची जारी होने के क्रम में ही मतदाता कक्ष तक — क्रम टूटे तो टिप्पणी कॉलम (4) में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0E7C7B"/>
                </a:solidFill>
                <a:latin typeface="Nirmala UI"/>
                <a:cs typeface="Nirmala UI"/>
                <a:ea typeface="Nirmala UI"/>
              </a:rPr>
              <a:t>संदर्भ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 डेक के मुख्य संदर्भ — कहाँ क्या मिलेगा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0E7C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हर स्लाइड के पाद में उसका अपना स्रोत भी अंकित है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द्वितीय मतदान अधिकारी (PO-2)  ·  09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33235"/>
          <a:ext cx="11064240" cy="2042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5696"/>
                <a:gridCol w="6638544"/>
              </a:tblGrid>
              <a:tr h="291737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संदर्भ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PO-2 के लिए किस काम 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2026 — अ.2(2)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कर्तव्य-विभाजन (मुद्रित पृ. 5–6) — आपकी भूमिका की मूल परिभाषा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— अ.5(3)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स्याही-शीशी की व्यवस्था (मिट्टी वाली तरकीब)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35-क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अमिट स्याही — स्थान, अंगुली-क्रम, पुराने निशान पर मत-निषेध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38-क · परि-12 · प्ररूप-12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साथी की विधिक प्रक्रिया; कॉलम (4) में अंकन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2205 दि. 04.07.2019 (परि-18)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पुनर्मतदान पर बाएँ हाथ की मध्यमा पर ताज़ा निशान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91737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 4297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दिव्यांग-सुविधा — 38-क की प्रक्रिया के साथ-साथ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776563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776563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904579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 रखें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प्ररूप 14-क का खाली नमूना (Forms डेक); PO-1/PO-3 व पीठासीन अधिकारी के समर्पित डेक; अभ्यास हेतु सिमुलेशन लैब।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