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8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960120"/>
            <a:ext cx="2377440" cy="2794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566928"/>
            <a:ext cx="10607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00" b="0" i="0">
                <a:solidFill>
                  <a:srgbClr val="C9D3E0"/>
                </a:solidFill>
                <a:latin typeface="Nirmala UI"/>
                <a:cs typeface="Nirmala UI"/>
                <a:ea typeface="Nirmala UI"/>
              </a:rPr>
              <a:t>स्वतंत्र प्रशिक्षण-सामग्री · टीम समदड़ी (BLMT), जिला बालोतरा — आयोग का प्रकाशन नहीं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71600"/>
            <a:ext cx="10881360" cy="16914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तृतीय मतदान अधिकारी (PO-3)</a:t>
            </a:r>
          </a:p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नियंत्रण यूनिट के प्रभारी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136188"/>
            <a:ext cx="10515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900" b="0" i="0">
                <a:solidFill>
                  <a:srgbClr val="C9B3E8"/>
                </a:solidFill>
                <a:latin typeface="Nirmala UI"/>
                <a:cs typeface="Nirmala UI"/>
                <a:ea typeface="Nirmala UI"/>
              </a:rPr>
              <a:t>नगरपालिका आम चुनाव 2026 (राजस्थान) — भूमिका-समर्पित प्रशिक्षण डेक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453128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9B3E8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मतदान: 09 एवं 11 सितम्बर 2026 · प्रातः 7:00 – सायं 6:00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4837176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9B3E8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मशीन: ECIL MPSV — END बटन मास्क [परिपत्र 2184 पैरा 9(xxi)]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5221224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9B3E8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कर्तव्य-विभाजन का स्रोत: मार्गदर्शिका 2026, अध्याय-2 (मुद्रित पृ. 6–7)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5605272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9B3E8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स्वतंत्र सामग्री — आयोग का प्रकाशन नहीं; विवाद में मूल आदेश ही अंतिम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635508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000" b="0" i="1">
                <a:solidFill>
                  <a:srgbClr val="93A2B5"/>
                </a:solidFill>
                <a:latin typeface="Nirmala UI"/>
                <a:cs typeface="Nirmala UI"/>
                <a:ea typeface="Nirmala UI"/>
              </a:rPr>
              <a:t>Ballot बटन सामान्यतः आप दबाते हैं — ECIL पुस्तिका (2019) का 'पीठासीन अधिकारी' वाला वर्णन मार्गदर्शिका 2026 से अधिक्रमित है। छोटे केन्द्रों पर यह कार्य पीठासीन अधिकारी स्वयं भी कर सकते हैं।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संदर्भ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इस डेक के मुख्य संदर्भ — कहाँ क्या मिलेगा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हर स्लाइड के पाद में उसका अपना स्रोत भी अंकित है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तृतीय मतदान अधिकारी (PO-3)  ·  10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533235"/>
          <a:ext cx="11064240" cy="2042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5696"/>
                <a:gridCol w="6638544"/>
              </a:tblGrid>
              <a:tr h="291737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संदर्भ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PO-3 के लिए किस काम का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मार्गदर्शिका 2026 — अ.2(3)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कर्तव्य-विभाजन (मुद्रित पृ. 6–7) — आपकी भूमिका की मूल परिभाषा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नियम 32-ख(6)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CU पीठासीन अधिकारी की मेज पर, उनकी पूर्ण दृष्टि में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MPSV पुस्तिका (ECIL) — अ.3/5/7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बत्तियाँ-बीप, Total का अनुशासन, त्रुटि-संकेत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परिपत्र 2184 पैरा 9(xxi)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END बटन मास्क — इस चुनाव में प्रयोग नहीं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आदेश 5681 दि. 08.08.2026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CLOCK ERROR — स्टेज-वार निर्णय (मतदान के दौरान CU नहीं बदलेगा)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परिशिष्ट-7 — डायरी बिन्दु 21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Total-मिलान की समयवार प्रविष्टि — 10 · 1 · 3 · समाप्ति (अ.2(3)8 में “19” मुद्रित)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3776563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3776563"/>
            <a:ext cx="82296" cy="792734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904579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साथ रखें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मशीन के बटन-स्तरीय अभ्यास हेतु EVM डेक व सिमुलेशन लैब; PO-1/PO-2 व पीठासीन अधिकारी के समर्पित डेक।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सार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PO-3 की पाँच अटल बातें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स्रोत ऊपर की स्लाइडों में; स्वतंत्र सामग्री — विवाद में मूल आदेश अंतिम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तृतीय मतदान अधिकारी (PO-3)  ·  11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6986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33291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पर्ची + स्पष्ट स्याही = प्रवेश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दोनों में से एक भी नहीं, तो कक्ष नहीं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00656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1969993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एक मतदाता, क्रम से, लम्बी बीप के बाद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यही Ballot का पूरा व्याकरण है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54327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506695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Total केवल Busy बुझने पर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और पहले/दूसरे मतदाता के बाद एक बार अवश्य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079973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043397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मिलान आपकी आदत हो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मशीन बनाम रजिस्टर — अंतर दिखते ही पीठासीन अधिकारी को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61667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3580099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असामान्य कुछ भी = पीठासीन अधिकारी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मशीन पर प्रयोग आपका काम नहीं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4317969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66928" y="4317969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4445985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स्वतंत्र प्रशिक्षण-सामग्री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टीम समदड़ी (BLMT), जिला बालोतरा — यह राज्य निर्वाचन आयोग का प्रकाशन नहीं है।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प्रत्येक स्लाइड पर स्रोत अंकित है; कोई भी अंक/नियम मूल आदेश से मिलाकर ही उद्धृत करें।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01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आपकी कुर्सी — पीठासीन अधिकारी की मेज पर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CU उनकी पूर्ण दृष्टि में रहे — यह नियम की अपेक्षा है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तृतीय मतदान अधिकारी (PO-3)  ·  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प्रवाह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एक मत का पूरा चक्र — आपकी दृष्टि से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अ.2(3); MPSV अ.3/अ.5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तृतीय मतदान अधिकारी (PO-3)  ·  03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643268"/>
            <a:ext cx="1600200" cy="93370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643268"/>
            <a:ext cx="1600200" cy="54864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688988"/>
            <a:ext cx="1362456" cy="8422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1.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पर्ची + स्याही जांच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दोनों स्पष्ट, तभी आगे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459736" y="1643268"/>
            <a:ext cx="1600200" cy="933704"/>
          </a:xfrm>
          <a:prstGeom prst="roundRect">
            <a:avLst>
              <a:gd name="adj" fmla="val 14000"/>
            </a:avLst>
          </a:prstGeom>
          <a:solidFill>
            <a:srgbClr val="FDF3E2"/>
          </a:solidFill>
          <a:ln w="15240">
            <a:solidFill>
              <a:srgbClr val="C886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578608" y="1688988"/>
            <a:ext cx="1362456" cy="8422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2.  </a:t>
            </a:r>
            <a:r>
              <a:rPr sz="12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क्रम मिलाइए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क्रम-भंग → कॉलम (4)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2194560" y="2032396"/>
            <a:ext cx="237744" cy="155448"/>
          </a:xfrm>
          <a:prstGeom prst="rightArrow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352544" y="1643268"/>
            <a:ext cx="1600200" cy="93370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352544" y="1643268"/>
            <a:ext cx="1600200" cy="54864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471416" y="1688988"/>
            <a:ext cx="1362456" cy="8422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3.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Ballot दबाइए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कक्ष में जाने पर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087368" y="2032396"/>
            <a:ext cx="237744" cy="155448"/>
          </a:xfrm>
          <a:prstGeom prst="rightArrow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245351" y="1643268"/>
            <a:ext cx="1600200" cy="93370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245351" y="1643268"/>
            <a:ext cx="1600200" cy="54864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64223" y="1688988"/>
            <a:ext cx="1362456" cy="8422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4.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CU: Busy लाल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BU: Ready हरी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5980176" y="2032396"/>
            <a:ext cx="237744" cy="155448"/>
          </a:xfrm>
          <a:prstGeom prst="rightArrow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8138159" y="1643268"/>
            <a:ext cx="1600200" cy="933704"/>
          </a:xfrm>
          <a:prstGeom prst="roundRect">
            <a:avLst>
              <a:gd name="adj" fmla="val 14000"/>
            </a:avLst>
          </a:prstGeom>
          <a:solidFill>
            <a:srgbClr val="EAF5EE"/>
          </a:solidFill>
          <a:ln w="15240">
            <a:solidFill>
              <a:srgbClr val="1E7A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257031" y="1688988"/>
            <a:ext cx="1362456" cy="8422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5.  </a:t>
            </a:r>
            <a:r>
              <a:rPr sz="125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मत + लम्बी बीप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सब बत्तियाँ बंद — मत दर्ज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7872983" y="2032396"/>
            <a:ext cx="237744" cy="155448"/>
          </a:xfrm>
          <a:prstGeom prst="rightArrow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10030967" y="1643268"/>
            <a:ext cx="1600200" cy="93370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10030967" y="1643268"/>
            <a:ext cx="1600200" cy="54864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149840" y="1688988"/>
            <a:ext cx="1362456" cy="8422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6.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पर्ची लिफाफे में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अगला मतदाता अब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9765791" y="2032396"/>
            <a:ext cx="237744" cy="155448"/>
          </a:xfrm>
          <a:prstGeom prst="rightArrow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66928" y="2778140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66928" y="2778140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22960" y="2906156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चक्र टूटे नहीं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लम्बी बीप से पहले अगला Ballot कभी नहीं — एक समय में एक ही मतदाता कक्ष में।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बीप के बीच कुछ भी असामान्य लगे तो हाथ मशीन पर नहीं — आवाज़ पीठासीन अधिकारी को।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भूमिका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आपके कर्तव्य — मार्गदर्शिका अ.2(3) से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2026 अ.2(3), मुद्रित पृ. 6–7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तृतीय मतदान अधिकारी (PO-3)  ·  04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61211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575541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पर्ची लेकर ही प्रवेश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केवल PO-2 की जारी मतदाता-पर्ची पर; साथ में देखें — स्याही का निशान स्पष्ट है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14881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112243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क्रम बनाए रखें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पर्ची जारी होने के क्रम में ही कक्ष में; क्रम भंग हो तो रजिस्टर के कॉलम (4) में टिप्पणी — प्रभावित अगले मतदाताओं के लिए भी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68552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648945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पर्चियाँ सहेजें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ली गई पर्चियाँ पृथक लिफाफे में; मतदान समाप्ति पर वह लिफाफा सील होगा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222223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185647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Ballot दबाएँ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मतदाता के कक्ष में जाने पर — CU पर Busy लाल, BU पर Ready हरी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75892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3722349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Total से मिलान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बीच-बीच में कुल संख्या निकालकर रजिस्टर से मिलाएँ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मशीन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बत्तियों और बीप की भाषा — एक मत का पूरा चक्र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MPSV अ.3; मार्गदर्शिका अ.2(3)5–7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तृतीय मतदान अधिकारी (PO-3)  ·  05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521653"/>
          <a:ext cx="11064240" cy="1755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3360"/>
                <a:gridCol w="2011680"/>
                <a:gridCol w="5029200"/>
              </a:tblGrid>
              <a:tr h="292607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संकेत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कहाँ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अर्थ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29260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हरी बत्ती (On)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CU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बिजली चालू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260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Busy — लाल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CU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मशीन व्यस्त — मतदाता मत डाल रहा है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260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Ready — हरी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BU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मतदाता अब मत डाल सकता है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260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अभ्यर्थी के सामने लाल तीर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BU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उस अभ्यर्थी को मत दर्ज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2612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लम्बी बीप + सब बत्तियाँ बंद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दोनों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 रिकार्ड — मशीन अगले मतदाता हेतु तैयार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3478469"/>
            <a:ext cx="11064240" cy="1175765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3478469"/>
            <a:ext cx="82296" cy="1175765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606485"/>
            <a:ext cx="10607040" cy="9471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तीन अनुशासन — कभी न टूटें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एक समय में केवल एक मतदाता कक्ष में।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मतदाता रजिस्टर के क्रम में ही जाए।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Ballot तभी, जब पिछला मतदाता लम्बी बीप के साथ मत देकर बाहर आ चुका हो।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मशीन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Total का अनुशासन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MPSV अ.5/अ.7(ii); मार्गदर्शिका अ.2(3)8; डायरी: परिशिष्ट-7 बिन्दु 21 (अ.2(3)8 में “19” मुद्रित)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तृतीय मतदान अधिकारी (PO-3)  ·  06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67652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639945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Busy बंद हो, तभी Total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Busy जलते में Total का कोई उत्तर नहीं आता — यह त्रुटि नहीं, नियम है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213223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176647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पहले/दूसरे मतदाता के बाद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Total दबाकर जांच लें — शुरुआत में ही मिलान की आदत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74992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713349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बीच-बीच में मिलान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मशीन की संख्या = रजिस्टर के कॉलम (1) की अंतिम क्रम संख्या; अंतर दिखे तो तुरन्त पीठासीन अधिकारी को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28662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250051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डायरी का बिन्दु 21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पीठासीन अधिकारी चार बार दर्ज करते हैं — 10 बजे · 1 बजे · 3 बजे · समाप्ति; आँकड़ा आप ही देंगे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गड़बड़ी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डिस्प्ले पर कुछ भी असामान्य — मशीन मत छेड़िए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MPSV अ.7; PRESSED ERROR का उपाय पीठासीन अधिकारी के निर्देश पर ही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तृतीय मतदान अधिकारी (PO-3)  ·  07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510253"/>
          <a:ext cx="11064240" cy="2042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5696"/>
                <a:gridCol w="6638544"/>
              </a:tblGrid>
              <a:tr h="291737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संकेत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सामान्य कारण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LINK ERROR-1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केबल ढीली या स्लाइड स्विच गलत स्थिति में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PRESSED ERROR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BU का कोई बटन पहले से दबा/जाम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Total का उत्तर नहीं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Busy जल रहा है — मत पूरा होने दें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SDMM NOT RESPONDING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SDMM ढीला/लगा नहीं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CLOCK ERROR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RTC की कमी — निर्णय स्टेज पर निर्भर (आदेश 5681)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READY लगातार झपके / INOPERATIVE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यूनिट कार्य-योग्य नहीं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3753581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3753581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881597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आपका नियम एक ही है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स्वयं कोई सुधार नहीं — हर असामान्य संकेत पर तुरन्त पीठासीन अधिकारी को बताइए।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PRESSED ERROR में 'सभी बटन धीरे से दबाना' भी उनके निर्देश पर ही होगा।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वर्जनाएँ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जो आप कभी नहीं करेंगे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MPSV अ.5/अ.7; CLOSE केवल पीठासीन अधिकारी — मतदान समाप्ति पर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तृतीय मतदान अधिकारी (PO-3)  ·  08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722760"/>
            <a:ext cx="11064240" cy="46780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CLOSE कभी नहीं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मतदान बंद करना पीठासीन अधिकारी का कृत्य है; CLOSE की कैप अनावश्यक न खोलें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बीप के समय CU ऑफ नहीं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 दर्ज होते समय बिजली नहीं काटी जाती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CU चालू में BU कनेक्ट/डिस्कनेक्ट नहीं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और SDMM भी चालू मशीन में नहीं डाला-निकाला जाता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कुंडी-हिंज पर बल नहीं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मशीन खोलने का प्रयास उसे निष्क्रिय कर देता है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केबल से खिलवाड़ नहीं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हुड की क्लिप दबाए बिना केबल नहीं खींची जाती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समाप्ति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समाप्ति पर आपका हिसाब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अ.2(3)4; लिफाफा E-3: अ.11(6)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तृतीय मतदान अधिकारी (PO-3)  ·  09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74092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704350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अंतिम मिलान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Total की संख्या बनाम रजिस्टर — पीठासीन अधिकारी 14-ग की मद 5 यहीं से भरेंगे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27762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241052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पर्चियों का लिफाफा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दिन भर की एकत्र पर्चियाँ — प्रयुक्त मतदाता पर्चियाँ सीलबंद लिफाफा E-3 में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81433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777754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मशीन पीठासीन अधिकारी को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CLOSE से आगे की पूरी शृंखला (सील, बक्से, जमा) उनकी है — आप सहयोग देंगे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