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628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960120"/>
            <a:ext cx="2377440" cy="2794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566928"/>
            <a:ext cx="10607040" cy="365760"/>
          </a:xfrm>
          <a:prstGeom prst="rect">
            <a:avLst/>
          </a:prstGeom>
          <a:noFill/>
        </p:spPr>
        <p:txBody>
          <a:bodyPr wrap="square" anchor="t" lIns="0" rIns="0" tIns="0" bIns="0">
            <a:spAutoFit/>
          </a:bodyPr>
          <a:lstStyle/>
          <a:p>
            <a:pPr algn="l">
              <a:lnSpc>
                <a:spcPct val="106000"/>
              </a:lnSpc>
              <a:spcAft>
                <a:spcPts val="400"/>
              </a:spcAft>
            </a:pPr>
            <a:r>
              <a:rPr sz="1500" b="0" i="0">
                <a:solidFill>
                  <a:srgbClr val="C9D3E0"/>
                </a:solidFill>
                <a:latin typeface="Nirmala UI"/>
                <a:cs typeface="Nirmala UI"/>
                <a:ea typeface="Nirmala UI"/>
              </a:rPr>
              <a:t>राज्य निर्वाचन आयोग, राजस्थान  ·  नगरीय निकाय आम चुनाव 2026</a:t>
            </a:r>
          </a:p>
        </p:txBody>
      </p:sp>
      <p:sp>
        <p:nvSpPr>
          <p:cNvPr id="6" name="TextBox 5"/>
          <p:cNvSpPr txBox="1"/>
          <p:nvPr/>
        </p:nvSpPr>
        <p:spPr>
          <a:xfrm>
            <a:off x="685800" y="1371600"/>
            <a:ext cx="10881360" cy="1433616"/>
          </a:xfrm>
          <a:prstGeom prst="rect">
            <a:avLst/>
          </a:prstGeom>
          <a:noFill/>
        </p:spPr>
        <p:txBody>
          <a:bodyPr wrap="square" anchor="t" lIns="0" rIns="0" tIns="0" bIns="0">
            <a:spAutoFit/>
          </a:bodyPr>
          <a:lstStyle/>
          <a:p>
            <a:pPr algn="l">
              <a:lnSpc>
                <a:spcPct val="104000"/>
              </a:lnSpc>
              <a:spcAft>
                <a:spcPts val="600"/>
              </a:spcAft>
            </a:pPr>
            <a:r>
              <a:rPr sz="3200" b="1" i="0">
                <a:solidFill>
                  <a:srgbClr val="FFFFFF"/>
                </a:solidFill>
                <a:latin typeface="Nirmala UI"/>
                <a:cs typeface="Nirmala UI"/>
                <a:ea typeface="Nirmala UI"/>
              </a:rPr>
              <a:t>पीठासीन अधिकारी द्वारा भरे जाने वाले प्रपत्र</a:t>
            </a:r>
          </a:p>
          <a:p>
            <a:pPr algn="l">
              <a:lnSpc>
                <a:spcPct val="104000"/>
              </a:lnSpc>
              <a:spcAft>
                <a:spcPts val="600"/>
              </a:spcAft>
            </a:pPr>
            <a:r>
              <a:rPr sz="3200" b="1" i="0">
                <a:solidFill>
                  <a:srgbClr val="FFFFFF"/>
                </a:solidFill>
                <a:latin typeface="Nirmala UI"/>
                <a:cs typeface="Nirmala UI"/>
                <a:ea typeface="Nirmala UI"/>
              </a:rPr>
              <a:t>नगरीय निकाय आम चुनाव 2026 — संवर्धित संस्करण</a:t>
            </a:r>
          </a:p>
        </p:txBody>
      </p:sp>
      <p:sp>
        <p:nvSpPr>
          <p:cNvPr id="7" name="TextBox 6"/>
          <p:cNvSpPr txBox="1"/>
          <p:nvPr/>
        </p:nvSpPr>
        <p:spPr>
          <a:xfrm>
            <a:off x="685800" y="2878368"/>
            <a:ext cx="10515600" cy="868680"/>
          </a:xfrm>
          <a:prstGeom prst="rect">
            <a:avLst/>
          </a:prstGeom>
          <a:noFill/>
        </p:spPr>
        <p:txBody>
          <a:bodyPr wrap="square" anchor="t" lIns="0" rIns="0" tIns="0" bIns="0">
            <a:spAutoFit/>
          </a:bodyPr>
          <a:lstStyle/>
          <a:p>
            <a:pPr algn="l">
              <a:lnSpc>
                <a:spcPct val="106000"/>
              </a:lnSpc>
              <a:spcAft>
                <a:spcPts val="400"/>
              </a:spcAft>
            </a:pPr>
            <a:r>
              <a:rPr sz="1900" b="0" i="0">
                <a:solidFill>
                  <a:srgbClr val="BFBAE4"/>
                </a:solidFill>
                <a:latin typeface="Nirmala UI"/>
                <a:cs typeface="Nirmala UI"/>
                <a:ea typeface="Nirmala UI"/>
              </a:rPr>
              <a:t>मूल DLMT पुस्तिका के 40 पृष्ठ + परियोजना-सत्यापित टिप्पणियाँ, सुधार एवं छूटे हुए प्रपत्र</a:t>
            </a:r>
          </a:p>
        </p:txBody>
      </p:sp>
      <p:sp>
        <p:nvSpPr>
          <p:cNvPr id="8" name="TextBox 7"/>
          <p:cNvSpPr txBox="1"/>
          <p:nvPr/>
        </p:nvSpPr>
        <p:spPr>
          <a:xfrm>
            <a:off x="685800" y="4453128"/>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BFBAE4"/>
                </a:solidFill>
                <a:latin typeface="Nirmala UI"/>
                <a:cs typeface="Nirmala UI"/>
                <a:ea typeface="Nirmala UI"/>
              </a:rPr>
              <a:t>▪  </a:t>
            </a:r>
            <a:r>
              <a:rPr sz="1350" b="0" i="0">
                <a:solidFill>
                  <a:srgbClr val="DDE4EC"/>
                </a:solidFill>
                <a:latin typeface="Nirmala UI"/>
                <a:cs typeface="Nirmala UI"/>
                <a:ea typeface="Nirmala UI"/>
              </a:rPr>
              <a:t>मतदान: 09 एवं 11 सितम्बर 2026 · मतदान समय प्रातः 7:00 – सायं 6:00</a:t>
            </a:r>
          </a:p>
        </p:txBody>
      </p:sp>
      <p:sp>
        <p:nvSpPr>
          <p:cNvPr id="9" name="TextBox 8"/>
          <p:cNvSpPr txBox="1"/>
          <p:nvPr/>
        </p:nvSpPr>
        <p:spPr>
          <a:xfrm>
            <a:off x="685800" y="4837176"/>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BFBAE4"/>
                </a:solidFill>
                <a:latin typeface="Nirmala UI"/>
                <a:cs typeface="Nirmala UI"/>
                <a:ea typeface="Nirmala UI"/>
              </a:rPr>
              <a:t>▪  </a:t>
            </a:r>
            <a:r>
              <a:rPr sz="1350" b="0" i="0">
                <a:solidFill>
                  <a:srgbClr val="DDE4EC"/>
                </a:solidFill>
                <a:latin typeface="Nirmala UI"/>
                <a:cs typeface="Nirmala UI"/>
                <a:ea typeface="Nirmala UI"/>
              </a:rPr>
              <a:t>EVM: ECIL MPSV (END बटन मास्क्ड) · एकल सदस्य पद</a:t>
            </a:r>
          </a:p>
        </p:txBody>
      </p:sp>
      <p:sp>
        <p:nvSpPr>
          <p:cNvPr id="10" name="TextBox 9"/>
          <p:cNvSpPr txBox="1"/>
          <p:nvPr/>
        </p:nvSpPr>
        <p:spPr>
          <a:xfrm>
            <a:off x="685800" y="5221224"/>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BFBAE4"/>
                </a:solidFill>
                <a:latin typeface="Nirmala UI"/>
                <a:cs typeface="Nirmala UI"/>
                <a:ea typeface="Nirmala UI"/>
              </a:rPr>
              <a:t>▪  </a:t>
            </a:r>
            <a:r>
              <a:rPr sz="1350" b="0" i="0">
                <a:solidFill>
                  <a:srgbClr val="DDE4EC"/>
                </a:solidFill>
                <a:latin typeface="Nirmala UI"/>
                <a:cs typeface="Nirmala UI"/>
                <a:ea typeface="Nirmala UI"/>
              </a:rPr>
              <a:t>मूल पुस्तिका: मनीष कुमार गोयल, SLMT-जयपुर</a:t>
            </a:r>
          </a:p>
        </p:txBody>
      </p:sp>
      <p:sp>
        <p:nvSpPr>
          <p:cNvPr id="11" name="TextBox 10"/>
          <p:cNvSpPr txBox="1"/>
          <p:nvPr/>
        </p:nvSpPr>
        <p:spPr>
          <a:xfrm>
            <a:off x="685800" y="5605272"/>
            <a:ext cx="10515600" cy="365760"/>
          </a:xfrm>
          <a:prstGeom prst="rect">
            <a:avLst/>
          </a:prstGeom>
          <a:noFill/>
        </p:spPr>
        <p:txBody>
          <a:bodyPr wrap="square" anchor="t" lIns="0" rIns="0" tIns="0" bIns="0">
            <a:spAutoFit/>
          </a:bodyPr>
          <a:lstStyle/>
          <a:p>
            <a:pPr algn="l">
              <a:lnSpc>
                <a:spcPct val="106000"/>
              </a:lnSpc>
              <a:spcAft>
                <a:spcPts val="400"/>
              </a:spcAft>
            </a:pPr>
            <a:r>
              <a:rPr sz="1200" b="1" i="0">
                <a:solidFill>
                  <a:srgbClr val="BFBAE4"/>
                </a:solidFill>
                <a:latin typeface="Nirmala UI"/>
                <a:cs typeface="Nirmala UI"/>
                <a:ea typeface="Nirmala UI"/>
              </a:rPr>
              <a:t>▪  </a:t>
            </a:r>
            <a:r>
              <a:rPr sz="1350" b="0" i="0">
                <a:solidFill>
                  <a:srgbClr val="DDE4EC"/>
                </a:solidFill>
                <a:latin typeface="Nirmala UI"/>
                <a:cs typeface="Nirmala UI"/>
                <a:ea typeface="Nirmala UI"/>
              </a:rPr>
              <a:t>संवर्धन-आधार: मार्गदर्शिका · राज. नगरपालिका (निर्वाचन) नियम 1994 · आयोग के आदेश</a:t>
            </a:r>
          </a:p>
        </p:txBody>
      </p:sp>
      <p:sp>
        <p:nvSpPr>
          <p:cNvPr id="12" name="TextBox 11"/>
          <p:cNvSpPr txBox="1"/>
          <p:nvPr/>
        </p:nvSpPr>
        <p:spPr>
          <a:xfrm>
            <a:off x="685800" y="6355080"/>
            <a:ext cx="10972800" cy="365760"/>
          </a:xfrm>
          <a:prstGeom prst="rect">
            <a:avLst/>
          </a:prstGeom>
          <a:noFill/>
        </p:spPr>
        <p:txBody>
          <a:bodyPr wrap="square" anchor="t" lIns="0" rIns="0" tIns="0" bIns="0">
            <a:spAutoFit/>
          </a:bodyPr>
          <a:lstStyle/>
          <a:p>
            <a:pPr algn="l">
              <a:lnSpc>
                <a:spcPct val="106000"/>
              </a:lnSpc>
              <a:spcAft>
                <a:spcPts val="400"/>
              </a:spcAft>
            </a:pPr>
            <a:r>
              <a:rPr sz="1000" b="0" i="1">
                <a:solidFill>
                  <a:srgbClr val="93A2B5"/>
                </a:solidFill>
                <a:latin typeface="Nirmala UI"/>
                <a:cs typeface="Nirmala UI"/>
                <a:ea typeface="Nirmala UI"/>
              </a:rPr>
              <a:t>प्रशिक्षक हेतु: यह संस्करण मूल पृष्ठों को हटाता नहीं — उन्हें ज्यों का त्यों रखकर उनके पास निर्देश-पैनल जोड़ता है। जहाँ नमूने में दोष है वहाँ 'सुधार' का बिल्ला लगा है; ऐसे पृष्ठ कक्षा में *अभ्यास* के रूप में उपयोग करें, हटाएँ नहीं।</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03</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मतदाता-स्तर के प्रपत्र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प्ररूप 12 · 13 · 14-क · 14-ख — मेज़ पर दिनभर चलने वाले</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3 · मतदाता-प्रपत्र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12 — दृष्टिहीन एवं शिथिलांग निर्वाचकों की सूची</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28(2)/38-क(2) एवं 78; मार्गदर्शिका अ.7; ULB Manual मु.पृ. 92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11</a:t>
            </a:r>
          </a:p>
        </p:txBody>
      </p:sp>
      <p:sp>
        <p:nvSpPr>
          <p:cNvPr id="9" name="Rounded Rectangle 8"/>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05.png"/>
          <p:cNvPicPr>
            <a:picLocks noChangeAspect="1"/>
          </p:cNvPicPr>
          <p:nvPr/>
        </p:nvPicPr>
        <p:blipFill>
          <a:blip r:embed="rId2"/>
          <a:stretch>
            <a:fillRect/>
          </a:stretch>
        </p:blipFill>
        <p:spPr>
          <a:xfrm>
            <a:off x="1573722" y="1298448"/>
            <a:ext cx="3335650"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4 स्तम्भ · 6 प्रविष्टियों का भरा नमूना (नाम काल्पनिक)</a:t>
            </a:r>
            <a:r>
              <a:rPr sz="950" b="0" i="0">
                <a:solidFill>
                  <a:srgbClr val="5B6472"/>
                </a:solidFill>
                <a:latin typeface="Nirmala UI"/>
                <a:cs typeface="Nirmala UI"/>
                <a:ea typeface="Nirmala UI"/>
              </a:rPr>
              <a:t/>
            </a:r>
          </a:p>
        </p:txBody>
      </p:sp>
      <p:sp>
        <p:nvSpPr>
          <p:cNvPr id="12" name="TextBox 11"/>
          <p:cNvSpPr txBox="1"/>
          <p:nvPr/>
        </p:nvSpPr>
        <p:spPr>
          <a:xfrm>
            <a:off x="6263640" y="1594591"/>
            <a:ext cx="5367528" cy="4806208"/>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कौन/कब</a:t>
            </a:r>
            <a:r>
              <a:rPr sz="1450" b="0" i="0">
                <a:solidFill>
                  <a:srgbClr val="202733"/>
                </a:solidFill>
                <a:latin typeface="Nirmala UI"/>
                <a:cs typeface="Nirmala UI"/>
                <a:ea typeface="Nirmala UI"/>
              </a:rPr>
              <a:t>  —  PRO — जब भी कोई दृष्टिहीन/शिथिलांग निर्वाचक साथी के साथ मत देता है, उसी समय।</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3–4</a:t>
            </a:r>
            <a:r>
              <a:rPr sz="1450" b="0" i="0">
                <a:solidFill>
                  <a:srgbClr val="202733"/>
                </a:solidFill>
                <a:latin typeface="Nirmala UI"/>
                <a:cs typeface="Nirmala UI"/>
                <a:ea typeface="Nirmala UI"/>
              </a:rPr>
              <a:t>  —  साथी का *पूरा नाम एवं पता*, और साथी के हस्ताक्षर — दोनों अनिवार्य।</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साथी की शर्तें</a:t>
            </a:r>
            <a:r>
              <a:rPr sz="1450" b="0" i="0">
                <a:solidFill>
                  <a:srgbClr val="202733"/>
                </a:solidFill>
                <a:latin typeface="Nirmala UI"/>
                <a:cs typeface="Nirmala UI"/>
                <a:ea typeface="Nirmala UI"/>
              </a:rPr>
              <a:t>  —  18+ · एक दिन में केवल एक ही निर्वाचक का साथी · मत गुप्त रखने की घोषणा (परिशिष्ट-12)।</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केवल निरक्षरता पर्याप्त नहीं</a:t>
            </a:r>
            <a:r>
              <a:rPr sz="1450" b="0" i="0">
                <a:solidFill>
                  <a:srgbClr val="202733"/>
                </a:solidFill>
                <a:latin typeface="Nirmala UI"/>
                <a:cs typeface="Nirmala UI"/>
                <a:ea typeface="Nirmala UI"/>
              </a:rPr>
              <a:t>  —  साथी का अधिकार दृष्टिहीनता/अंग-शिथिलता पर है; पढ़ना न आना अपने आप आधार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 एवं मिलान</a:t>
            </a:r>
            <a:r>
              <a:rPr sz="1450" b="0" i="0">
                <a:solidFill>
                  <a:srgbClr val="202733"/>
                </a:solidFill>
                <a:latin typeface="Nirmala UI"/>
                <a:cs typeface="Nirmala UI"/>
                <a:ea typeface="Nirmala UI"/>
              </a:rPr>
              <a:t>  —  सूची + परिशिष्ट-12 की घोषणाएँ → E-14 (बिना सील); डायरी मद 15 एवं 19 से मिलान।</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3 · मतदाता-प्रपत्र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13 — अभ्याक्षेपित (चैलेन्ज्ड) मतों की सूची</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43 एवं 78; मार्गदर्शिका अ.6(2); ULB Manual मु.पृ. 93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12</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06.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9 स्तम्भ — नमूने में स्तम्भ 5–9 में निर्देश-वाक्य छपे हैं, अंक नहीं</a:t>
            </a:r>
            <a:r>
              <a:rPr sz="950" b="0" i="0">
                <a:solidFill>
                  <a:srgbClr val="5B6472"/>
                </a:solidFill>
                <a:latin typeface="Nirmala UI"/>
                <a:cs typeface="Nirmala UI"/>
                <a:ea typeface="Nirmala UI"/>
              </a:rPr>
              <a:t/>
            </a:r>
          </a:p>
        </p:txBody>
      </p:sp>
      <p:sp>
        <p:nvSpPr>
          <p:cNvPr id="12" name="TextBox 11"/>
          <p:cNvSpPr txBox="1"/>
          <p:nvPr/>
        </p:nvSpPr>
        <p:spPr>
          <a:xfrm>
            <a:off x="6263640" y="1594591"/>
            <a:ext cx="5367528" cy="4806208"/>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₹2 पहले</a:t>
            </a:r>
            <a:r>
              <a:rPr sz="1450" b="0" i="0">
                <a:solidFill>
                  <a:srgbClr val="202733"/>
                </a:solidFill>
                <a:latin typeface="Nirmala UI"/>
                <a:cs typeface="Nirmala UI"/>
                <a:ea typeface="Nirmala UI"/>
              </a:rPr>
              <a:t>  —  नकद ₹2 जमा हुए बिना चुनौती स्वीकार ही न करें; परिशिष्ट-13 की रसीद तुरंत दें।</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शपथ दिलाकर जाँच</a:t>
            </a:r>
            <a:r>
              <a:rPr sz="1450" b="0" i="0">
                <a:solidFill>
                  <a:srgbClr val="202733"/>
                </a:solidFill>
                <a:latin typeface="Nirmala UI"/>
                <a:cs typeface="Nirmala UI"/>
                <a:ea typeface="Nirmala UI"/>
              </a:rPr>
              <a:t>  —  पहले चुनौतीकर्ता प्रथम-दृष्ट्या सिद्ध करे, फिर मतदाता खण्डन करे — संक्षिप्त जाँच।</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8</a:t>
            </a:r>
            <a:r>
              <a:rPr sz="1450" b="0" i="0">
                <a:solidFill>
                  <a:srgbClr val="202733"/>
                </a:solidFill>
                <a:latin typeface="Nirmala UI"/>
                <a:cs typeface="Nirmala UI"/>
                <a:ea typeface="Nirmala UI"/>
              </a:rPr>
              <a:t>  —  "पीठासीन अधिकारी का आदेश" — कारण सहित लिखें; यही अभिलेख RO के यहाँ पढ़ा जाएगा।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9</a:t>
            </a:r>
            <a:r>
              <a:rPr sz="1450" b="0" i="0">
                <a:solidFill>
                  <a:srgbClr val="202733"/>
                </a:solidFill>
                <a:latin typeface="Nirmala UI"/>
                <a:cs typeface="Nirmala UI"/>
                <a:ea typeface="Nirmala UI"/>
              </a:rPr>
              <a:t>  —  निक्षेप वापसी पर चुनौतीकर्ता के हस्ताक्षर — वापसी की स्थिति में खाली न छोड़ें।</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आगे</a:t>
            </a:r>
            <a:r>
              <a:rPr sz="1450" b="0" i="0">
                <a:solidFill>
                  <a:srgbClr val="202733"/>
                </a:solidFill>
                <a:latin typeface="Nirmala UI"/>
                <a:cs typeface="Nirmala UI"/>
                <a:ea typeface="Nirmala UI"/>
              </a:rPr>
              <a:t>  —  चुनौती सफल → मत वर्जित, व्यक्ति पुलिस को सुपुर्द, परिशिष्ट-9 से थानाधिकारी को पत्र। सूची → E-7 (सीलबंद)।</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3 · सुलझा हुआ प्रश्न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₹2 की चुनौती-राशि — झूठी चुनौती पर जब्त, सच्ची पर वापस</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43(5), राज. नगरपालिका (निर्वाचन) नियम 1994; आयोग का DLMT डेक 3-Polling Party PPT-2, स्लाइड 51–53 की मद 12 व 13; परिशिष्ट-13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13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67434"/>
          <a:ext cx="11064238" cy="1182623"/>
        </p:xfrm>
        <a:graphic>
          <a:graphicData uri="http://schemas.openxmlformats.org/drawingml/2006/table">
            <a:tbl>
              <a:tblPr firstRow="1" bandRow="1">
                <a:tableStyleId>{5C22544A-7EE6-4342-B048-85BDC9FD1C3A}</a:tableStyleId>
              </a:tblPr>
              <a:tblGrid>
                <a:gridCol w="5089550"/>
                <a:gridCol w="2434132"/>
                <a:gridCol w="3540556"/>
              </a:tblGrid>
              <a:tr h="295655">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मतदान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₹2 का क्या</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चुनौती तुच्छ (frivolous) अथवा सद्भावपूर्वक नहीं की गई</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 मत देगा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जब्त — प्रतिपर्ण पर "जब्त" लिखें</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मतदाता अपना दावा सिद्ध कर देता है (चुनौती विफल, पर बदनीयती नहीं)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 मत देगा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वापस</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मतदाता दावा सिद्ध नहीं कर सका — चुनौती सिद्ध मानी जाएगी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मत देने से वर्जित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वापस — प्रतिपर्ण पर प्राप्ति लेकर लौटाएँ</a:t>
                      </a:r>
                    </a:p>
                  </a:txBody>
                  <a:tcPr marL="82296" marR="82296" marT="27432" marB="27432" anchor="ctr">
                    <a:solidFill>
                      <a:srgbClr val="FFFFFF"/>
                    </a:solidFill>
                  </a:tcPr>
                </a:tc>
              </a:tr>
            </a:tbl>
          </a:graphicData>
        </a:graphic>
      </p:graphicFrame>
      <p:sp>
        <p:nvSpPr>
          <p:cNvPr id="11" name="Rounded Rectangle 10"/>
          <p:cNvSpPr/>
          <p:nvPr/>
        </p:nvSpPr>
        <p:spPr>
          <a:xfrm>
            <a:off x="566928" y="2951225"/>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951225"/>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079241"/>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यह उल्टा लगता है — गलती भी यहीं होती है</a:t>
            </a:r>
          </a:p>
          <a:p>
            <a:pPr algn="l">
              <a:lnSpc>
                <a:spcPct val="110000"/>
              </a:lnSpc>
              <a:spcAft>
                <a:spcPts val="300"/>
              </a:spcAft>
            </a:pPr>
            <a:r>
              <a:rPr sz="1300" b="0" i="0">
                <a:solidFill>
                  <a:srgbClr val="202733"/>
                </a:solidFill>
                <a:latin typeface="Nirmala UI"/>
                <a:cs typeface="Nirmala UI"/>
                <a:ea typeface="Nirmala UI"/>
              </a:rPr>
              <a:t>राशि झूठे चुनौतीकर्ता को दण्डित करने के लिए है, सच्चे को पुरस्कृत करने के लिए नहीं — इसलिए झूठी चुनौती पर जब्त, सच्ची चुनौती पर वापस।</a:t>
            </a:r>
          </a:p>
          <a:p>
            <a:pPr algn="l">
              <a:lnSpc>
                <a:spcPct val="110000"/>
              </a:lnSpc>
              <a:spcAft>
                <a:spcPts val="300"/>
              </a:spcAft>
            </a:pPr>
            <a:r>
              <a:rPr sz="1300" b="0" i="0">
                <a:solidFill>
                  <a:srgbClr val="202733"/>
                </a:solidFill>
                <a:latin typeface="Nirmala UI"/>
                <a:cs typeface="Nirmala UI"/>
                <a:ea typeface="Nirmala UI"/>
              </a:rPr>
              <a:t>नियम 43(5) और आयोग का अपना DLMT डेक (PPT-2 की मद 12 व 13) — दोनों यही कहते हैं। मार्गदर्शिका अ.6(2) पैरा 3 का "चुनौती सही पाई गई → जब्त" वाला वाक्य इन दोनों से अलग खड़ा है; विवाद में नियम ही ऊपर है। DEO को केवल अभिलेख हेतु सूचित करें — प्रशिक्षण इस पर रुका नहीं है।</a:t>
            </a:r>
          </a:p>
          <a:p>
            <a:pPr algn="l">
              <a:lnSpc>
                <a:spcPct val="110000"/>
              </a:lnSpc>
              <a:spcAft>
                <a:spcPts val="300"/>
              </a:spcAft>
            </a:pPr>
            <a:r>
              <a:rPr sz="1300" b="0" i="0">
                <a:solidFill>
                  <a:srgbClr val="202733"/>
                </a:solidFill>
                <a:latin typeface="Nirmala UI"/>
                <a:cs typeface="Nirmala UI"/>
                <a:ea typeface="Nirmala UI"/>
              </a:rPr>
              <a:t>प्ररूप-13 के स्तम्भ 8 ("पीठासीन अधिकारी का आदेश") में जब्ती का कारण नियम 43(5) की भाषा में ही लिखें — "तुच्छ / सद्भावपूर्वक नहीं"।</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3 · मतदाता-प्रपत्र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14-क — मतदाताओं का रजिस्टर</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35-क एवं 78; मार्गदर्शिका अ.2 (कर्तव्य-विभाजन 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14</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07.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4 स्तम्भ; अभ्युक्ति स्तम्भ में 'मना किया', 'DL 0023' जैसी प्रविष्टियाँ (नाम काल्पनिक)</a:t>
            </a:r>
            <a:r>
              <a:rPr sz="950" b="0" i="0">
                <a:solidFill>
                  <a:srgbClr val="5B6472"/>
                </a:solidFill>
                <a:latin typeface="Nirmala UI"/>
                <a:cs typeface="Nirmala UI"/>
                <a:ea typeface="Nirmala UI"/>
              </a:rPr>
              <a:t/>
            </a:r>
          </a:p>
        </p:txBody>
      </p:sp>
      <p:sp>
        <p:nvSpPr>
          <p:cNvPr id="12" name="TextBox 11"/>
          <p:cNvSpPr txBox="1"/>
          <p:nvPr/>
        </p:nvSpPr>
        <p:spPr>
          <a:xfrm>
            <a:off x="6263640" y="1620225"/>
            <a:ext cx="5367528" cy="4780574"/>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कौन भरे</a:t>
            </a:r>
            <a:r>
              <a:rPr sz="1450" b="0" i="0">
                <a:solidFill>
                  <a:srgbClr val="202733"/>
                </a:solidFill>
                <a:latin typeface="Nirmala UI"/>
                <a:cs typeface="Nirmala UI"/>
                <a:ea typeface="Nirmala UI"/>
              </a:rPr>
              <a:t>  —  PO-2 प्रविष्टि करता है (मार्गदर्शिका अ.2 का 2026 का विभाजन) — नीचे PRO के हस्ताक्षर।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1</a:t>
            </a:r>
            <a:r>
              <a:rPr sz="1450" b="0" i="0">
                <a:solidFill>
                  <a:srgbClr val="202733"/>
                </a:solidFill>
                <a:latin typeface="Nirmala UI"/>
                <a:cs typeface="Nirmala UI"/>
                <a:ea typeface="Nirmala UI"/>
              </a:rPr>
              <a:t>  —  क्रम संख्या — किसी भी दशा में नहीं बदलेगी; यही 14-ग की मद 2 बनती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2</a:t>
            </a:r>
            <a:r>
              <a:rPr sz="1450" b="0" i="0">
                <a:solidFill>
                  <a:srgbClr val="202733"/>
                </a:solidFill>
                <a:latin typeface="Nirmala UI"/>
                <a:cs typeface="Nirmala UI"/>
                <a:ea typeface="Nirmala UI"/>
              </a:rPr>
              <a:t>  —  नामावली में निर्वाचक की क्रम संख्या (नामावली-क्रम, आपका क्रम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3</a:t>
            </a:r>
            <a:r>
              <a:rPr sz="1450" b="0" i="0">
                <a:solidFill>
                  <a:srgbClr val="202733"/>
                </a:solidFill>
                <a:latin typeface="Nirmala UI"/>
                <a:cs typeface="Nirmala UI"/>
                <a:ea typeface="Nirmala UI"/>
              </a:rPr>
              <a:t>  —  निर्वाचक के हस्ताक्षर अथवा अंगूठे की छाप — दोनों में से एक अनिवार्य।</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E-2 (सीलबंद) [नियम 48-क], काउंटर-2 पर जमा।</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3 · मतदाता-प्रपत्र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14-क का स्तम्भ 4 (अभ्युक्तियाँ) — क्या-क्या लिखा जाता 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अ.3(8)8; अ.3(1)17; आदेश 5310 दि. 30.07.2026; सुधार-पत्रक मद 1-च, मद 1-न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15</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556034"/>
          <a:ext cx="11064239" cy="1469135"/>
        </p:xfrm>
        <a:graphic>
          <a:graphicData uri="http://schemas.openxmlformats.org/drawingml/2006/table">
            <a:tbl>
              <a:tblPr firstRow="1" bandRow="1">
                <a:tableStyleId>{5C22544A-7EE6-4342-B048-85BDC9FD1C3A}</a:tableStyleId>
              </a:tblPr>
              <a:tblGrid>
                <a:gridCol w="2876702"/>
                <a:gridCol w="5089550"/>
                <a:gridCol w="3097987"/>
              </a:tblGrid>
              <a:tr h="293827">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स्तम्भ 4 में क्या लिखें</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कहाँ जुड़ता है</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हर मतदाता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पहचान दस्तावेज़ की क्रम संख्या के अंतिम 4 अंक (4 से कम हो तो पूरी)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मार्गदर्शिका अ.3(8)8</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हस्ताक्षर के बाद मत नहीं डाला</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"No Vote"</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14-ग की मद 3</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आपने मतदान नहीं करने दिया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"अनुमति नहीं दी" + कारण + PRO के पूर्ण हस्ताक्षर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14-ग की मद 4 (नियम 37-क(7))</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EDC धारक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स्तम्भ 2 में क्रमांक/भाग सं. के साथ नगरपालिका का नाम व वार्ड</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14-ग/डायरी मद 14; प्ररूप 16 → E-8</a:t>
                      </a:r>
                    </a:p>
                  </a:txBody>
                  <a:tcPr marL="82296" marR="82296" marT="27432" marB="27432" anchor="ctr">
                    <a:solidFill>
                      <a:srgbClr val="F4F2EC"/>
                    </a:solidFill>
                  </a:tcPr>
                </a:tc>
              </a:tr>
            </a:tbl>
          </a:graphicData>
        </a:graphic>
      </p:graphicFrame>
      <p:sp>
        <p:nvSpPr>
          <p:cNvPr id="11" name="Rounded Rectangle 10"/>
          <p:cNvSpPr/>
          <p:nvPr/>
        </p:nvSpPr>
        <p:spPr>
          <a:xfrm>
            <a:off x="566928" y="3226338"/>
            <a:ext cx="11064240" cy="1175765"/>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226338"/>
            <a:ext cx="82296" cy="1175765"/>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354354"/>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दिनभर की दो आदतें जो शाम को डायरी बचाएँगी</a:t>
            </a:r>
          </a:p>
          <a:p>
            <a:pPr algn="l">
              <a:lnSpc>
                <a:spcPct val="110000"/>
              </a:lnSpc>
              <a:spcAft>
                <a:spcPts val="300"/>
              </a:spcAft>
            </a:pPr>
            <a:r>
              <a:rPr sz="1300" b="0" i="0">
                <a:solidFill>
                  <a:srgbClr val="202733"/>
                </a:solidFill>
                <a:latin typeface="Nirmala UI"/>
                <a:cs typeface="Nirmala UI"/>
                <a:ea typeface="Nirmala UI"/>
              </a:rPr>
              <a:t>चिन्हित प्रति में महिला = बाईं ओर ✓, थर्ड जेंडर = बाईं ओर * — तभी डायरी मद 12 का बँटवारा शाम को बनेगा (मार्गदर्शिका अ.3(1)17)।</a:t>
            </a:r>
          </a:p>
          <a:p>
            <a:pPr algn="l">
              <a:lnSpc>
                <a:spcPct val="110000"/>
              </a:lnSpc>
              <a:spcAft>
                <a:spcPts val="300"/>
              </a:spcAft>
            </a:pPr>
            <a:r>
              <a:rPr sz="1300" b="0" i="0">
                <a:solidFill>
                  <a:srgbClr val="202733"/>
                </a:solidFill>
                <a:latin typeface="Nirmala UI"/>
                <a:cs typeface="Nirmala UI"/>
                <a:ea typeface="Nirmala UI"/>
              </a:rPr>
              <a:t>PO-1 दो टैली रखे — EPIC से पहचान, वैकल्पिक दस्तावेज़ से पहचान — तभी डायरी मद 18 भरेगी। EDC-प्रविष्टि में "एसेम्बली क्षेत्र" नहीं लिखा जाता; निकाय-वार्ड लिखा जाता है (मद 1-न)।</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3 · मतदाता-प्रपत्र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14-ख — निविदत्त (Tendered) मतों की सूची</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44-क एवं 78; ULB Manual मु.पृ. 95</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16</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08.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5 स्तम्भ · 5 प्रविष्टियाँ (नाम व अंक काल्पनिक)</a:t>
            </a:r>
            <a:r>
              <a:rPr sz="950" b="0" i="0">
                <a:solidFill>
                  <a:srgbClr val="5B6472"/>
                </a:solidFill>
                <a:latin typeface="Nirmala UI"/>
                <a:cs typeface="Nirmala UI"/>
                <a:ea typeface="Nirmala UI"/>
              </a:rPr>
              <a:t/>
            </a:r>
          </a:p>
        </p:txBody>
      </p:sp>
      <p:sp>
        <p:nvSpPr>
          <p:cNvPr id="12" name="TextBox 11"/>
          <p:cNvSpPr txBox="1"/>
          <p:nvPr/>
        </p:nvSpPr>
        <p:spPr>
          <a:xfrm>
            <a:off x="6263640" y="1620225"/>
            <a:ext cx="5367528" cy="4780574"/>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असली निर्वाचक आए और उसके नाम पर पहले कोई मत डाल चुका हो — PRO स्वयं निपटाएगा।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4 (सबसे भूला जाने वाला)</a:t>
            </a:r>
            <a:r>
              <a:rPr sz="1450" b="0" i="0">
                <a:solidFill>
                  <a:srgbClr val="202733"/>
                </a:solidFill>
                <a:latin typeface="Nirmala UI"/>
                <a:cs typeface="Nirmala UI"/>
                <a:ea typeface="Nirmala UI"/>
              </a:rPr>
              <a:t>  —  उस व्यक्ति की प्ररूप 14-क वाली क्रम संख्या, जिसने पहले उसके स्थान पर मत दिया।</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5</a:t>
            </a:r>
            <a:r>
              <a:rPr sz="1450" b="0" i="0">
                <a:solidFill>
                  <a:srgbClr val="202733"/>
                </a:solidFill>
                <a:latin typeface="Nirmala UI"/>
                <a:cs typeface="Nirmala UI"/>
                <a:ea typeface="Nirmala UI"/>
              </a:rPr>
              <a:t>  —  निर्वाचक के हस्ताक्षर/अंगूठा — मतपत्र जारी करने से *पहले* लें।</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सूची → E-6 (सीलबंद); प्रयुक्त मतपत्र → E-5; अप्रयुक्त → E-4।</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मिलान</a:t>
            </a:r>
            <a:r>
              <a:rPr sz="1450" b="0" i="0">
                <a:solidFill>
                  <a:srgbClr val="202733"/>
                </a:solidFill>
                <a:latin typeface="Nirmala UI"/>
                <a:cs typeface="Nirmala UI"/>
                <a:ea typeface="Nirmala UI"/>
              </a:rPr>
              <a:t>  —  प्रविष्टियों की गिनती = 14-ग मद 7 = डायरी मद 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3 · प्रक्रिया</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निविदत्त मत — पूरी प्रक्रिया, क्रम से</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44-क; मार्गदर्शिका अ.8(1); सुधार-पत्रक मद 1-ष</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17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46885"/>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1030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पहचान संतुष्टि</a:t>
            </a:r>
          </a:p>
          <a:p>
            <a:pPr algn="l">
              <a:lnSpc>
                <a:spcPct val="105000"/>
              </a:lnSpc>
              <a:spcAft>
                <a:spcPts val="100"/>
              </a:spcAft>
            </a:pPr>
            <a:r>
              <a:rPr sz="1250" b="0" i="0">
                <a:solidFill>
                  <a:srgbClr val="202733"/>
                </a:solidFill>
                <a:latin typeface="Nirmala UI"/>
                <a:cs typeface="Nirmala UI"/>
                <a:ea typeface="Nirmala UI"/>
              </a:rPr>
              <a:t>प्रश्न पूछकर संतुष्ट हों कि यही असली निर्वाचक है।</a:t>
            </a:r>
          </a:p>
        </p:txBody>
      </p:sp>
      <p:sp>
        <p:nvSpPr>
          <p:cNvPr id="12" name="Rounded Rectangle 11"/>
          <p:cNvSpPr/>
          <p:nvPr/>
        </p:nvSpPr>
        <p:spPr>
          <a:xfrm>
            <a:off x="566928" y="1983587"/>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4701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मतपत्र तैयार करें</a:t>
            </a:r>
          </a:p>
          <a:p>
            <a:pPr algn="l">
              <a:lnSpc>
                <a:spcPct val="105000"/>
              </a:lnSpc>
              <a:spcAft>
                <a:spcPts val="100"/>
              </a:spcAft>
            </a:pPr>
            <a:r>
              <a:rPr sz="1250" b="0" i="0">
                <a:solidFill>
                  <a:srgbClr val="202733"/>
                </a:solidFill>
                <a:latin typeface="Nirmala UI"/>
                <a:cs typeface="Nirmala UI"/>
                <a:ea typeface="Nirmala UI"/>
              </a:rPr>
              <a:t>पीठ पर "निविदत्त मतपत्र" की मोहर (न हो तो हाथ से लिखकर हस्ताक्षर) + सुभिन्नकारी चिन्ह की मोहर (ऊपर वार्ड क्रमांक, नीचे केन्द्र क्रमांक)।</a:t>
            </a:r>
          </a:p>
        </p:txBody>
      </p:sp>
      <p:sp>
        <p:nvSpPr>
          <p:cNvPr id="14" name="Rounded Rectangle 13"/>
          <p:cNvSpPr/>
          <p:nvPr/>
        </p:nvSpPr>
        <p:spPr>
          <a:xfrm>
            <a:off x="566928" y="2520289"/>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8371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अमिट स्याही</a:t>
            </a:r>
          </a:p>
          <a:p>
            <a:pPr algn="l">
              <a:lnSpc>
                <a:spcPct val="105000"/>
              </a:lnSpc>
              <a:spcAft>
                <a:spcPts val="100"/>
              </a:spcAft>
            </a:pPr>
            <a:r>
              <a:rPr sz="1250" b="0" i="0">
                <a:solidFill>
                  <a:srgbClr val="202733"/>
                </a:solidFill>
                <a:latin typeface="Nirmala UI"/>
                <a:cs typeface="Nirmala UI"/>
                <a:ea typeface="Nirmala UI"/>
              </a:rPr>
              <a:t>बाईं तर्जनी पर स्याही — यह चरण छूटता है; निविदत्त मतदाता भी सामान्य मतदाता की तरह स्याही लगवाएगा।</a:t>
            </a:r>
          </a:p>
        </p:txBody>
      </p:sp>
      <p:sp>
        <p:nvSpPr>
          <p:cNvPr id="16" name="Rounded Rectangle 15"/>
          <p:cNvSpPr/>
          <p:nvPr/>
        </p:nvSpPr>
        <p:spPr>
          <a:xfrm>
            <a:off x="566928" y="3056991"/>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2041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14-ख में प्रविष्टि</a:t>
            </a:r>
          </a:p>
          <a:p>
            <a:pPr algn="l">
              <a:lnSpc>
                <a:spcPct val="105000"/>
              </a:lnSpc>
              <a:spcAft>
                <a:spcPts val="100"/>
              </a:spcAft>
            </a:pPr>
            <a:r>
              <a:rPr sz="1250" b="0" i="0">
                <a:solidFill>
                  <a:srgbClr val="202733"/>
                </a:solidFill>
                <a:latin typeface="Nirmala UI"/>
                <a:cs typeface="Nirmala UI"/>
                <a:ea typeface="Nirmala UI"/>
              </a:rPr>
              <a:t>पाँचों स्तम्भ भरें और निर्वाचक के हस्ताक्षर/अंगूठा लें — *तभी* मतपत्र सौंपें।</a:t>
            </a:r>
          </a:p>
        </p:txBody>
      </p:sp>
      <p:sp>
        <p:nvSpPr>
          <p:cNvPr id="18" name="Rounded Rectangle 17"/>
          <p:cNvSpPr/>
          <p:nvPr/>
        </p:nvSpPr>
        <p:spPr>
          <a:xfrm>
            <a:off x="566928" y="3593693"/>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5711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मतदान एवं वापसी</a:t>
            </a:r>
          </a:p>
          <a:p>
            <a:pPr algn="l">
              <a:lnSpc>
                <a:spcPct val="105000"/>
              </a:lnSpc>
              <a:spcAft>
                <a:spcPts val="100"/>
              </a:spcAft>
            </a:pPr>
            <a:r>
              <a:rPr sz="1250" b="0" i="0">
                <a:solidFill>
                  <a:srgbClr val="202733"/>
                </a:solidFill>
                <a:latin typeface="Nirmala UI"/>
                <a:cs typeface="Nirmala UI"/>
                <a:ea typeface="Nirmala UI"/>
              </a:rPr>
              <a:t>मतदाता ऐरोक्रॉस सील से अभ्यर्थी अथवा नोटा पर चिन्ह लगाकर, मोड़कर आपको लौटाएगा → लिफाफा E-5।</a:t>
            </a:r>
          </a:p>
        </p:txBody>
      </p:sp>
      <p:sp>
        <p:nvSpPr>
          <p:cNvPr id="20" name="Rounded Rectangle 19"/>
          <p:cNvSpPr/>
          <p:nvPr/>
        </p:nvSpPr>
        <p:spPr>
          <a:xfrm>
            <a:off x="566928" y="4294987"/>
            <a:ext cx="11064240" cy="117576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294987"/>
            <a:ext cx="82296" cy="117576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23003"/>
            <a:ext cx="10607040" cy="94716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मात्रा का नियम</a:t>
            </a:r>
          </a:p>
          <a:p>
            <a:pPr algn="l">
              <a:lnSpc>
                <a:spcPct val="110000"/>
              </a:lnSpc>
              <a:spcAft>
                <a:spcPts val="300"/>
              </a:spcAft>
            </a:pPr>
            <a:r>
              <a:rPr sz="1300" b="0" i="0">
                <a:solidFill>
                  <a:srgbClr val="202733"/>
                </a:solidFill>
                <a:latin typeface="Nirmala UI"/>
                <a:cs typeface="Nirmala UI"/>
                <a:ea typeface="Nirmala UI"/>
              </a:rPr>
              <a:t>हर मतदान केन्द्र को बीस (20) निविदत्त मतपत्र दिए जाते हैं [मार्गदर्शिका अ.8(1)]; कम पड़ें तो जोनल मजिस्ट्रेट को सूचित करें। यही "20" वह अंक है जिससे 14-ग की मद 8(क) मिलनी चाहिए।</a:t>
            </a:r>
          </a:p>
          <a:p>
            <a:pPr algn="l">
              <a:lnSpc>
                <a:spcPct val="110000"/>
              </a:lnSpc>
              <a:spcAft>
                <a:spcPts val="300"/>
              </a:spcAft>
            </a:pPr>
            <a:r>
              <a:rPr sz="1300" b="0" i="0">
                <a:solidFill>
                  <a:srgbClr val="202733"/>
                </a:solidFill>
                <a:latin typeface="Nirmala UI"/>
                <a:cs typeface="Nirmala UI"/>
                <a:ea typeface="Nirmala UI"/>
              </a:rPr>
              <a:t>निविदत्त मतपत्र EVM में नहीं डलता — वह कागज़ी मतपत्र है और मतगणना में अलग से देखा जाता है।</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04</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प्ररूप 14-ग — रिकार्ड किये गये मतों का लेखा</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PRO का सबसे भारी प्रपत्र · मतदान समाप्ति पर · दो प्रतियाँ</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4 · प्ररूप 14-ग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14-ग भाग-1 — भरा हुआ नमूना</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49-ग एवं 63-क(2); भरा नमूना = परिशिष्ट-8 (मु.पृ. 113–114); सुधार-पत्रक मद 1-ठ</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19</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09.jpg"/>
          <p:cNvPicPr>
            <a:picLocks noChangeAspect="1"/>
          </p:cNvPicPr>
          <p:nvPr/>
        </p:nvPicPr>
        <p:blipFill>
          <a:blip r:embed="rId2"/>
          <a:stretch>
            <a:fillRect/>
          </a:stretch>
        </p:blipFill>
        <p:spPr>
          <a:xfrm>
            <a:off x="1573021" y="1298448"/>
            <a:ext cx="3337053"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मद 1–9 · CU/BU पहचान संख्यांक ऊपर दाईं ओर (सभी अंक काल्पनिक)</a:t>
            </a:r>
            <a:r>
              <a:rPr sz="950" b="0" i="0">
                <a:solidFill>
                  <a:srgbClr val="5B6472"/>
                </a:solidFill>
                <a:latin typeface="Nirmala UI"/>
                <a:cs typeface="Nirmala UI"/>
                <a:ea typeface="Nirmala UI"/>
              </a:rPr>
              <a:t/>
            </a:r>
          </a:p>
        </p:txBody>
      </p:sp>
      <p:sp>
        <p:nvSpPr>
          <p:cNvPr id="13" name="TextBox 12"/>
          <p:cNvSpPr txBox="1"/>
          <p:nvPr/>
        </p:nvSpPr>
        <p:spPr>
          <a:xfrm>
            <a:off x="6263640" y="1326428"/>
            <a:ext cx="5367528" cy="507437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कौन/कब</a:t>
            </a:r>
            <a:r>
              <a:rPr sz="1450" b="0" i="0">
                <a:solidFill>
                  <a:srgbClr val="202733"/>
                </a:solidFill>
                <a:latin typeface="Nirmala UI"/>
                <a:cs typeface="Nirmala UI"/>
                <a:ea typeface="Nirmala UI"/>
              </a:rPr>
              <a:t>  —  PRO, मतदान समाप्ति के तुरंत बाद — Close दबाकर कुल संख्या नोट करते हुए।</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शीर्ष-भाग</a:t>
            </a:r>
            <a:r>
              <a:rPr sz="1450" b="0" i="0">
                <a:solidFill>
                  <a:srgbClr val="202733"/>
                </a:solidFill>
                <a:latin typeface="Nirmala UI"/>
                <a:cs typeface="Nirmala UI"/>
                <a:ea typeface="Nirmala UI"/>
              </a:rPr>
              <a:t>  —  निकाय · वार्ड · केन्द्र सं. व नाम · नामावली भाग सं. · CU एवं BU दोनों के पहचान संख्यांक — दोनों अनिवार्य।</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 प्रतियाँ</a:t>
            </a:r>
            <a:r>
              <a:rPr sz="1450" b="0" i="0">
                <a:solidFill>
                  <a:srgbClr val="202733"/>
                </a:solidFill>
                <a:latin typeface="Nirmala UI"/>
                <a:cs typeface="Nirmala UI"/>
                <a:ea typeface="Nirmala UI"/>
              </a:rPr>
              <a:t>  —  एक → E-9 (बिना सील); दूसरी → डायरी के साथ E-11 (बिना सील)। दोनों काउंटर-1 पर।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अभिकर्ता का अधिकार</a:t>
            </a:r>
            <a:r>
              <a:rPr sz="1450" b="0" i="0">
                <a:solidFill>
                  <a:srgbClr val="202733"/>
                </a:solidFill>
                <a:latin typeface="Nirmala UI"/>
                <a:cs typeface="Nirmala UI"/>
                <a:ea typeface="Nirmala UI"/>
              </a:rPr>
              <a:t>  —  समाप्ति पर उपस्थित प्रत्येक मतदान अभिकर्ता प्रति माँगे तो प्रमाणित करते हुए दें [मार्गदर्शिका अ.11(3)6]।</a:t>
            </a:r>
          </a:p>
        </p:txBody>
      </p:sp>
      <p:sp>
        <p:nvSpPr>
          <p:cNvPr id="14" name="Rounded Rectangle 13"/>
          <p:cNvSpPr/>
          <p:nvPr/>
        </p:nvSpPr>
        <p:spPr>
          <a:xfrm>
            <a:off x="6263640" y="3761018"/>
            <a:ext cx="5367528" cy="232486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761018"/>
            <a:ext cx="82296" cy="232486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889034"/>
            <a:ext cx="4910328" cy="209626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मद 3 के सामने लाल स्याही में लिखा है "…पीठासीन अधिकारी के प्रसंज्ञान में आया अतः मतदाता को मतदान करने से मना किया" — किन्तु मद 3 उन्हीं की है जिन्होंने *स्वयं* मत न डालने का विनिश्चय किया ("No Vote"); जिसे आपने मना किया वह मद 3 की परिभाषा में आता ही नहीं — और मद 4 भी केवल नियम 35-क/37-क तक सीमित है, अतः यह उदाहरण दोनों में से किसी खाने में ठीक नहीं बैठता। सही यह है कि यह उदाहरण नमूने से हटाया जाए और सादा "No Vote" का उदाहरण (हस्ताक्षर के बाद मतदाता लौट गया) रखा जाए; प्रश्न RO/DEO से पूछें (सुधार-पत्रक मद 1-ठ)।</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01</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इस पुस्तिका को कैसे पढ़ें</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अनुक्रमणिका · प्ररूप बनाम परिशिष्ट · इस संस्करण में क्या जोड़ा गया</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4 · प्ररूप 14-ग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मद 1 से 6 — किस खाने में कौन गिना जाएगा</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49-ग; मार्गदर्शिका अ.1; सुधार-पत्रक मद 1-श्र (नियम 45-क विलोपित)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graphicFrame>
        <p:nvGraphicFramePr>
          <p:cNvPr id="10" name="Table 9"/>
          <p:cNvGraphicFramePr>
            <a:graphicFrameLocks noGrp="1"/>
          </p:cNvGraphicFramePr>
          <p:nvPr/>
        </p:nvGraphicFramePr>
        <p:xfrm>
          <a:off x="566928" y="1498671"/>
          <a:ext cx="11064239" cy="1755647"/>
        </p:xfrm>
        <a:graphic>
          <a:graphicData uri="http://schemas.openxmlformats.org/drawingml/2006/table">
            <a:tbl>
              <a:tblPr firstRow="1" bandRow="1">
                <a:tableStyleId>{5C22544A-7EE6-4342-B048-85BDC9FD1C3A}</a:tableStyleId>
              </a:tblPr>
              <a:tblGrid>
                <a:gridCol w="885139"/>
                <a:gridCol w="5753404"/>
                <a:gridCol w="4425696"/>
              </a:tblGrid>
              <a:tr h="292607">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भरना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स्रोत जहाँ से अंक आएगा</a:t>
                      </a:r>
                    </a:p>
                  </a:txBody>
                  <a:tcPr marL="82296" marR="82296" marT="36576" marB="36576" anchor="ctr">
                    <a:solidFill>
                      <a:srgbClr val="162842"/>
                    </a:solidFill>
                  </a:tcPr>
                </a:tc>
              </a:tr>
              <a:tr h="292607">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केन्द्र के लिए नियत निर्वाचकों की कुल संख्या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निर्वाचक नामावली</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 रजिस्टर में दर्ज मतदाताओं की कुल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14-क के स्तम्भ 1 का अन्तिम क्रमांक</a:t>
                      </a:r>
                    </a:p>
                  </a:txBody>
                  <a:tcPr marL="82296" marR="82296" marT="27432" marB="27432" anchor="ctr">
                    <a:solidFill>
                      <a:srgbClr val="F4F2EC"/>
                    </a:solidFill>
                  </a:tcPr>
                </a:tc>
              </a:tr>
              <a:tr h="292607">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"No Vote" — हस्ताक्षर किए, स्वयं मत नहीं डाला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14-क का अभ्युक्ति स्तम्भ</a:t>
                      </a:r>
                    </a:p>
                  </a:txBody>
                  <a:tcPr marL="82296" marR="82296" marT="27432" marB="27432" anchor="ctr">
                    <a:solidFill>
                      <a:srgbClr val="FFFFFF"/>
                    </a:solidFill>
                  </a:tcPr>
                </a:tc>
              </a:tr>
              <a:tr h="292607">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जिन्हें आपने मतदान नहीं करने दिया (नियम 35-क अथवा 37-क)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14-क में PRO के हस्ताक्षर वाला रिमार्क</a:t>
                      </a:r>
                    </a:p>
                  </a:txBody>
                  <a:tcPr marL="82296" marR="82296" marT="27432" marB="27432" anchor="ctr">
                    <a:solidFill>
                      <a:srgbClr val="F4F2EC"/>
                    </a:solidFill>
                  </a:tcPr>
                </a:tc>
              </a:tr>
              <a:tr h="292612">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मशीन के अनुसार रिकार्ड मतों की कुल संख्या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Close दबाने पर मिला Total — तुरंत लिखें</a:t>
                      </a:r>
                    </a:p>
                  </a:txBody>
                  <a:tcPr marL="82296" marR="82296" marT="27432" marB="27432" anchor="ctr">
                    <a:solidFill>
                      <a:srgbClr val="FFFFFF"/>
                    </a:solidFill>
                  </a:tcPr>
                </a:tc>
              </a:tr>
            </a:tbl>
          </a:graphicData>
        </a:graphic>
      </p:graphicFrame>
      <p:sp>
        <p:nvSpPr>
          <p:cNvPr id="11" name="Rounded Rectangle 10"/>
          <p:cNvSpPr/>
          <p:nvPr/>
        </p:nvSpPr>
        <p:spPr>
          <a:xfrm>
            <a:off x="566928" y="3455487"/>
            <a:ext cx="11064240" cy="1367282"/>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55487"/>
            <a:ext cx="82296" cy="1367282"/>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83503"/>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मद 6 — प्रपत्र स्वयं मिलान पूछता है</a:t>
            </a:r>
          </a:p>
          <a:p>
            <a:pPr algn="l">
              <a:lnSpc>
                <a:spcPct val="110000"/>
              </a:lnSpc>
              <a:spcAft>
                <a:spcPts val="300"/>
              </a:spcAft>
            </a:pPr>
            <a:r>
              <a:rPr sz="1300" b="0" i="0">
                <a:solidFill>
                  <a:srgbClr val="202733"/>
                </a:solidFill>
                <a:latin typeface="Nirmala UI"/>
                <a:cs typeface="Nirmala UI"/>
                <a:ea typeface="Nirmala UI"/>
              </a:rPr>
              <a:t>मद 5 = मद 2 − मद 3 − मद 4। यही उत्तर "हाँ" या फर्क का विवरण बनता है। नमूने में 960 − 02 − 01 = 957 ✅ — अंकगणित सही है, केवल मद 3 का वर्गीकरण गलत है।</a:t>
            </a:r>
          </a:p>
          <a:p>
            <a:pPr algn="l">
              <a:lnSpc>
                <a:spcPct val="110000"/>
              </a:lnSpc>
              <a:spcAft>
                <a:spcPts val="300"/>
              </a:spcAft>
            </a:pPr>
            <a:r>
              <a:rPr sz="1300" b="0" i="0">
                <a:solidFill>
                  <a:srgbClr val="202733"/>
                </a:solidFill>
                <a:latin typeface="Nirmala UI"/>
                <a:cs typeface="Nirmala UI"/>
                <a:ea typeface="Nirmala UI"/>
              </a:rPr>
              <a:t>मद 3 पर छपा "नियम 45(क)" — वह नियम ULB Manual में `[XXX 45-A deleted]` के रूप में विलोपित है। यह एक मृत लेबल है, निर्देश नहीं; प्रपत्र भरने में कोई परिवर्तन नहीं होगा। मद 3 (मतदाता का निर्णय) और मद 4 (PRO का निषेध) को कभी न मिलाएँ।</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4 · प्ररूप 14-ग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मद 7–9 — निविदत्त मतपत्र एवं पेपर सील का लेखा</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49-ग; मार्गदर्शिका अ.8(1); सुधार-पत्रक मद 1-ड</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87088"/>
          <a:ext cx="11064239" cy="1469135"/>
        </p:xfrm>
        <a:graphic>
          <a:graphicData uri="http://schemas.openxmlformats.org/drawingml/2006/table">
            <a:tbl>
              <a:tblPr firstRow="1" bandRow="1">
                <a:tableStyleId>{5C22544A-7EE6-4342-B048-85BDC9FD1C3A}</a:tableStyleId>
              </a:tblPr>
              <a:tblGrid>
                <a:gridCol w="1770278"/>
                <a:gridCol w="3319272"/>
                <a:gridCol w="5974689"/>
              </a:tblGrid>
              <a:tr h="293827">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नमूने में छपा (काल्पनिक)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जाँच जो स्वयं करनी है</a:t>
                      </a:r>
                    </a:p>
                  </a:txBody>
                  <a:tcPr marL="82296" marR="82296" marT="36576" marB="36576" anchor="ctr">
                    <a:solidFill>
                      <a:srgbClr val="162842"/>
                    </a:solidFill>
                  </a:tcPr>
                </a:tc>
              </a:tr>
              <a:tr h="293827">
                <a:tc>
                  <a:txBody>
                    <a:bodyPr/>
                    <a:lstStyle/>
                    <a:p>
                      <a:r>
                        <a:rPr sz="1200" b="0" i="0">
                          <a:solidFill>
                            <a:srgbClr val="202733"/>
                          </a:solidFill>
                          <a:latin typeface="Nirmala UI"/>
                          <a:cs typeface="Nirmala UI"/>
                          <a:ea typeface="Nirmala UI"/>
                        </a:rPr>
                        <a:t>8(क) प्राप्त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केन्द्र को 20 मिलते हैं — इसी पुस्तिका का पृ. 23 भी "20" कहता है</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8(ख)+8(ग)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05 + 05 = 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(ख)+(ग) सदा (क) के बराबर; (ख) की गिनती = मद 7</a:t>
                      </a:r>
                    </a:p>
                  </a:txBody>
                  <a:tcPr marL="82296" marR="82296" marT="27432" marB="27432" anchor="ctr">
                    <a:solidFill>
                      <a:srgbClr val="F4F2EC"/>
                    </a:solidFill>
                  </a:tcPr>
                </a:tc>
              </a:tr>
              <a:tr h="293827">
                <a:tc>
                  <a:txBody>
                    <a:bodyPr/>
                    <a:lstStyle/>
                    <a:p>
                      <a:r>
                        <a:rPr sz="1200" b="0" i="0">
                          <a:solidFill>
                            <a:srgbClr val="202733"/>
                          </a:solidFill>
                          <a:latin typeface="Nirmala UI"/>
                          <a:cs typeface="Nirmala UI"/>
                          <a:ea typeface="Nirmala UI"/>
                        </a:rPr>
                        <a:t>9 शीर्ष क्रम सं.</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112 से 115 (= 4 सील)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उसी मद की उप-मद 1 कहती है 129 से 135 (= 7)</a:t>
                      </a:r>
                    </a:p>
                  </a:txBody>
                  <a:tcPr marL="82296" marR="82296" marT="27432" marB="27432" anchor="ctr">
                    <a:solidFill>
                      <a:srgbClr val="FFFFFF"/>
                    </a:solidFill>
                  </a:tcPr>
                </a:tc>
              </a:tr>
              <a:tr h="293827">
                <a:tc>
                  <a:txBody>
                    <a:bodyPr/>
                    <a:lstStyle/>
                    <a:p>
                      <a:r>
                        <a:rPr sz="1200" b="0" i="0">
                          <a:solidFill>
                            <a:srgbClr val="202733"/>
                          </a:solidFill>
                          <a:latin typeface="Nirmala UI"/>
                          <a:cs typeface="Nirmala UI"/>
                          <a:ea typeface="Nirmala UI"/>
                        </a:rPr>
                        <a:t>9(2) कुल प्रदाय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07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129–135 से मेल खाता है, 112–115 से नहीं</a:t>
                      </a:r>
                    </a:p>
                  </a:txBody>
                  <a:tcPr marL="82296" marR="82296" marT="27432" marB="27432" anchor="ctr">
                    <a:solidFill>
                      <a:srgbClr val="F4F2EC"/>
                    </a:solidFill>
                  </a:tcPr>
                </a:tc>
              </a:tr>
            </a:tbl>
          </a:graphicData>
        </a:graphic>
      </p:graphicFrame>
      <p:sp>
        <p:nvSpPr>
          <p:cNvPr id="11" name="Rounded Rectangle 10"/>
          <p:cNvSpPr/>
          <p:nvPr/>
        </p:nvSpPr>
        <p:spPr>
          <a:xfrm>
            <a:off x="566928" y="3157392"/>
            <a:ext cx="11064240" cy="1750313"/>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157392"/>
            <a:ext cx="82296" cy="1750313"/>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285408"/>
            <a:ext cx="10607040" cy="1521713"/>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मद 8(क) में "उपयोग के लिए प्राप्त 10" छपा है जबकि इसी पुस्तिका के पृ. 23 (रसीद प्रपत्र सं. 2) में उसी केन्द्र के लिए "Ballot Papers (for Tendered votes) — 20" छपा है — मार्गदर्शिका अ.8(1) स्वयं कहती है कि प्रत्येक केन्द्र को बीस निविदत्त मतपत्र दिए जाएंगे — अतः सही अंक 20 है और नया नमूना बने तो क्रम संख्या भी 20 मतपत्रों की हो (सुधार-पत्रक मद 1-ड)।</a:t>
            </a:r>
          </a:p>
          <a:p>
            <a:pPr algn="l">
              <a:lnSpc>
                <a:spcPct val="110000"/>
              </a:lnSpc>
              <a:spcAft>
                <a:spcPts val="300"/>
              </a:spcAft>
            </a:pPr>
            <a:r>
              <a:rPr sz="1300" b="0" i="0">
                <a:solidFill>
                  <a:srgbClr val="202733"/>
                </a:solidFill>
                <a:latin typeface="Nirmala UI"/>
                <a:cs typeface="Nirmala UI"/>
                <a:ea typeface="Nirmala UI"/>
              </a:rPr>
              <a:t>इसके अतिरिक्त मद 9 अपने भीतर ही दो अलग क्रम-शृंखलाएँ दिखाती है — शीर्ष पर "112 से 115" और उप-मद 1 में "129 से 135" — जबकि उप-मद 2 का अंक 07 केवल दूसरी शृंखला से मेल खाता है; यह असंगति सुधार-पत्रक में दर्ज नहीं है, अतः इसे कक्षा में *अभ्यास* के रूप में दें: "दोनों शृंखलाएँ गिनिए — कौन-सी 07 बनाती है?"</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4 · प्ररूप 14-ग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पेपर सील लेखा की मद 4 — निर्देश उलटा छपा 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49-ग; सुधार-पत्रक मद 1-ढ (यही दोष PP2_p106 एवं PP2_p096 पर भी)</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10.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मद 4 एवं 5 · तारीख, स्थान, PRO के हस्ताक्षर, केन्द्र संख्या</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523238"/>
          <a:ext cx="5367527" cy="1359407"/>
        </p:xfrm>
        <a:graphic>
          <a:graphicData uri="http://schemas.openxmlformats.org/drawingml/2006/table">
            <a:tbl>
              <a:tblPr firstRow="1" bandRow="1">
                <a:tableStyleId>{5C22544A-7EE6-4342-B048-85BDC9FD1C3A}</a:tableStyleId>
              </a:tblPr>
              <a:tblGrid>
                <a:gridCol w="1610258"/>
                <a:gridCol w="2361712"/>
                <a:gridCol w="1395557"/>
              </a:tblGrid>
              <a:tr h="339851">
                <a:tc>
                  <a:txBody>
                    <a:bodyPr/>
                    <a:lstStyle/>
                    <a:p>
                      <a:r>
                        <a:rPr sz="1250" b="1" i="0">
                          <a:solidFill>
                            <a:srgbClr val="FFFFFF"/>
                          </a:solidFill>
                          <a:latin typeface="Nirmala UI"/>
                          <a:cs typeface="Nirmala UI"/>
                          <a:ea typeface="Nirmala UI"/>
                        </a:rPr>
                        <a:t>गणना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सूत्र</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परिणाम</a:t>
                      </a:r>
                    </a:p>
                  </a:txBody>
                  <a:tcPr marL="82296" marR="82296" marT="36576" marB="36576" anchor="ctr">
                    <a:solidFill>
                      <a:srgbClr val="162842"/>
                    </a:solidFill>
                  </a:tcPr>
                </a:tc>
              </a:tr>
              <a:tr h="339851">
                <a:tc>
                  <a:txBody>
                    <a:bodyPr/>
                    <a:lstStyle/>
                    <a:p>
                      <a:r>
                        <a:rPr sz="1200" b="0" i="0">
                          <a:solidFill>
                            <a:srgbClr val="202733"/>
                          </a:solidFill>
                          <a:latin typeface="Nirmala UI"/>
                          <a:cs typeface="Nirmala UI"/>
                          <a:ea typeface="Nirmala UI"/>
                        </a:rPr>
                        <a:t>❌ जैसा छपा 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मद 3 में से मद 2 → 02 − 07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− 5 (ऋणात्मक)</a:t>
                      </a:r>
                    </a:p>
                  </a:txBody>
                  <a:tcPr marL="82296" marR="82296" marT="27432" marB="27432" anchor="ctr">
                    <a:solidFill>
                      <a:srgbClr val="FFFFFF"/>
                    </a:solidFill>
                  </a:tcPr>
                </a:tc>
              </a:tr>
              <a:tr h="339851">
                <a:tc>
                  <a:txBody>
                    <a:bodyPr/>
                    <a:lstStyle/>
                    <a:p>
                      <a:r>
                        <a:rPr sz="1200" b="0" i="0">
                          <a:solidFill>
                            <a:srgbClr val="202733"/>
                          </a:solidFill>
                          <a:latin typeface="Nirmala UI"/>
                          <a:cs typeface="Nirmala UI"/>
                          <a:ea typeface="Nirmala UI"/>
                        </a:rPr>
                        <a:t>✅ जैसा होना चाहिए</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मद 2 में से मद 3 → 07 − 02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5</a:t>
                      </a:r>
                    </a:p>
                  </a:txBody>
                  <a:tcPr marL="82296" marR="82296" marT="27432" marB="27432" anchor="ctr">
                    <a:solidFill>
                      <a:srgbClr val="F4F2EC"/>
                    </a:solidFill>
                  </a:tcPr>
                </a:tc>
              </a:tr>
              <a:tr h="339854">
                <a:tc>
                  <a:txBody>
                    <a:bodyPr/>
                    <a:lstStyle/>
                    <a:p>
                      <a:r>
                        <a:rPr sz="1200" b="0" i="0">
                          <a:solidFill>
                            <a:srgbClr val="202733"/>
                          </a:solidFill>
                          <a:latin typeface="Nirmala UI"/>
                          <a:cs typeface="Nirmala UI"/>
                          <a:ea typeface="Nirmala UI"/>
                        </a:rPr>
                        <a:t>नमूने का भरा उत्तर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5 ✅ (उत्तर सही, निर्देश गलत)</a:t>
                      </a:r>
                    </a:p>
                  </a:txBody>
                  <a:tcPr marL="82296" marR="82296" marT="27432" marB="27432" anchor="ctr">
                    <a:solidFill>
                      <a:srgbClr val="FFFFFF"/>
                    </a:solidFill>
                  </a:tcPr>
                </a:tc>
              </a:tr>
            </a:tbl>
          </a:graphicData>
        </a:graphic>
      </p:graphicFrame>
      <p:sp>
        <p:nvSpPr>
          <p:cNvPr id="14" name="Rounded Rectangle 13"/>
          <p:cNvSpPr/>
          <p:nvPr/>
        </p:nvSpPr>
        <p:spPr>
          <a:xfrm>
            <a:off x="6263640" y="3083813"/>
            <a:ext cx="5367528" cy="1558797"/>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083813"/>
            <a:ext cx="82296" cy="1558797"/>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211829"/>
            <a:ext cx="4910328" cy="1330197"/>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मद 4 के कोष्ठक में "(मद 3 में से मद 2 घटाइए)" छपा है — यह उलटा है; अक्षरशः पालन करने वाला PRO ऋणात्मक संख्या लिखेगा या उलझ जाएगा — सही निर्देश "(मद 2 में से मद 3 घटाइए)" है; भरा हुआ अंक 5 सही है, उसे न बदलें (सुधार-पत्रक मद 1-ढ)। मद 5 में नष्ट सीलों के क्रमांक — कोई न हो तो "निरंक" लिखें, खाली न छोड़ें।</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4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E-9 पर केवल "E-9" लिखना पर्याप्त नहीं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49-क(2); नियम 48-क (हर पैकेट पर अन्तर्वस्तु का पृष्ठांकन)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43746"/>
            <a:ext cx="5440680" cy="120675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443746"/>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644914"/>
            <a:ext cx="5038344" cy="840994"/>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नियम क्या कहता है</a:t>
            </a:r>
          </a:p>
          <a:p>
            <a:pPr algn="l">
              <a:lnSpc>
                <a:spcPct val="110000"/>
              </a:lnSpc>
              <a:spcAft>
                <a:spcPts val="350"/>
              </a:spcAft>
            </a:pPr>
            <a:r>
              <a:rPr sz="1250" b="0" i="0">
                <a:solidFill>
                  <a:srgbClr val="202733"/>
                </a:solidFill>
                <a:latin typeface="Nirmala UI"/>
                <a:cs typeface="Nirmala UI"/>
                <a:ea typeface="Nirmala UI"/>
              </a:rPr>
              <a:t>नियम 49-क(2) के अनुसार जिस लिफाफे में प्ररूप 14-ग रखा जाए उस पर शब्द "Account of Votes Recorded / रिकार्ड किये गये मतों का लेखा" अंकित किया जाना अनिवार्य है।</a:t>
            </a:r>
          </a:p>
        </p:txBody>
      </p:sp>
      <p:sp>
        <p:nvSpPr>
          <p:cNvPr id="13" name="Rounded Rectangle 12"/>
          <p:cNvSpPr/>
          <p:nvPr/>
        </p:nvSpPr>
        <p:spPr>
          <a:xfrm>
            <a:off x="6190488" y="1443746"/>
            <a:ext cx="5440680" cy="120675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443746"/>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644914"/>
            <a:ext cx="5038344" cy="840994"/>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व्यवहार में क्या होता है</a:t>
            </a:r>
          </a:p>
          <a:p>
            <a:pPr algn="l">
              <a:lnSpc>
                <a:spcPct val="110000"/>
              </a:lnSpc>
              <a:spcAft>
                <a:spcPts val="350"/>
              </a:spcAft>
            </a:pPr>
            <a:r>
              <a:rPr sz="1250" b="0" i="0">
                <a:solidFill>
                  <a:srgbClr val="202733"/>
                </a:solidFill>
                <a:latin typeface="Nirmala UI"/>
                <a:cs typeface="Nirmala UI"/>
                <a:ea typeface="Nirmala UI"/>
              </a:rPr>
              <a:t>PRO केवल "E-9" छपा देखकर आगे बढ़ जाता है — यह पृष्ठांकन अधूरा है और RO के यहाँ पकड़ा जाता है।</a:t>
            </a:r>
          </a:p>
        </p:txBody>
      </p:sp>
      <p:sp>
        <p:nvSpPr>
          <p:cNvPr id="16" name="Rounded Rectangle 15"/>
          <p:cNvSpPr/>
          <p:nvPr/>
        </p:nvSpPr>
        <p:spPr>
          <a:xfrm>
            <a:off x="566928" y="2833380"/>
            <a:ext cx="5440680" cy="120675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833380"/>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3034548"/>
            <a:ext cx="5038344" cy="840994"/>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साथ में</a:t>
            </a:r>
          </a:p>
          <a:p>
            <a:pPr algn="l">
              <a:lnSpc>
                <a:spcPct val="110000"/>
              </a:lnSpc>
              <a:spcAft>
                <a:spcPts val="350"/>
              </a:spcAft>
            </a:pPr>
            <a:r>
              <a:rPr sz="1250" b="0" i="0">
                <a:solidFill>
                  <a:srgbClr val="202733"/>
                </a:solidFill>
                <a:latin typeface="Nirmala UI"/>
                <a:cs typeface="Nirmala UI"/>
                <a:ea typeface="Nirmala UI"/>
              </a:rPr>
              <a:t>E-9 सील नहीं होगा। इसी पुस्तिका के पृ. 9 पर भी बॉक्स में स्पष्ट लिखा है — "लिफाफा संख्या E-9 में रखकर सील नहीं करना है।"</a:t>
            </a:r>
          </a:p>
        </p:txBody>
      </p:sp>
      <p:sp>
        <p:nvSpPr>
          <p:cNvPr id="19" name="Rounded Rectangle 18"/>
          <p:cNvSpPr/>
          <p:nvPr/>
        </p:nvSpPr>
        <p:spPr>
          <a:xfrm>
            <a:off x="566928" y="4241302"/>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241302"/>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369318"/>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सामान्य नियम — हर पैकेट पर</a:t>
            </a:r>
          </a:p>
          <a:p>
            <a:pPr algn="l">
              <a:lnSpc>
                <a:spcPct val="110000"/>
              </a:lnSpc>
              <a:spcAft>
                <a:spcPts val="300"/>
              </a:spcAft>
            </a:pPr>
            <a:r>
              <a:rPr sz="1300" b="0" i="0">
                <a:solidFill>
                  <a:srgbClr val="202733"/>
                </a:solidFill>
                <a:latin typeface="Nirmala UI"/>
                <a:cs typeface="Nirmala UI"/>
                <a:ea typeface="Nirmala UI"/>
              </a:rPr>
              <a:t>नियम 48-क का अंतिम वाक्य हर सीलबंद पैकेट पर उसकी अन्तर्वस्तु के पृष्ठांकन की अपेक्षा करता है — केन्द्र का नाम-संख्या, वार्ड, निकाय, अन्तर्वस्तु का विवरण एवं दिनांक पूरे लिखें। परिशिष्ट-15A भी यही दोहराता है।</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4 · प्ररूप 14-ग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भाग-2 (मतगणना का परिणाम) — यह पीठासीन अधिकारी नहीं भरेगा</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63-क(2); प्रपत्र पर स्वयं छपा निर्देश; FILLED_FORMS_PRO_hi §2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11.jpg"/>
          <p:cNvPicPr>
            <a:picLocks noChangeAspect="1"/>
          </p:cNvPicPr>
          <p:nvPr/>
        </p:nvPicPr>
        <p:blipFill>
          <a:blip r:embed="rId2"/>
          <a:stretch>
            <a:fillRect/>
          </a:stretch>
        </p:blipFill>
        <p:spPr>
          <a:xfrm>
            <a:off x="1573021" y="1298448"/>
            <a:ext cx="3337053"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अभ्यर्थीवार मत + नोटा की पृथक पंक्ति + योग; हस्ताक्षर के खाने अगले पृष्ठ (p012) पर</a:t>
            </a:r>
            <a:r>
              <a:rPr sz="950" b="0" i="0">
                <a:solidFill>
                  <a:srgbClr val="5B6472"/>
                </a:solidFill>
                <a:latin typeface="Nirmala UI"/>
                <a:cs typeface="Nirmala UI"/>
                <a:ea typeface="Nirmala UI"/>
              </a:rPr>
              <a:t/>
            </a:r>
          </a:p>
        </p:txBody>
      </p:sp>
      <p:sp>
        <p:nvSpPr>
          <p:cNvPr id="13" name="TextBox 12"/>
          <p:cNvSpPr txBox="1"/>
          <p:nvPr/>
        </p:nvSpPr>
        <p:spPr>
          <a:xfrm>
            <a:off x="6263640" y="1517690"/>
            <a:ext cx="5367528" cy="4883109"/>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कौन भरेगा</a:t>
            </a:r>
            <a:r>
              <a:rPr sz="1450" b="0" i="0">
                <a:solidFill>
                  <a:srgbClr val="202733"/>
                </a:solidFill>
                <a:latin typeface="Nirmala UI"/>
                <a:cs typeface="Nirmala UI"/>
                <a:ea typeface="Nirmala UI"/>
              </a:rPr>
              <a:t>  —  गणना मेज़ पर गणन पर्यवेक्षक; हस्ताक्षर RO के। प्रपत्र पर ही छपा है कि मतदान दल का PRO इस भाग का इन्द्राज नहीं करेगा।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नोटा की पंक्ति</a:t>
            </a:r>
            <a:r>
              <a:rPr sz="1450" b="0" i="0">
                <a:solidFill>
                  <a:srgbClr val="202733"/>
                </a:solidFill>
                <a:latin typeface="Nirmala UI"/>
                <a:cs typeface="Nirmala UI"/>
                <a:ea typeface="Nirmala UI"/>
              </a:rPr>
              <a:t>  —  अभ्यर्थियों के नीचे "नोटा (इनमें से कोई नहीं)" की अलग पंक्ति है — शून्य हो तो भी "0" लिखा जाए, खाली कभी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प्रपत्र का अपना प्रश्न</a:t>
            </a:r>
            <a:r>
              <a:rPr sz="1450" b="0" i="0">
                <a:solidFill>
                  <a:srgbClr val="202733"/>
                </a:solidFill>
                <a:latin typeface="Nirmala UI"/>
                <a:cs typeface="Nirmala UI"/>
                <a:ea typeface="Nirmala UI"/>
              </a:rPr>
              <a:t>  —  क्या भाग-2 का योग = भाग-1 की मद 5? यही 14-ग को दोनों दिनों जोड़ने वाली कड़ी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पृष्ठ 12</a:t>
            </a:r>
            <a:r>
              <a:rPr sz="1450" b="0" i="0">
                <a:solidFill>
                  <a:srgbClr val="202733"/>
                </a:solidFill>
                <a:latin typeface="Nirmala UI"/>
                <a:cs typeface="Nirmala UI"/>
                <a:ea typeface="Nirmala UI"/>
              </a:rPr>
              <a:t>  —  अभ्यर्थी/निर्वाचन अभिकर्ता/गणन अभिकर्ता के हस्ताक्षर (क्रम 2–8) एवं RO के हस्ताक्षर — वही निर्देश पाद में दोहराया गया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PRO के लिए सीख</a:t>
            </a:r>
            <a:r>
              <a:rPr sz="1450" b="0" i="0">
                <a:solidFill>
                  <a:srgbClr val="202733"/>
                </a:solidFill>
                <a:latin typeface="Nirmala UI"/>
                <a:cs typeface="Nirmala UI"/>
                <a:ea typeface="Nirmala UI"/>
              </a:rPr>
              <a:t>  —  आपकी मद 5 ही गणना-दिवस का आधार है — इसीलिए Close का अंक तुरंत, बिना स्मृति पर भरोसा किए, लिखें।</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4 · प्ररूप 14-ग</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भाग-2 का दूसरा पृष्ठ — हस्ताक्षर के खाने</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63-क(2); प्रपत्र पर मुद्रित निर्देश</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25</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12.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अभ्यर्थी/निर्वाचन अभिकर्ता/गणन अभिकर्ता के हस्ताक्षर क्रम 2–8; नीचे स्थान, तारीख एवं RO के हस्ताक्षर</a:t>
            </a:r>
            <a:r>
              <a:rPr sz="950" b="0" i="0">
                <a:solidFill>
                  <a:srgbClr val="5B6472"/>
                </a:solidFill>
                <a:latin typeface="Nirmala UI"/>
                <a:cs typeface="Nirmala UI"/>
                <a:ea typeface="Nirmala UI"/>
              </a:rPr>
              <a:t/>
            </a:r>
          </a:p>
        </p:txBody>
      </p:sp>
      <p:sp>
        <p:nvSpPr>
          <p:cNvPr id="12" name="TextBox 11"/>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आठ तक</a:t>
            </a:r>
            <a:r>
              <a:rPr sz="1450" b="0" i="0">
                <a:solidFill>
                  <a:srgbClr val="202733"/>
                </a:solidFill>
                <a:latin typeface="Nirmala UI"/>
                <a:cs typeface="Nirmala UI"/>
                <a:ea typeface="Nirmala UI"/>
              </a:rPr>
              <a:t>  —  हस्ताक्षर के खाने 1 से 8 तक हैं — पिछले पृष्ठ पर 1, इस पृष्ठ पर 2 से 8।</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अंतिम हस्ताक्षर</a:t>
            </a:r>
            <a:r>
              <a:rPr sz="1450" b="0" i="0">
                <a:solidFill>
                  <a:srgbClr val="202733"/>
                </a:solidFill>
                <a:latin typeface="Nirmala UI"/>
                <a:cs typeface="Nirmala UI"/>
                <a:ea typeface="Nirmala UI"/>
              </a:rPr>
              <a:t>  —  रिटर्निंग अधिकारी के — गणना मेज़ पर; PRO का इस पृष्ठ पर कोई काम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पाद में दोहराया निर्देश</a:t>
            </a:r>
            <a:r>
              <a:rPr sz="1450" b="0" i="0">
                <a:solidFill>
                  <a:srgbClr val="202733"/>
                </a:solidFill>
                <a:latin typeface="Nirmala UI"/>
                <a:cs typeface="Nirmala UI"/>
                <a:ea typeface="Nirmala UI"/>
              </a:rPr>
              <a:t>  —  "यह मतगणना के समय काम में आएगा, अतः इस भाग का इन्द्राज मतदान दल के पीठासीन अधिकारी द्वारा नहीं किया जाएगा।"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प्रशिक्षण में क्यों दिखाएँ</a:t>
            </a:r>
            <a:r>
              <a:rPr sz="1450" b="0" i="0">
                <a:solidFill>
                  <a:srgbClr val="202733"/>
                </a:solidFill>
                <a:latin typeface="Nirmala UI"/>
                <a:cs typeface="Nirmala UI"/>
                <a:ea typeface="Nirmala UI"/>
              </a:rPr>
              <a:t>  —  ताकि PRO 14-ग सौंपते समय यह जान ले कि प्रपत्र का यह आधा भाग खाली ही जाएगा — उसे भरने की कोशिश न करे।</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05</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डाक मतपत्र एवं निर्वाचन ड्यूटी प्रमाण-पत्र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प्ररूप 15 · 15-क · 16 · 16-क · 16-ख · 16-ग · 16-घ — बूथ पर अधिकांशतः सन्दर्भ हेतु</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EDC/डाक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15 — निर्वाचन ड्यूटी प्रमाण-पत्र के लिए आवेदन</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27</a:t>
            </a:r>
          </a:p>
        </p:txBody>
      </p:sp>
      <p:sp>
        <p:nvSpPr>
          <p:cNvPr id="9" name="Rounded Rectangle 8"/>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13.png"/>
          <p:cNvPicPr>
            <a:picLocks noChangeAspect="1"/>
          </p:cNvPicPr>
          <p:nvPr/>
        </p:nvPicPr>
        <p:blipFill>
          <a:blip r:embed="rId2"/>
          <a:stretch>
            <a:fillRect/>
          </a:stretch>
        </p:blipFill>
        <p:spPr>
          <a:xfrm>
            <a:off x="1573722" y="1298448"/>
            <a:ext cx="3335650"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RO को संबोधित आवेदन — "अपना मत व्यक्तिशः देना चाहता हूँ" (नाम काल्पनिक)</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कौन</a:t>
            </a:r>
            <a:r>
              <a:rPr sz="1450" b="0" i="0">
                <a:solidFill>
                  <a:srgbClr val="202733"/>
                </a:solidFill>
                <a:latin typeface="Nirmala UI"/>
                <a:cs typeface="Nirmala UI"/>
                <a:ea typeface="Nirmala UI"/>
              </a:rPr>
              <a:t>  —  निर्वाचन ड्यूटी पर लगा वह निर्वाचक जो *स्वयं जाकर* मत देना चाहता है — डाक से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भरने वाली चार बातें</a:t>
            </a:r>
            <a:r>
              <a:rPr sz="1450" b="0" i="0">
                <a:solidFill>
                  <a:srgbClr val="202733"/>
                </a:solidFill>
                <a:latin typeface="Nirmala UI"/>
                <a:cs typeface="Nirmala UI"/>
                <a:ea typeface="Nirmala UI"/>
              </a:rPr>
              <a:t>  —  नामावली का भाग सं. व क्रम सं. · जिस केन्द्र पर ड्यूटी है उसका सं. व नाम · डाक का पता · दिनांक।</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आगे क्या</a:t>
            </a:r>
            <a:r>
              <a:rPr sz="1450" b="0" i="0">
                <a:solidFill>
                  <a:srgbClr val="202733"/>
                </a:solidFill>
                <a:latin typeface="Nirmala UI"/>
                <a:cs typeface="Nirmala UI"/>
                <a:ea typeface="Nirmala UI"/>
              </a:rPr>
              <a:t>  —  स्वीकृति पर RO प्ररूप 16 (EDC) जारी करेगा — उसी से वह अपनी ड्यूटी वाले केन्द्र पर मत देगा।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PRO का काम</a:t>
            </a:r>
            <a:r>
              <a:rPr sz="1450" b="0" i="0">
                <a:solidFill>
                  <a:srgbClr val="202733"/>
                </a:solidFill>
                <a:latin typeface="Nirmala UI"/>
                <a:cs typeface="Nirmala UI"/>
                <a:ea typeface="Nirmala UI"/>
              </a:rPr>
              <a:t>  —  बूथ पर कुछ नहीं — यह RO के स्तर का प्रपत्र है; बूथ पर केवल प्ररूप 16 सामने आएगा।</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EDC/डाक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15-क — डाक मतपत्र के लिए आवेदन</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46-क(4) एवं 78; FORMS_MODULE_hi §4.3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14.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"अपना मत डाक द्वारा देना चाहता हूँ" — पता व्यक्तिशः/प्रेषण का विकल्प</a:t>
            </a:r>
            <a:r>
              <a:rPr sz="950" b="0" i="0">
                <a:solidFill>
                  <a:srgbClr val="5B6472"/>
                </a:solidFill>
                <a:latin typeface="Nirmala UI"/>
                <a:cs typeface="Nirmala UI"/>
                <a:ea typeface="Nirmala UI"/>
              </a:rPr>
              <a:t/>
            </a:r>
          </a:p>
        </p:txBody>
      </p:sp>
      <p:sp>
        <p:nvSpPr>
          <p:cNvPr id="13" name="TextBox 12"/>
          <p:cNvSpPr txBox="1"/>
          <p:nvPr/>
        </p:nvSpPr>
        <p:spPr>
          <a:xfrm>
            <a:off x="6263640" y="1476298"/>
            <a:ext cx="5367528" cy="492450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भेद</a:t>
            </a:r>
            <a:r>
              <a:rPr sz="1450" b="0" i="0">
                <a:solidFill>
                  <a:srgbClr val="202733"/>
                </a:solidFill>
                <a:latin typeface="Nirmala UI"/>
                <a:cs typeface="Nirmala UI"/>
                <a:ea typeface="Nirmala UI"/>
              </a:rPr>
              <a:t>  —  प्ररूप 15 = व्यक्तिशः मत (EDC); प्ररूप 15-क = डाक द्वारा मत (डाक मतपत्र)।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नमूने की एक विसंगति</a:t>
            </a:r>
            <a:r>
              <a:rPr sz="1450" b="0" i="0">
                <a:solidFill>
                  <a:srgbClr val="202733"/>
                </a:solidFill>
                <a:latin typeface="Nirmala UI"/>
                <a:cs typeface="Nirmala UI"/>
                <a:ea typeface="Nirmala UI"/>
              </a:rPr>
              <a:t>  —  आवेदन के भीतर नाम "कमल कुमार" है पर हस्ताक्षर "सुमित कुमार" के हैं — काल्पनिक नमूना है, पर कक्षा को यही मिलान सिखाइए।</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आगे का सेट</a:t>
            </a:r>
            <a:r>
              <a:rPr sz="1450" b="0" i="0">
                <a:solidFill>
                  <a:srgbClr val="202733"/>
                </a:solidFill>
                <a:latin typeface="Nirmala UI"/>
                <a:cs typeface="Nirmala UI"/>
                <a:ea typeface="Nirmala UI"/>
              </a:rPr>
              <a:t>  —  स्वीकृति पर मतदाता को 16-क (घोषणा), 16-ख (लिफाफा 'क'), 16-ग (लिफाफा 'ख') व 16-घ (अनुदेश) का पूरा सेट जाता है।</a:t>
            </a:r>
          </a:p>
        </p:txBody>
      </p:sp>
      <p:sp>
        <p:nvSpPr>
          <p:cNvPr id="14" name="Rounded Rectangle 13"/>
          <p:cNvSpPr/>
          <p:nvPr/>
        </p:nvSpPr>
        <p:spPr>
          <a:xfrm>
            <a:off x="6263640" y="3619550"/>
            <a:ext cx="5367528"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619550"/>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747566"/>
            <a:ext cx="4910328"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अपुष्ट — दावा न करें</a:t>
            </a:r>
          </a:p>
          <a:p>
            <a:pPr algn="l">
              <a:lnSpc>
                <a:spcPct val="110000"/>
              </a:lnSpc>
              <a:spcAft>
                <a:spcPts val="300"/>
              </a:spcAft>
            </a:pPr>
            <a:r>
              <a:rPr sz="1300" b="0" i="0">
                <a:solidFill>
                  <a:srgbClr val="202733"/>
                </a:solidFill>
                <a:latin typeface="Nirmala UI"/>
                <a:cs typeface="Nirmala UI"/>
                <a:ea typeface="Nirmala UI"/>
              </a:rPr>
              <a:t>प्ररूप 15 बनाम 15-क के प्रयोग का अंतिम भेद परियोजना ने आयोग की मूल प्रति से मिलाकर पुष्ट नहीं किया (FORMS_MODULE §4.3) — कक्षा में इस भेद को "अंतिम" बताकर न पढ़ाएँ; RO से पुष्टि करा लें।</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EDC/डाक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16 — निर्वाचन ड्यूटी प्रमाण-पत्र (EDC)</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 लिफाफा E-8 — नियम 48-क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29</a:t>
            </a:r>
          </a:p>
        </p:txBody>
      </p:sp>
      <p:sp>
        <p:nvSpPr>
          <p:cNvPr id="9" name="Rounded Rectangle 8"/>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15.png"/>
          <p:cNvPicPr>
            <a:picLocks noChangeAspect="1"/>
          </p:cNvPicPr>
          <p:nvPr/>
        </p:nvPicPr>
        <p:blipFill>
          <a:blip r:embed="rId2"/>
          <a:stretch>
            <a:fillRect/>
          </a:stretch>
        </p:blipFill>
        <p:spPr>
          <a:xfrm>
            <a:off x="1573722" y="1298448"/>
            <a:ext cx="3335650"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RO द्वारा जारी — पाद में RO के हस्ताक्षर एवं मुहर दोनों</a:t>
            </a:r>
            <a:r>
              <a:rPr sz="950" b="0" i="0">
                <a:solidFill>
                  <a:srgbClr val="5B6472"/>
                </a:solidFill>
                <a:latin typeface="Nirmala UI"/>
                <a:cs typeface="Nirmala UI"/>
                <a:ea typeface="Nirmala UI"/>
              </a:rPr>
              <a:t/>
            </a:r>
          </a:p>
        </p:txBody>
      </p:sp>
      <p:sp>
        <p:nvSpPr>
          <p:cNvPr id="12" name="TextBox 11"/>
          <p:cNvSpPr txBox="1"/>
          <p:nvPr/>
        </p:nvSpPr>
        <p:spPr>
          <a:xfrm>
            <a:off x="6263640" y="1594591"/>
            <a:ext cx="5367528" cy="4806208"/>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यही बूथ पर आएगा</a:t>
            </a:r>
            <a:r>
              <a:rPr sz="1450" b="0" i="0">
                <a:solidFill>
                  <a:srgbClr val="202733"/>
                </a:solidFill>
                <a:latin typeface="Nirmala UI"/>
                <a:cs typeface="Nirmala UI"/>
                <a:ea typeface="Nirmala UI"/>
              </a:rPr>
              <a:t>  —  EDC धारक आपके केन्द्र पर मत देने आएगा — इसे लेकर मूल प्रति अपने पास रखें।</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दोनों अनिवार्य</a:t>
            </a:r>
            <a:r>
              <a:rPr sz="1450" b="0" i="0">
                <a:solidFill>
                  <a:srgbClr val="202733"/>
                </a:solidFill>
                <a:latin typeface="Nirmala UI"/>
                <a:cs typeface="Nirmala UI"/>
                <a:ea typeface="Nirmala UI"/>
              </a:rPr>
              <a:t>  —  पाद-भाग में RO के हस्ताक्षर *एवं* मुहर — दोनों देखें; एक भी न हो तो RO से पुष्टि कराएँ।</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14-क में प्रविष्टि</a:t>
            </a:r>
            <a:r>
              <a:rPr sz="1450" b="0" i="0">
                <a:solidFill>
                  <a:srgbClr val="202733"/>
                </a:solidFill>
                <a:latin typeface="Nirmala UI"/>
                <a:cs typeface="Nirmala UI"/>
                <a:ea typeface="Nirmala UI"/>
              </a:rPr>
              <a:t>  —  सामान्य मतदाता की तरह रजिस्टर में प्रविष्टि, स्याही एवं हस्ताक्षर — छूट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 एवं डायरी</a:t>
            </a:r>
            <a:r>
              <a:rPr sz="1450" b="0" i="0">
                <a:solidFill>
                  <a:srgbClr val="202733"/>
                </a:solidFill>
                <a:latin typeface="Nirmala UI"/>
                <a:cs typeface="Nirmala UI"/>
                <a:ea typeface="Nirmala UI"/>
              </a:rPr>
              <a:t>  —  संग्रहीत EDC → E-8 (सीलबंद), काउंटर-2; गिनती → डायरी मद 14।</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चिन्हित प्रति</a:t>
            </a:r>
            <a:r>
              <a:rPr sz="1450" b="0" i="0">
                <a:solidFill>
                  <a:srgbClr val="202733"/>
                </a:solidFill>
                <a:latin typeface="Nirmala UI"/>
                <a:cs typeface="Nirmala UI"/>
                <a:ea typeface="Nirmala UI"/>
              </a:rPr>
              <a:t>  —  केवल दो चिन्ह वैध हैं — 'पी बी' (डाक मतपत्र) एवं 'ई डी सी'; परिशिष्ट-6 भाग-1(ब) की घोषणा इसी पर है।</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1 · मार्गदर्शन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संवर्धित संस्करण में क्या जोड़ा गया 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परियोजना-दस्तावेज़: DLMT_CORRECTION_SHEET_hi.md (21–23.08.2026), notes_forms.md</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03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64960"/>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464960"/>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666128"/>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सुधार-बिल्ला</a:t>
            </a:r>
          </a:p>
          <a:p>
            <a:pPr algn="l">
              <a:lnSpc>
                <a:spcPct val="110000"/>
              </a:lnSpc>
              <a:spcAft>
                <a:spcPts val="350"/>
              </a:spcAft>
            </a:pPr>
            <a:r>
              <a:rPr sz="1250" b="0" i="0">
                <a:solidFill>
                  <a:srgbClr val="202733"/>
                </a:solidFill>
                <a:latin typeface="Nirmala UI"/>
                <a:cs typeface="Nirmala UI"/>
                <a:ea typeface="Nirmala UI"/>
              </a:rPr>
              <a:t>जिस पृष्ठ के नमूने में सत्यापित दोष है, वहाँ 'इस नमूने में दोष' का पैनल है — क्या छपा है, क्यों गलत है, सही क्या है।</a:t>
            </a:r>
          </a:p>
        </p:txBody>
      </p:sp>
      <p:sp>
        <p:nvSpPr>
          <p:cNvPr id="13" name="Rounded Rectangle 12"/>
          <p:cNvSpPr/>
          <p:nvPr/>
        </p:nvSpPr>
        <p:spPr>
          <a:xfrm>
            <a:off x="6190488" y="1464960"/>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464960"/>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666128"/>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नया-बिल्ला</a:t>
            </a:r>
          </a:p>
          <a:p>
            <a:pPr algn="l">
              <a:lnSpc>
                <a:spcPct val="110000"/>
              </a:lnSpc>
              <a:spcAft>
                <a:spcPts val="350"/>
              </a:spcAft>
            </a:pPr>
            <a:r>
              <a:rPr sz="1250" b="0" i="0">
                <a:solidFill>
                  <a:srgbClr val="202733"/>
                </a:solidFill>
                <a:latin typeface="Nirmala UI"/>
                <a:cs typeface="Nirmala UI"/>
                <a:ea typeface="Nirmala UI"/>
              </a:rPr>
              <a:t>मूल पुस्तिका में जो लूप खुला रह गया — लिफाफा-चार्ट, तीन काउंटर, मिलान-तालिका, परिशिष्ट-19 — उसके लिए डाली गई स्लाइडें।</a:t>
            </a:r>
          </a:p>
        </p:txBody>
      </p:sp>
      <p:sp>
        <p:nvSpPr>
          <p:cNvPr id="16" name="Rounded Rectangle 15"/>
          <p:cNvSpPr/>
          <p:nvPr/>
        </p:nvSpPr>
        <p:spPr>
          <a:xfrm>
            <a:off x="566928" y="2670444"/>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670444"/>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2871612"/>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पूरक-बिल्ला</a:t>
            </a:r>
          </a:p>
          <a:p>
            <a:pPr algn="l">
              <a:lnSpc>
                <a:spcPct val="110000"/>
              </a:lnSpc>
              <a:spcAft>
                <a:spcPts val="350"/>
              </a:spcAft>
            </a:pPr>
            <a:r>
              <a:rPr sz="1250" b="0" i="0">
                <a:solidFill>
                  <a:srgbClr val="202733"/>
                </a:solidFill>
                <a:latin typeface="Nirmala UI"/>
                <a:cs typeface="Nirmala UI"/>
                <a:ea typeface="Nirmala UI"/>
              </a:rPr>
              <a:t>पृष्ठ सही है, पर भरने का विवरण अधूरा था — वही जोड़ा गया।</a:t>
            </a:r>
          </a:p>
        </p:txBody>
      </p:sp>
      <p:sp>
        <p:nvSpPr>
          <p:cNvPr id="19" name="Rounded Rectangle 18"/>
          <p:cNvSpPr/>
          <p:nvPr/>
        </p:nvSpPr>
        <p:spPr>
          <a:xfrm>
            <a:off x="566928" y="3894216"/>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3894216"/>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022232"/>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तीन नियम जो पूरे संस्करण पर लागू हैं</a:t>
            </a:r>
          </a:p>
          <a:p>
            <a:pPr algn="l">
              <a:lnSpc>
                <a:spcPct val="110000"/>
              </a:lnSpc>
              <a:spcAft>
                <a:spcPts val="300"/>
              </a:spcAft>
            </a:pPr>
            <a:r>
              <a:rPr sz="1300" b="0" i="0">
                <a:solidFill>
                  <a:srgbClr val="202733"/>
                </a:solidFill>
                <a:latin typeface="Nirmala UI"/>
                <a:cs typeface="Nirmala UI"/>
                <a:ea typeface="Nirmala UI"/>
              </a:rPr>
              <a:t>1. पुस्तिका के सभी अंक काल्पनिक हैं — कोई भी अंक कक्षा में 'सही उत्तर' के रूप में न दोहराएँ।</a:t>
            </a:r>
          </a:p>
          <a:p>
            <a:pPr algn="l">
              <a:lnSpc>
                <a:spcPct val="110000"/>
              </a:lnSpc>
              <a:spcAft>
                <a:spcPts val="300"/>
              </a:spcAft>
            </a:pPr>
            <a:r>
              <a:rPr sz="1300" b="0" i="0">
                <a:solidFill>
                  <a:srgbClr val="202733"/>
                </a:solidFill>
                <a:latin typeface="Nirmala UI"/>
                <a:cs typeface="Nirmala UI"/>
                <a:ea typeface="Nirmala UI"/>
              </a:rPr>
              <a:t>2. विहित प्रपत्र पर स्वयं काट-छाँट कभी न करें — पुराने विधिक उद्धरण मौखिक रूप से सुधारें।</a:t>
            </a:r>
          </a:p>
          <a:p>
            <a:pPr algn="l">
              <a:lnSpc>
                <a:spcPct val="110000"/>
              </a:lnSpc>
              <a:spcAft>
                <a:spcPts val="300"/>
              </a:spcAft>
            </a:pPr>
            <a:r>
              <a:rPr sz="1300" b="0" i="0">
                <a:solidFill>
                  <a:srgbClr val="202733"/>
                </a:solidFill>
                <a:latin typeface="Nirmala UI"/>
                <a:cs typeface="Nirmala UI"/>
                <a:ea typeface="Nirmala UI"/>
              </a:rPr>
              <a:t>3. जहाँ परियोजना ने उत्तर सत्यापित नहीं किया, वहाँ 'अपुष्ट' लिखा है — कक्षा में अनुमान न लगाएँ।</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डाक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16-क — निर्वाचक द्वारा घोषणा एवं अनुप्रमाणन</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46-क(4)(क) एवं 78; सां.आ. 157 स्पष्टीकरण-I; आदेश 1418 मद 12(घ); सुधार-पत्रक मद 1-ण</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16.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घोषणा + अनुप्रमाणन खण्ड — अनुप्रमाणक के हस्ताक्षर, पदनाम, पता (नाम काल्पनिक)</a:t>
            </a:r>
            <a:r>
              <a:rPr sz="950" b="0" i="0">
                <a:solidFill>
                  <a:srgbClr val="5B6472"/>
                </a:solidFill>
                <a:latin typeface="Nirmala UI"/>
                <a:cs typeface="Nirmala UI"/>
                <a:ea typeface="Nirmala UI"/>
              </a:rPr>
              <a:t/>
            </a:r>
          </a:p>
        </p:txBody>
      </p:sp>
      <p:sp>
        <p:nvSpPr>
          <p:cNvPr id="13" name="TextBox 12"/>
          <p:cNvSpPr txBox="1"/>
          <p:nvPr/>
        </p:nvSpPr>
        <p:spPr>
          <a:xfrm>
            <a:off x="6263640" y="1375044"/>
            <a:ext cx="5367528" cy="5025755"/>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PRO की भूमिका</a:t>
            </a:r>
            <a:r>
              <a:rPr sz="1450" b="0" i="0">
                <a:solidFill>
                  <a:srgbClr val="202733"/>
                </a:solidFill>
                <a:latin typeface="Nirmala UI"/>
                <a:cs typeface="Nirmala UI"/>
                <a:ea typeface="Nirmala UI"/>
              </a:rPr>
              <a:t>  —  आप *अनुप्रमाणन अधिकारी* बन सकते हैं — राजपत्रित अधिकारी अथवा उस केन्द्र का PRO जहाँ वह ड्यूटी पर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आप क्या करेंगे</a:t>
            </a:r>
            <a:r>
              <a:rPr sz="1450" b="0" i="0">
                <a:solidFill>
                  <a:srgbClr val="202733"/>
                </a:solidFill>
                <a:latin typeface="Nirmala UI"/>
                <a:cs typeface="Nirmala UI"/>
                <a:ea typeface="Nirmala UI"/>
              </a:rPr>
              <a:t>  —  पहचान से संतुष्ट होकर, अपनी उपस्थिति में हस्ताक्षर कराएँ; अपने हस्ताक्षर, पदनाम एवं पता लिखें।</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आप क्या नहीं करेंगे</a:t>
            </a:r>
            <a:r>
              <a:rPr sz="1450" b="0" i="0">
                <a:solidFill>
                  <a:srgbClr val="202733"/>
                </a:solidFill>
                <a:latin typeface="Nirmala UI"/>
                <a:cs typeface="Nirmala UI"/>
                <a:ea typeface="Nirmala UI"/>
              </a:rPr>
              <a:t>  —  मतपत्र न देखें, न पूछें कि किसे मत दिया — मतदाता को भी यह बताना मना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चिन्ह की छूट</a:t>
            </a:r>
            <a:r>
              <a:rPr sz="1450" b="0" i="0">
                <a:solidFill>
                  <a:srgbClr val="202733"/>
                </a:solidFill>
                <a:latin typeface="Nirmala UI"/>
                <a:cs typeface="Nirmala UI"/>
                <a:ea typeface="Nirmala UI"/>
              </a:rPr>
              <a:t>  —  मतपत्र पर टिक अथवा क्रॉस भी मान्य है (सां.आ. 157 स्पष्टीकरण-I) — केवल ऐरोक्रॉस ही आवश्यक नहीं।</a:t>
            </a:r>
          </a:p>
        </p:txBody>
      </p:sp>
      <p:sp>
        <p:nvSpPr>
          <p:cNvPr id="14" name="Rounded Rectangle 13"/>
          <p:cNvSpPr/>
          <p:nvPr/>
        </p:nvSpPr>
        <p:spPr>
          <a:xfrm>
            <a:off x="6263640" y="3596020"/>
            <a:ext cx="5367528" cy="213334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596020"/>
            <a:ext cx="82296" cy="213334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724036"/>
            <a:ext cx="4910328" cy="190474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16-क में लिखा है "…क्रम संख्या 122 वाला डाक मतपत्र जारी किया गया है", जबकि उसी निर्वाचक के 16-ख (अगला पृष्ठ) में मतपत्र का क्रम संख्यांक 12332 है — "122" वास्तव में इसी नमूना-समूह की मतदान केन्द्र/भाग संख्या है (पृ. 9, 10, 36 पर वही 122 केन्द्र-संख्या के रूप में) — सही अंक 12332 है; दो प्रपत्रों पर दो क्रमांक हों तो वह मतपत्र मतगणना में आपत्तियोग्य हो जाएगा (सुधार-पत्रक मद 1-ण)। कक्षा में दोनों पृष्ठ साथ दिखाकर पूछें — "कौन-सा अंक मतपत्र का है?"</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डाक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16-ख (लिफाफा 'क') एवं 16-ग (लिफाफा 'ख')</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46-क(4)(ख) एवं (ग), 78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31</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17.jpg"/>
          <p:cNvPicPr>
            <a:picLocks noChangeAspect="1"/>
          </p:cNvPicPr>
          <p:nvPr/>
        </p:nvPicPr>
        <p:blipFill>
          <a:blip r:embed="rId2"/>
          <a:stretch>
            <a:fillRect/>
          </a:stretch>
        </p:blipFill>
        <p:spPr>
          <a:xfrm>
            <a:off x="1573021" y="1298448"/>
            <a:ext cx="3337053"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एक ही पृष्ठ पर दोनों — ऊपर छोटा लिफाफा 'क', नीचे बड़ा लिफाफा 'ख'</a:t>
            </a:r>
            <a:r>
              <a:rPr sz="950" b="0" i="0">
                <a:solidFill>
                  <a:srgbClr val="5B6472"/>
                </a:solidFill>
                <a:latin typeface="Nirmala UI"/>
                <a:cs typeface="Nirmala UI"/>
                <a:ea typeface="Nirmala UI"/>
              </a:rPr>
              <a:t/>
            </a:r>
          </a:p>
        </p:txBody>
      </p:sp>
      <p:sp>
        <p:nvSpPr>
          <p:cNvPr id="13" name="TextBox 12"/>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 'क' (16-ख)</a:t>
            </a:r>
            <a:r>
              <a:rPr sz="1450" b="0" i="0">
                <a:solidFill>
                  <a:srgbClr val="202733"/>
                </a:solidFill>
                <a:latin typeface="Nirmala UI"/>
                <a:cs typeface="Nirmala UI"/>
                <a:ea typeface="Nirmala UI"/>
              </a:rPr>
              <a:t>  —  इसी में केवल मतपत्र जाएगा; ऊपर छपा है "गणना के पूर्व न खोला जाए"। मतपत्र का क्रम संख्यांक यहीं लिखा जाता है — नमूने का 12332 ✅ सही अंक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 'ख' (16-ग)</a:t>
            </a:r>
            <a:r>
              <a:rPr sz="1450" b="0" i="0">
                <a:solidFill>
                  <a:srgbClr val="202733"/>
                </a:solidFill>
                <a:latin typeface="Nirmala UI"/>
                <a:cs typeface="Nirmala UI"/>
                <a:ea typeface="Nirmala UI"/>
              </a:rPr>
              <a:t>  —  इसमें बंद लिफाफा 'क' + प्ररूप 16-क की घोषणा दोनों जाएँगे; बाहर "निर्वाचन — तुरन्त" अंकित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मतदाता के पूरे हस्ताक्षर</a:t>
            </a:r>
            <a:r>
              <a:rPr sz="1450" b="0" i="0">
                <a:solidFill>
                  <a:srgbClr val="202733"/>
                </a:solidFill>
                <a:latin typeface="Nirmala UI"/>
                <a:cs typeface="Nirmala UI"/>
                <a:ea typeface="Nirmala UI"/>
              </a:rPr>
              <a:t>  —  लिफाफे 'ख' पर दिए गए स्थान में मतदाता को पूरे हस्ताक्षर करने होंगे — यह छूटने पर मत नामंजूर हो सकता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कभी न करें</a:t>
            </a:r>
            <a:r>
              <a:rPr sz="1450" b="0" i="0">
                <a:solidFill>
                  <a:srgbClr val="202733"/>
                </a:solidFill>
                <a:latin typeface="Nirmala UI"/>
                <a:cs typeface="Nirmala UI"/>
                <a:ea typeface="Nirmala UI"/>
              </a:rPr>
              <a:t>  —  घोषणा और मतपत्र एक ही लिफाफे में — इससे गोपनीयता भंग होती है और मत नामंजूर होता है।</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डाक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लिफाफा 'ख' का प्रेषण-भाग — RO को संबोधन</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46-क(4)(ग) एवं 78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32</a:t>
            </a:r>
          </a:p>
        </p:txBody>
      </p:sp>
      <p:sp>
        <p:nvSpPr>
          <p:cNvPr id="9" name="Rounded Rectangle 8"/>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18.png"/>
          <p:cNvPicPr>
            <a:picLocks noChangeAspect="1"/>
          </p:cNvPicPr>
          <p:nvPr/>
        </p:nvPicPr>
        <p:blipFill>
          <a:blip r:embed="rId2"/>
          <a:stretch>
            <a:fillRect/>
          </a:stretch>
        </p:blipFill>
        <p:spPr>
          <a:xfrm>
            <a:off x="1573722" y="1298448"/>
            <a:ext cx="3335650"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प्रेषिती: रिटर्निंग अधिकारी; नीचे प्रेषक के हस्ताक्षर एवं दो पाद-टिप्पणियाँ</a:t>
            </a:r>
            <a:r>
              <a:rPr sz="950" b="0" i="0">
                <a:solidFill>
                  <a:srgbClr val="5B6472"/>
                </a:solidFill>
                <a:latin typeface="Nirmala UI"/>
                <a:cs typeface="Nirmala UI"/>
                <a:ea typeface="Nirmala UI"/>
              </a:rPr>
              <a:t/>
            </a:r>
          </a:p>
        </p:txBody>
      </p:sp>
      <p:sp>
        <p:nvSpPr>
          <p:cNvPr id="12" name="TextBox 11"/>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RO का काम</a:t>
            </a:r>
            <a:r>
              <a:rPr sz="1450" b="0" i="0">
                <a:solidFill>
                  <a:srgbClr val="202733"/>
                </a:solidFill>
                <a:latin typeface="Nirmala UI"/>
                <a:cs typeface="Nirmala UI"/>
                <a:ea typeface="Nirmala UI"/>
              </a:rPr>
              <a:t>  —  RO को यहाँ अपना पूरा डाक-पता तथा समुचित वार्ड संख्या/निकाय का नाम पहले से अंकित करना है — यह मतदाता का काम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प्रेषक</a:t>
            </a:r>
            <a:r>
              <a:rPr sz="1450" b="0" i="0">
                <a:solidFill>
                  <a:srgbClr val="202733"/>
                </a:solidFill>
                <a:latin typeface="Nirmala UI"/>
                <a:cs typeface="Nirmala UI"/>
                <a:ea typeface="Nirmala UI"/>
              </a:rPr>
              <a:t>  —  नीचे मतदाता (प्रेषक) के हस्ताक्षर।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समय-सीमा</a:t>
            </a:r>
            <a:r>
              <a:rPr sz="1450" b="0" i="0">
                <a:solidFill>
                  <a:srgbClr val="202733"/>
                </a:solidFill>
                <a:latin typeface="Nirmala UI"/>
                <a:cs typeface="Nirmala UI"/>
                <a:ea typeface="Nirmala UI"/>
              </a:rPr>
              <a:t>  —  लिफाफा RO के पास मतगणना प्रारम्भ के लिए नियत तारीख व समय से *पूर्व* पहुँचना अनिवार्य — देर से पहुँचा मत गिना नहीं जाएगा।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PRO के लिए</a:t>
            </a:r>
            <a:r>
              <a:rPr sz="1450" b="0" i="0">
                <a:solidFill>
                  <a:srgbClr val="202733"/>
                </a:solidFill>
                <a:latin typeface="Nirmala UI"/>
                <a:cs typeface="Nirmala UI"/>
                <a:ea typeface="Nirmala UI"/>
              </a:rPr>
              <a:t>  —  बूथ पर यह प्रपत्र नहीं भरा जाता; प्रशिक्षण में केवल यह दिखाएँ कि निर्वाचन-ड्यूटी वाले साथी की गलती कहाँ होती है।</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डाक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16-घ — निर्वाचकों के मार्गदर्शन के लिए अनुदेश</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46-क(4)(घ) एवं 78; पृष्ठ 19–20 एक ही प्रपत्र के दो भाग</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33</a:t>
            </a:r>
          </a:p>
        </p:txBody>
      </p:sp>
      <p:sp>
        <p:nvSpPr>
          <p:cNvPr id="9" name="Rounded Rectangle 8"/>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19.png"/>
          <p:cNvPicPr>
            <a:picLocks noChangeAspect="1"/>
          </p:cNvPicPr>
          <p:nvPr/>
        </p:nvPicPr>
        <p:blipFill>
          <a:blip r:embed="rId2"/>
          <a:stretch>
            <a:fillRect/>
          </a:stretch>
        </p:blipFill>
        <p:spPr>
          <a:xfrm>
            <a:off x="1573722" y="1298448"/>
            <a:ext cx="3335650"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मतपत्र पर चिन्ह लगाने, लिफाफों में रखने एवं अनुप्रमाणन कराने के अनुदेश</a:t>
            </a:r>
            <a:r>
              <a:rPr sz="950" b="0" i="0">
                <a:solidFill>
                  <a:srgbClr val="5B6472"/>
                </a:solidFill>
                <a:latin typeface="Nirmala UI"/>
                <a:cs typeface="Nirmala UI"/>
                <a:ea typeface="Nirmala UI"/>
              </a:rPr>
              <a:t/>
            </a:r>
          </a:p>
        </p:txBody>
      </p:sp>
      <p:sp>
        <p:nvSpPr>
          <p:cNvPr id="12" name="TextBox 11"/>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एकल पद की पुष्टि</a:t>
            </a:r>
            <a:r>
              <a:rPr sz="1450" b="0" i="0">
                <a:solidFill>
                  <a:srgbClr val="202733"/>
                </a:solidFill>
                <a:latin typeface="Nirmala UI"/>
                <a:cs typeface="Nirmala UI"/>
                <a:ea typeface="Nirmala UI"/>
              </a:rPr>
              <a:t>  —  प्रपत्र स्वयं कहता है — "निर्वाचित किये जाने वाले सदस्यों की संख्या एक है… आपका केवल एक मत है" — यह 2026 के इस निर्वाचन से मेल खाता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नोटा का उल्लेख</a:t>
            </a:r>
            <a:r>
              <a:rPr sz="1450" b="0" i="0">
                <a:solidFill>
                  <a:srgbClr val="202733"/>
                </a:solidFill>
                <a:latin typeface="Nirmala UI"/>
                <a:cs typeface="Nirmala UI"/>
                <a:ea typeface="Nirmala UI"/>
              </a:rPr>
              <a:t>  —  अनुदेश में नोटा (इनमें से कोई नहीं) का विकल्प स्पष्ट रूप से दिया गया है — इसे कक्षा में पढ़वाएँ।</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अवैध कब</a:t>
            </a:r>
            <a:r>
              <a:rPr sz="1450" b="0" i="0">
                <a:solidFill>
                  <a:srgbClr val="202733"/>
                </a:solidFill>
                <a:latin typeface="Nirmala UI"/>
                <a:cs typeface="Nirmala UI"/>
                <a:ea typeface="Nirmala UI"/>
              </a:rPr>
              <a:t>  —  हस्ताक्षर, शब्द, कोई अन्य चिन्ह/संकेत/लेख अंकित करने पर मत अवैध; संदेह हो कि किसे दिया — तब भी अवैध।</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अगला पृष्ठ (p020)</a:t>
            </a:r>
            <a:r>
              <a:rPr sz="1450" b="0" i="0">
                <a:solidFill>
                  <a:srgbClr val="202733"/>
                </a:solidFill>
                <a:latin typeface="Nirmala UI"/>
                <a:cs typeface="Nirmala UI"/>
                <a:ea typeface="Nirmala UI"/>
              </a:rPr>
              <a:t>  —  तारीख व समय के खाने खाली छपे हैं — RO इन्हें मतगणना की नियत तारीख-समय से भरकर ही भेजे; खाली भेजा गया सेट मतदाता को भ्रमित करेगा।</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डाक मतपत्र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16-घ का दूसरा पृष्ठ — समय-सीमा वाले खाने खाली छपे 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46-क(4)(घ) एवं 78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20.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लिफाफा 'ख' पर पूरे हस्ताक्षर; दो चेतावनियाँ (i) एवं (ii); तारीख-समय के रिक्त स्थान</a:t>
            </a:r>
            <a:r>
              <a:rPr sz="950" b="0" i="0">
                <a:solidFill>
                  <a:srgbClr val="5B6472"/>
                </a:solidFill>
                <a:latin typeface="Nirmala UI"/>
                <a:cs typeface="Nirmala UI"/>
                <a:ea typeface="Nirmala UI"/>
              </a:rPr>
              <a:t/>
            </a:r>
          </a:p>
        </p:txBody>
      </p:sp>
      <p:sp>
        <p:nvSpPr>
          <p:cNvPr id="13" name="TextBox 12"/>
          <p:cNvSpPr txBox="1"/>
          <p:nvPr/>
        </p:nvSpPr>
        <p:spPr>
          <a:xfrm>
            <a:off x="6263640" y="1603918"/>
            <a:ext cx="5367528" cy="479688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 चेतावनियाँ</a:t>
            </a:r>
            <a:r>
              <a:rPr sz="1450" b="0" i="0">
                <a:solidFill>
                  <a:srgbClr val="202733"/>
                </a:solidFill>
                <a:latin typeface="Nirmala UI"/>
                <a:cs typeface="Nirmala UI"/>
                <a:ea typeface="Nirmala UI"/>
              </a:rPr>
              <a:t>  —  (i) घोषणा अनुप्रमाणित न कराई तो मतपत्र नामंजूर; (ii) लिफाफा नियत तारीख-समय के बाद पहुँचा तो मत की गणना नहीं होगी।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खाली खाने किसके</a:t>
            </a:r>
            <a:r>
              <a:rPr sz="1450" b="0" i="0">
                <a:solidFill>
                  <a:srgbClr val="202733"/>
                </a:solidFill>
                <a:latin typeface="Nirmala UI"/>
                <a:cs typeface="Nirmala UI"/>
                <a:ea typeface="Nirmala UI"/>
              </a:rPr>
              <a:t>  —  "यहाँ मतगणना के प्रारम्भ के लिए नियत तारीख और समय विनिर्दिष्ट कीजिए" — यह RO भरेगा, मतदाता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सेट भेजने से पहले</a:t>
            </a:r>
            <a:r>
              <a:rPr sz="1450" b="0" i="0">
                <a:solidFill>
                  <a:srgbClr val="202733"/>
                </a:solidFill>
                <a:latin typeface="Nirmala UI"/>
                <a:cs typeface="Nirmala UI"/>
                <a:ea typeface="Nirmala UI"/>
              </a:rPr>
              <a:t>  —  RO इन खानों को भरे बिना सेट भेजे तो मतदाता को पता ही नहीं चलेगा कि कब तक भेजना है — यह मत नामंजूर होने का सबसे आम कारण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PRO के लिए</a:t>
            </a:r>
            <a:r>
              <a:rPr sz="1450" b="0" i="0">
                <a:solidFill>
                  <a:srgbClr val="202733"/>
                </a:solidFill>
                <a:latin typeface="Nirmala UI"/>
                <a:cs typeface="Nirmala UI"/>
                <a:ea typeface="Nirmala UI"/>
              </a:rPr>
              <a:t>  —  बूथ पर यह पृष्ठ नहीं भरा जाता; निर्वाचन-ड्यूटी वाले साथियों को केवल यह चेतावनी दोहरा दें।</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5 · सारांश</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डाक मतपत्र में PRO वास्तव में क्या करता है — तीन काम, बस</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46-क(4)(क); नियम 46; मार्गदर्शिका अ.3; परिशिष्ट-6 भाग-1(ब)</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87942"/>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487942"/>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689110"/>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1 · अनुप्रमाणन</a:t>
            </a:r>
          </a:p>
          <a:p>
            <a:pPr algn="l">
              <a:lnSpc>
                <a:spcPct val="110000"/>
              </a:lnSpc>
              <a:spcAft>
                <a:spcPts val="350"/>
              </a:spcAft>
            </a:pPr>
            <a:r>
              <a:rPr sz="1250" b="0" i="0">
                <a:solidFill>
                  <a:srgbClr val="202733"/>
                </a:solidFill>
                <a:latin typeface="Nirmala UI"/>
                <a:cs typeface="Nirmala UI"/>
                <a:ea typeface="Nirmala UI"/>
              </a:rPr>
              <a:t>ड्यूटी पर तैनात निर्वाचक की प्ररूप 16-क की घोषणा पर अनुप्रमाणन — पहचान से संतुष्ट होकर, अपनी उपस्थिति में हस्ताक्षर कराकर।</a:t>
            </a:r>
          </a:p>
        </p:txBody>
      </p:sp>
      <p:sp>
        <p:nvSpPr>
          <p:cNvPr id="13" name="Rounded Rectangle 12"/>
          <p:cNvSpPr/>
          <p:nvPr/>
        </p:nvSpPr>
        <p:spPr>
          <a:xfrm>
            <a:off x="6190488" y="1487942"/>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487942"/>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689110"/>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2 · EDC धारक को मतदान</a:t>
            </a:r>
          </a:p>
          <a:p>
            <a:pPr algn="l">
              <a:lnSpc>
                <a:spcPct val="110000"/>
              </a:lnSpc>
              <a:spcAft>
                <a:spcPts val="350"/>
              </a:spcAft>
            </a:pPr>
            <a:r>
              <a:rPr sz="1250" b="0" i="0">
                <a:solidFill>
                  <a:srgbClr val="202733"/>
                </a:solidFill>
                <a:latin typeface="Nirmala UI"/>
                <a:cs typeface="Nirmala UI"/>
                <a:ea typeface="Nirmala UI"/>
              </a:rPr>
              <a:t>प्ररूप 16 लेकर आए निर्वाचक को अपने केन्द्र पर मत देने देना; 14-क में प्रविष्टि; EDC → E-8; डायरी मद 14।</a:t>
            </a:r>
          </a:p>
        </p:txBody>
      </p:sp>
      <p:sp>
        <p:nvSpPr>
          <p:cNvPr id="16" name="Rounded Rectangle 15"/>
          <p:cNvSpPr/>
          <p:nvPr/>
        </p:nvSpPr>
        <p:spPr>
          <a:xfrm>
            <a:off x="566928" y="2693426"/>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693426"/>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2894594"/>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3 · चिन्हित प्रति की जाँच</a:t>
            </a:r>
          </a:p>
          <a:p>
            <a:pPr algn="l">
              <a:lnSpc>
                <a:spcPct val="110000"/>
              </a:lnSpc>
              <a:spcAft>
                <a:spcPts val="350"/>
              </a:spcAft>
            </a:pPr>
            <a:r>
              <a:rPr sz="1250" b="0" i="0">
                <a:solidFill>
                  <a:srgbClr val="202733"/>
                </a:solidFill>
                <a:latin typeface="Nirmala UI"/>
                <a:cs typeface="Nirmala UI"/>
                <a:ea typeface="Nirmala UI"/>
              </a:rPr>
              <a:t>मतदान से पूर्व यह घोषित करना कि चिन्हित प्रति में 'पी बी' एवं 'ई डी सी' के अलावा कोई चिन्ह नहीं है (परिशिष्ट-6 भाग-1(ब))।</a:t>
            </a:r>
          </a:p>
        </p:txBody>
      </p:sp>
      <p:sp>
        <p:nvSpPr>
          <p:cNvPr id="19" name="Rounded Rectangle 18"/>
          <p:cNvSpPr/>
          <p:nvPr/>
        </p:nvSpPr>
        <p:spPr>
          <a:xfrm>
            <a:off x="566928" y="3917198"/>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3917198"/>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04521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जो PRO कभी नहीं करेगा</a:t>
            </a:r>
          </a:p>
          <a:p>
            <a:pPr algn="l">
              <a:lnSpc>
                <a:spcPct val="110000"/>
              </a:lnSpc>
              <a:spcAft>
                <a:spcPts val="300"/>
              </a:spcAft>
            </a:pPr>
            <a:r>
              <a:rPr sz="1300" b="0" i="0">
                <a:solidFill>
                  <a:srgbClr val="202733"/>
                </a:solidFill>
                <a:latin typeface="Nirmala UI"/>
                <a:cs typeface="Nirmala UI"/>
                <a:ea typeface="Nirmala UI"/>
              </a:rPr>
              <a:t>डाक मतपत्र जारी करना, वापस लेना, खोलना या उसकी गिनती — यह पूरी तरह RO का क्षेत्र है। 'पी बी' चिन्हित निर्वाचक आपके केन्द्र पर मत देने नहीं आ सकता; उसका नाम चिन्हित प्रति में पहले से चिन्हित मिलेगा।</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06</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सामग्री की प्राप्ति, लिफाफे एवं जमा</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परिशिष्ट-4 की दोनों रसीदें · E-1 से E-14 · तीन काउंटर · परिशिष्ट-5 ले-आउट</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36</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सामग्री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परिशिष्ट-4 · रसीद प्रपत्र सं. (1) — मतदान सामग्री</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परिशिष्ट-4 (मु.पृ. 104–106)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37</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21.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"To be retained by Presiding Officer" — मद 1 से 13 (अंक काल्पनिक)</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यह आपके पास रहेगी</a:t>
            </a:r>
            <a:r>
              <a:rPr sz="1450" b="0" i="0">
                <a:solidFill>
                  <a:srgbClr val="202733"/>
                </a:solidFill>
                <a:latin typeface="Nirmala UI"/>
                <a:cs typeface="Nirmala UI"/>
                <a:ea typeface="Nirmala UI"/>
              </a:rPr>
              <a:t>  —  प्रपत्र पर ही छपा है — यह रसीद PRO अपने पास रखता है; जमा नहीं होती।</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शीर्ष के पाँच खाने</a:t>
            </a:r>
            <a:r>
              <a:rPr sz="1450" b="0" i="0">
                <a:solidFill>
                  <a:srgbClr val="202733"/>
                </a:solidFill>
                <a:latin typeface="Nirmala UI"/>
                <a:cs typeface="Nirmala UI"/>
                <a:ea typeface="Nirmala UI"/>
              </a:rPr>
              <a:t>  —  निकाय · वार्ड सं. · केन्द्र सं. व नाम · पोलिंग पार्टी नं. · PRO का नाम व पदनाम — पाँचों भरें।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गिनकर लें</a:t>
            </a:r>
            <a:r>
              <a:rPr sz="1450" b="0" i="0">
                <a:solidFill>
                  <a:srgbClr val="202733"/>
                </a:solidFill>
                <a:latin typeface="Nirmala UI"/>
                <a:cs typeface="Nirmala UI"/>
                <a:ea typeface="Nirmala UI"/>
              </a:rPr>
              <a:t>  —  स्टाम्प पैड (2) · बैंगनी स्याही (1 शीशी) · PRO की पीतल सील (1) · ऐरोक्रॉस मार्क रबर सील (5) · EVM मैनुअल (1) · बैज।</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हस्ताक्षर दोनों के</a:t>
            </a:r>
            <a:r>
              <a:rPr sz="1450" b="0" i="0">
                <a:solidFill>
                  <a:srgbClr val="202733"/>
                </a:solidFill>
                <a:latin typeface="Nirmala UI"/>
                <a:cs typeface="Nirmala UI"/>
                <a:ea typeface="Nirmala UI"/>
              </a:rPr>
              <a:t>  —  नीचे जारीकर्ता अधिकारी एवं PRO — दोनों के हस्ताक्षर; पार्टी नं. भी लिखा जाए।</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सामग्री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रसीद सं. (1) का दूसरा पृष्ठ — मद 14 से 33</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परिशिष्ट-4; आदेश 1408 दि. 04.02.2026 (स्याही); आदेश 2205 दि. 04.07.2019 (अंगुली)</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22.jpg"/>
          <p:cNvPicPr>
            <a:picLocks noChangeAspect="1"/>
          </p:cNvPicPr>
          <p:nvPr/>
        </p:nvPicPr>
        <p:blipFill>
          <a:blip r:embed="rId2"/>
          <a:stretch>
            <a:fillRect/>
          </a:stretch>
        </p:blipFill>
        <p:spPr>
          <a:xfrm>
            <a:off x="1573021" y="1298448"/>
            <a:ext cx="3337053"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पिंक पेपर सील · ABCD स्ट्रिप सील · स्पेशल टैग · CU-BU · कलेक्टर के विवेक पर नकद-भुगतान सामग्री</a:t>
            </a:r>
            <a:r>
              <a:rPr sz="950" b="0" i="0">
                <a:solidFill>
                  <a:srgbClr val="5B6472"/>
                </a:solidFill>
                <a:latin typeface="Nirmala UI"/>
                <a:cs typeface="Nirmala UI"/>
                <a:ea typeface="Nirmala UI"/>
              </a:rPr>
              <a:t/>
            </a:r>
          </a:p>
        </p:txBody>
      </p:sp>
      <p:sp>
        <p:nvSpPr>
          <p:cNvPr id="13" name="TextBox 12"/>
          <p:cNvSpPr txBox="1"/>
          <p:nvPr/>
        </p:nvSpPr>
        <p:spPr>
          <a:xfrm>
            <a:off x="6263640" y="1372392"/>
            <a:ext cx="5367528" cy="5028407"/>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सबसे संवेदनशील चार</a:t>
            </a:r>
            <a:r>
              <a:rPr sz="1450" b="0" i="0">
                <a:solidFill>
                  <a:srgbClr val="202733"/>
                </a:solidFill>
                <a:latin typeface="Nirmala UI"/>
                <a:cs typeface="Nirmala UI"/>
                <a:ea typeface="Nirmala UI"/>
              </a:rPr>
              <a:t>  —  पिंक पेपर सील (4) · ABCD स्ट्रिप सील (3) · स्पेशल टैग (3) · सुभिन्नकारी चिन्ह की रबर सील (1) — इन्हीं का लेखा 14-ग व डायरी में देना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EVM</a:t>
            </a:r>
            <a:r>
              <a:rPr sz="1450" b="0" i="0">
                <a:solidFill>
                  <a:srgbClr val="202733"/>
                </a:solidFill>
                <a:latin typeface="Nirmala UI"/>
                <a:cs typeface="Nirmala UI"/>
                <a:ea typeface="Nirmala UI"/>
              </a:rPr>
              <a:t>  —  मद 30 — कंट्रोल यूनिट 1, बैलट यूनिट आवश्यकतानुसार; एकल सदस्य पद है, अतः सामान्यतः 1 BU।</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नकद-भुगतान वाली सामग्री</a:t>
            </a:r>
            <a:r>
              <a:rPr sz="1450" b="0" i="0">
                <a:solidFill>
                  <a:srgbClr val="202733"/>
                </a:solidFill>
                <a:latin typeface="Nirmala UI"/>
                <a:cs typeface="Nirmala UI"/>
                <a:ea typeface="Nirmala UI"/>
              </a:rPr>
              <a:t>  —  बॉल पेन, ब्लेड, माचिस, लोटा, बाल्टी, ताला, बाँस — कलेक्टर (DEO) के विवेक पर एकमुश्त भुगतान।</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साथ जाँचें</a:t>
            </a:r>
            <a:r>
              <a:rPr sz="1450" b="0" i="0">
                <a:solidFill>
                  <a:srgbClr val="202733"/>
                </a:solidFill>
                <a:latin typeface="Nirmala UI"/>
                <a:cs typeface="Nirmala UI"/>
                <a:ea typeface="Nirmala UI"/>
              </a:rPr>
              <a:t>  —  स्याही-अनुदेश वाले आदेश 1408 दि. 04.02.2026 की एक प्रति आपकी किट में होनी चाहिए (आदेश का पैरा 3)।</a:t>
            </a:r>
          </a:p>
        </p:txBody>
      </p:sp>
      <p:sp>
        <p:nvSpPr>
          <p:cNvPr id="14" name="Rounded Rectangle 13"/>
          <p:cNvSpPr/>
          <p:nvPr/>
        </p:nvSpPr>
        <p:spPr>
          <a:xfrm>
            <a:off x="6263640" y="3806982"/>
            <a:ext cx="5367528" cy="194183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806982"/>
            <a:ext cx="82296" cy="194183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934998"/>
            <a:ext cx="4910328" cy="171323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कक्षा के लिए मिलान-अभ्यास</a:t>
            </a:r>
          </a:p>
          <a:p>
            <a:pPr algn="l">
              <a:lnSpc>
                <a:spcPct val="110000"/>
              </a:lnSpc>
              <a:spcAft>
                <a:spcPts val="300"/>
              </a:spcAft>
            </a:pPr>
            <a:r>
              <a:rPr sz="1300" b="0" i="0">
                <a:solidFill>
                  <a:srgbClr val="202733"/>
                </a:solidFill>
                <a:latin typeface="Nirmala UI"/>
                <a:cs typeface="Nirmala UI"/>
                <a:ea typeface="Nirmala UI"/>
              </a:rPr>
              <a:t>इस रसीद की मद 21 "Special Tag — 3" कहती है, जबकि इसी काल्पनिक केन्द्र की डायरी (पृ. 30) की मद 7 कहती है "आपूर्ति किये गये स्पेशल टैग — 04, क्रम 123 से 126"। दोनों अंक एक ही केन्द्र के हैं और मेल नहीं खाते। यह असंगति परियोजना के सुधार-पत्रक में दर्ज नहीं है, अतः इसे "सही उत्तर" के रूप में न पढ़ाएँ — कक्षा से केवल यह कराएँ: "जो वास्तव में मिले हैं उन्हें गिनिए, क्रम संख्या से मिलाइए, और रसीद पर वही अंक लिखवाइए।"</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सामग्री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परिशिष्ट-4 · रसीद प्रपत्र सं. (2) — प्रपत्र एवं लिफाफे</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परिशिष्ट-4; अ.8(1); सुधार-पत्रक मद 1-ड</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39</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23.jpg"/>
          <p:cNvPicPr>
            <a:picLocks noChangeAspect="1"/>
          </p:cNvPicPr>
          <p:nvPr/>
        </p:nvPicPr>
        <p:blipFill>
          <a:blip r:embed="rId2"/>
          <a:stretch>
            <a:fillRect/>
          </a:stretch>
        </p:blipFill>
        <p:spPr>
          <a:xfrm>
            <a:off x="1573021" y="1298448"/>
            <a:ext cx="3337053"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मद 1 से 16 — निविदत्त मतपत्र, नामावली की वर्किंग प्रतियाँ, सभी प्रपत्रों की संख्या</a:t>
            </a:r>
            <a:r>
              <a:rPr sz="950" b="0" i="0">
                <a:solidFill>
                  <a:srgbClr val="5B6472"/>
                </a:solidFill>
                <a:latin typeface="Nirmala UI"/>
                <a:cs typeface="Nirmala UI"/>
                <a:ea typeface="Nirmala UI"/>
              </a:rPr>
              <a:t/>
            </a:r>
          </a:p>
        </p:txBody>
      </p:sp>
      <p:sp>
        <p:nvSpPr>
          <p:cNvPr id="13" name="TextBox 12"/>
          <p:cNvSpPr txBox="1"/>
          <p:nvPr/>
        </p:nvSpPr>
        <p:spPr>
          <a:xfrm>
            <a:off x="6263640" y="1372392"/>
            <a:ext cx="5367528" cy="5028407"/>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1 — निविदत्त मतपत्र 20</a:t>
            </a:r>
            <a:r>
              <a:rPr sz="1450" b="0" i="0">
                <a:solidFill>
                  <a:srgbClr val="202733"/>
                </a:solidFill>
                <a:latin typeface="Nirmala UI"/>
                <a:cs typeface="Nirmala UI"/>
                <a:ea typeface="Nirmala UI"/>
              </a:rPr>
              <a:t>  —  यही सही अंक है (मार्गदर्शिका अ.8(1)); 14-ग की मद 8(क) इसी से मिलनी चाहिए।</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 — नामावली की वर्किंग प्रतियाँ 3</a:t>
            </a:r>
            <a:r>
              <a:rPr sz="1450" b="0" i="0">
                <a:solidFill>
                  <a:srgbClr val="202733"/>
                </a:solidFill>
                <a:latin typeface="Nirmala UI"/>
                <a:cs typeface="Nirmala UI"/>
                <a:ea typeface="Nirmala UI"/>
              </a:rPr>
              <a:t>  —  इनमें से एक ही "चिन्हित प्रति" बनेगी → E-1; शेष → E-14।</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26 (अगला पृष्ठ) — मॉकपोल प्रमाणपत्र 02</a:t>
            </a:r>
            <a:r>
              <a:rPr sz="1450" b="0" i="0">
                <a:solidFill>
                  <a:srgbClr val="202733"/>
                </a:solidFill>
                <a:latin typeface="Nirmala UI"/>
                <a:cs typeface="Nirmala UI"/>
                <a:ea typeface="Nirmala UI"/>
              </a:rPr>
              <a:t>  —  यह परिशिष्ट-19 है — रसीद उसे गिनती है, पर पुस्तिका में उसका पृष्ठ ही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19–21</a:t>
            </a:r>
            <a:r>
              <a:rPr sz="1450" b="0" i="0">
                <a:solidFill>
                  <a:srgbClr val="202733"/>
                </a:solidFill>
                <a:latin typeface="Nirmala UI"/>
                <a:cs typeface="Nirmala UI"/>
                <a:ea typeface="Nirmala UI"/>
              </a:rPr>
              <a:t>  —  तीनों काउंटरों पर सामग्री जमा कराने के मुद्रित प्रपत्र — 1-1 — इन्हीं से तीन-काउंटर की व्यवस्था प्रमाणित होती है।</a:t>
            </a:r>
          </a:p>
        </p:txBody>
      </p:sp>
      <p:sp>
        <p:nvSpPr>
          <p:cNvPr id="14" name="Rounded Rectangle 13"/>
          <p:cNvSpPr/>
          <p:nvPr/>
        </p:nvSpPr>
        <p:spPr>
          <a:xfrm>
            <a:off x="6263640" y="3806982"/>
            <a:ext cx="5367528" cy="194183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806982"/>
            <a:ext cx="82296" cy="194183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934998"/>
            <a:ext cx="4910328" cy="171323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यह पृष्ठ मद 1 में "Ballot Papers (for Tendered votes) — 20" कहता है जबकि इसी केन्द्र के प्ररूप 14-ग (पृ. 9) की मद 8(क) "प्राप्त 10" कहती है — मार्गदर्शिका अ.8(1) से पुष्ट है कि प्रत्येक केन्द्र को बीस मतपत्र दिए जाते हैं, अतः इस पृष्ठ का 20 ✅ सही है और पृ. 9 का 10 ❌ गलत — कक्षा में दोनों पृष्ठ साथ दिखाकर पूछें: "रसीद 20 कहती है, लेखा 10 — आप क्या करेंगे?" (सुधार-पत्रक मद 1-ड)।</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1 · अनुक्रमणिका</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अनुक्रमणिका — 27 मदें, पर तीन प्रपत्रों के पृष्ठ ही नहीं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पुस्तिका पृ. 2; सुधार-पत्रक मद 1-ज्ञ, मद 1-ह</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04</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02.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अनुक्रमणिका: नियम/प्रारूप/उपयोग — क्रम 1 से 27 तक</a:t>
            </a:r>
            <a:r>
              <a:rPr sz="950" b="0" i="0">
                <a:solidFill>
                  <a:srgbClr val="5B6472"/>
                </a:solidFill>
                <a:latin typeface="Nirmala UI"/>
                <a:cs typeface="Nirmala UI"/>
                <a:ea typeface="Nirmala UI"/>
              </a:rPr>
              <a:t/>
            </a:r>
          </a:p>
        </p:txBody>
      </p:sp>
      <p:sp>
        <p:nvSpPr>
          <p:cNvPr id="13" name="TextBox 12"/>
          <p:cNvSpPr txBox="1"/>
          <p:nvPr/>
        </p:nvSpPr>
        <p:spPr>
          <a:xfrm>
            <a:off x="6263640" y="1367088"/>
            <a:ext cx="5367528" cy="503371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नियम-संदर्भ ✅</a:t>
            </a:r>
            <a:r>
              <a:rPr sz="1450" b="0" i="0">
                <a:solidFill>
                  <a:srgbClr val="202733"/>
                </a:solidFill>
                <a:latin typeface="Nirmala UI"/>
                <a:cs typeface="Nirmala UI"/>
                <a:ea typeface="Nirmala UI"/>
              </a:rPr>
              <a:t>  —  अनुक्रमणिका के सभी नियम-संदर्भ (26(3), 43, 35-क, 44-क, 49-ग/63-क(2), 46-क(4)) परियोजना-सामग्री से मेल खाते हैं — इन्हें न बदलें।</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क्रम 19 ✅</a:t>
            </a:r>
            <a:r>
              <a:rPr sz="1450" b="0" i="0">
                <a:solidFill>
                  <a:srgbClr val="202733"/>
                </a:solidFill>
                <a:latin typeface="Nirmala UI"/>
                <a:cs typeface="Nirmala UI"/>
                <a:ea typeface="Nirmala UI"/>
              </a:rPr>
              <a:t>  —  परिशिष्ट-8 = प्ररूप 14-ग का भरा नमूना; अर्थात् डायरी परिशिष्ट-7 है, परिशिष्ट-8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सूचीबद्ध पर अनुपस्थित</a:t>
            </a:r>
            <a:r>
              <a:rPr sz="1450" b="0" i="0">
                <a:solidFill>
                  <a:srgbClr val="202733"/>
                </a:solidFill>
                <a:latin typeface="Nirmala UI"/>
                <a:cs typeface="Nirmala UI"/>
                <a:ea typeface="Nirmala UI"/>
              </a:rPr>
              <a:t>  —  परिशिष्ट-8 (क्रम 19), परिशिष्ट-14 (क्रम 25), परिशिष्ट-15 चेक मेमो (क्रम 26) — अनुक्रमणिका में हैं, पुस्तिका में पृष्ठ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कहीं नहीं</a:t>
            </a:r>
            <a:r>
              <a:rPr sz="1450" b="0" i="0">
                <a:solidFill>
                  <a:srgbClr val="202733"/>
                </a:solidFill>
                <a:latin typeface="Nirmala UI"/>
                <a:cs typeface="Nirmala UI"/>
                <a:ea typeface="Nirmala UI"/>
              </a:rPr>
              <a:t>  —  परिशिष्ट-19 (मॉकपोल प्रमाणपत्र) — न अनुक्रमणिका में, न पुस्तिका में; जबकि वह मतदान की सुबह भरना अनिवार्य है।</a:t>
            </a:r>
          </a:p>
        </p:txBody>
      </p:sp>
      <p:sp>
        <p:nvSpPr>
          <p:cNvPr id="14" name="Rounded Rectangle 13"/>
          <p:cNvSpPr/>
          <p:nvPr/>
        </p:nvSpPr>
        <p:spPr>
          <a:xfrm>
            <a:off x="6263640" y="4228906"/>
            <a:ext cx="5367528" cy="1558797"/>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4228906"/>
            <a:ext cx="82296" cy="1558797"/>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356922"/>
            <a:ext cx="4910328" cy="1330197"/>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अनुक्रमणिका क्रम 27 (परिशिष्ट-15A) पर समाप्त हो जाती है और परिशिष्ट-19 का उल्लेख ही नहीं करती — जबकि मॉकपोल प्रमाणपत्र हर बूथ पर, हर बार भरा जाना है — सुधार: 'क्रम 28 — परिशिष्ट-19 — मॉकपोल प्रमाण पत्र' जुड़वाएँ और उसका पृष्ठ भी पुस्तिका में लगवाएँ (सुधार-पत्रक मद 1-ज्ञ)।</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रसीद सं. (2) — लिफाफों की सूची E-1 से E-13</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परिशिष्ट-4 एवं 15A; नियम 48-क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40</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24.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मद 17–28 (प्रपत्र) एवं "Envelops" की सूची E-1 से E-13, प्रत्येक की मात्रा 1</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प्रत्येक एक-एक</a:t>
            </a:r>
            <a:r>
              <a:rPr sz="1450" b="0" i="0">
                <a:solidFill>
                  <a:srgbClr val="202733"/>
                </a:solidFill>
                <a:latin typeface="Nirmala UI"/>
                <a:cs typeface="Nirmala UI"/>
                <a:ea typeface="Nirmala UI"/>
              </a:rPr>
              <a:t>  —  हर लिफाफा प्रति केन्द्र एक — यह "बूथवार" तैयारी है, वार्डवार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22–23</a:t>
            </a:r>
            <a:r>
              <a:rPr sz="1450" b="0" i="0">
                <a:solidFill>
                  <a:srgbClr val="202733"/>
                </a:solidFill>
                <a:latin typeface="Nirmala UI"/>
                <a:cs typeface="Nirmala UI"/>
                <a:ea typeface="Nirmala UI"/>
              </a:rPr>
              <a:t>  —  आयु-घोषणा का प्रपत्र (परिशिष्ट-10) 5 प्रतियाँ एवं उनकी सूची (परिशिष्ट-11) 1 — दोनों साथ माँगें।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27–28</a:t>
            </a:r>
            <a:r>
              <a:rPr sz="1450" b="0" i="0">
                <a:solidFill>
                  <a:srgbClr val="202733"/>
                </a:solidFill>
                <a:latin typeface="Nirmala UI"/>
                <a:cs typeface="Nirmala UI"/>
                <a:ea typeface="Nirmala UI"/>
              </a:rPr>
              <a:t>  —  मतदाता रजिस्टर एवं मतदाता पर्चियाँ — निर्वाचकों की संख्या के अनुसार; गिनकर लें।</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सूची यहीं मिलेगी</a:t>
            </a:r>
            <a:r>
              <a:rPr sz="1450" b="0" i="0">
                <a:solidFill>
                  <a:srgbClr val="202733"/>
                </a:solidFill>
                <a:latin typeface="Nirmala UI"/>
                <a:cs typeface="Nirmala UI"/>
                <a:ea typeface="Nirmala UI"/>
              </a:rPr>
              <a:t>  —  E-12 "Statistical Information" इसी सूची में है — पर उसका विहित प्रारूप किसी स्रोत में नहीं मिला (आगे की स्लाइड देखें)।</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E-14 — विविध कागजातों का लिफाफा (आठ अन्तर्वस्तुएँ)</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परिशिष्ट-15A एवं अ.13; नियम 48-क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41</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25.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E-14 की आठ उप-मदें (i) से (viii); नीचे दोनों हस्ताक्षर एवं पार्टी नं.</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क्या-क्या भीतर</a:t>
            </a:r>
            <a:r>
              <a:rPr sz="1450" b="0" i="0">
                <a:solidFill>
                  <a:srgbClr val="202733"/>
                </a:solidFill>
                <a:latin typeface="Nirmala UI"/>
                <a:cs typeface="Nirmala UI"/>
                <a:ea typeface="Nirmala UI"/>
              </a:rPr>
              <a:t>  —  साथी की घोषणाएँ (परि-12) · दृष्टिहीन/शिथिलांग की सूची (प्ररूप 12) · अप्रयुक्त एड्रेस टैग · प्ररूप 9 (व प्राप्त प्ररूप 10)।</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और भी</a:t>
            </a:r>
            <a:r>
              <a:rPr sz="1450" b="0" i="0">
                <a:solidFill>
                  <a:srgbClr val="202733"/>
                </a:solidFill>
                <a:latin typeface="Nirmala UI"/>
                <a:cs typeface="Nirmala UI"/>
                <a:ea typeface="Nirmala UI"/>
              </a:rPr>
              <a:t>  —  नामावली की अन्य/कार्यकारी प्रतियाँ (चिन्हित प्रति छोड़कर) · आयु-घोषणाएँ व सूची (परि-10, 11) · चैलेन्ज फीस रसीद बुक (परि-13) · अप्रयुक्त एवं क्षतिग्रस्त पेपर सीलें।</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सील नहीं</a:t>
            </a:r>
            <a:r>
              <a:rPr sz="1450" b="0" i="0">
                <a:solidFill>
                  <a:srgbClr val="202733"/>
                </a:solidFill>
                <a:latin typeface="Nirmala UI"/>
                <a:cs typeface="Nirmala UI"/>
                <a:ea typeface="Nirmala UI"/>
              </a:rPr>
              <a:t>  —  E-14 बिना सील का लिफाफा है — काउंटर-2 पर जाएगा।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शून्य पर भी</a:t>
            </a:r>
            <a:r>
              <a:rPr sz="1450" b="0" i="0">
                <a:solidFill>
                  <a:srgbClr val="202733"/>
                </a:solidFill>
                <a:latin typeface="Nirmala UI"/>
                <a:cs typeface="Nirmala UI"/>
                <a:ea typeface="Nirmala UI"/>
              </a:rPr>
              <a:t>  —  कोई उप-मद शून्य हो तो भी लिफाफा बनेगा — प्रपत्र पर "शून्य" लिखकर हस्ताक्षर करके रखें।</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 लिफाफा-चार्ट — E-1 से E-14, कौन सील होगा कौन नहीं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परिशिष्ट-15A (मु.पृ. 124), अ.11(6)-(7) एवं अ.13; नियम 48-क; नियम 74-क(1)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42</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48196"/>
          <a:ext cx="11064238" cy="2176272"/>
        </p:xfrm>
        <a:graphic>
          <a:graphicData uri="http://schemas.openxmlformats.org/drawingml/2006/table">
            <a:tbl>
              <a:tblPr firstRow="1" bandRow="1">
                <a:tableStyleId>{5C22544A-7EE6-4342-B048-85BDC9FD1C3A}</a:tableStyleId>
              </a:tblPr>
              <a:tblGrid>
                <a:gridCol w="1548993"/>
                <a:gridCol w="3540556"/>
                <a:gridCol w="1548993"/>
                <a:gridCol w="4425696"/>
              </a:tblGrid>
              <a:tr h="435254">
                <a:tc>
                  <a:txBody>
                    <a:bodyPr/>
                    <a:lstStyle/>
                    <a:p>
                      <a:r>
                        <a:rPr sz="1250" b="1" i="0">
                          <a:solidFill>
                            <a:srgbClr val="FFFFFF"/>
                          </a:solidFill>
                          <a:latin typeface="Nirmala UI"/>
                          <a:cs typeface="Nirmala UI"/>
                          <a:ea typeface="Nirmala UI"/>
                        </a:rPr>
                        <a:t>सीलबंद (चपड़ी से) — 8</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अन्तर्वस्तु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बिना सील — 6</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अन्तर्वस्तु</a:t>
                      </a:r>
                    </a:p>
                  </a:txBody>
                  <a:tcPr marL="82296" marR="82296" marT="36576" marB="36576" anchor="ctr">
                    <a:solidFill>
                      <a:srgbClr val="162842"/>
                    </a:solidFill>
                  </a:tcPr>
                </a:tc>
              </a:tr>
              <a:tr h="435254">
                <a:tc>
                  <a:txBody>
                    <a:bodyPr/>
                    <a:lstStyle/>
                    <a:p>
                      <a:r>
                        <a:rPr sz="1200" b="0" i="0">
                          <a:solidFill>
                            <a:srgbClr val="202733"/>
                          </a:solidFill>
                          <a:latin typeface="Nirmala UI"/>
                          <a:cs typeface="Nirmala UI"/>
                          <a:ea typeface="Nirmala UI"/>
                        </a:rPr>
                        <a:t>E-1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नामावली की चिन्हित प्रति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E-9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14-ग (एक प्रति) — लिफाफे पर "Account of Votes Recorded" लिखना अनिवार्य</a:t>
                      </a:r>
                    </a:p>
                  </a:txBody>
                  <a:tcPr marL="82296" marR="82296" marT="27432" marB="27432" anchor="ctr">
                    <a:solidFill>
                      <a:srgbClr val="FFFFFF"/>
                    </a:solidFill>
                  </a:tcPr>
                </a:tc>
              </a:tr>
              <a:tr h="435254">
                <a:tc>
                  <a:txBody>
                    <a:bodyPr/>
                    <a:lstStyle/>
                    <a:p>
                      <a:r>
                        <a:rPr sz="1200" b="0" i="0">
                          <a:solidFill>
                            <a:srgbClr val="202733"/>
                          </a:solidFill>
                          <a:latin typeface="Nirmala UI"/>
                          <a:cs typeface="Nirmala UI"/>
                          <a:ea typeface="Nirmala UI"/>
                        </a:rPr>
                        <a:t>E-2 · E-3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मतदाताओं का रजिस्टर (14-क) · प्रयुक्त मतदाता पर्चियाँ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E-10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परिशिष्ट-6 की तीनों घोषणाएँ + परिशिष्ट-19 मॉकपोल प्रमाणपत्र</a:t>
                      </a:r>
                    </a:p>
                  </a:txBody>
                  <a:tcPr marL="82296" marR="82296" marT="27432" marB="27432" anchor="ctr">
                    <a:solidFill>
                      <a:srgbClr val="F4F2EC"/>
                    </a:solidFill>
                  </a:tcPr>
                </a:tc>
              </a:tr>
              <a:tr h="435254">
                <a:tc>
                  <a:txBody>
                    <a:bodyPr/>
                    <a:lstStyle/>
                    <a:p>
                      <a:r>
                        <a:rPr sz="1200" b="0" i="0">
                          <a:solidFill>
                            <a:srgbClr val="202733"/>
                          </a:solidFill>
                          <a:latin typeface="Nirmala UI"/>
                          <a:cs typeface="Nirmala UI"/>
                          <a:ea typeface="Nirmala UI"/>
                        </a:rPr>
                        <a:t>E-4 · E-5 · E-6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अप्रयुक्त निविदत्त मतपत्र · प्रयुक्त निविदत्त मतपत्र · 14-ख की सूची</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E-11 · E-12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परिशिष्ट-7 डायरी + 14-ग की दूसरी प्रति · सांख्यिकीय सूचना</a:t>
                      </a:r>
                    </a:p>
                  </a:txBody>
                  <a:tcPr marL="82296" marR="82296" marT="27432" marB="27432" anchor="ctr">
                    <a:solidFill>
                      <a:srgbClr val="FFFFFF"/>
                    </a:solidFill>
                  </a:tcPr>
                </a:tc>
              </a:tr>
              <a:tr h="435256">
                <a:tc>
                  <a:txBody>
                    <a:bodyPr/>
                    <a:lstStyle/>
                    <a:p>
                      <a:r>
                        <a:rPr sz="1200" b="0" i="0">
                          <a:solidFill>
                            <a:srgbClr val="202733"/>
                          </a:solidFill>
                          <a:latin typeface="Nirmala UI"/>
                          <a:cs typeface="Nirmala UI"/>
                          <a:ea typeface="Nirmala UI"/>
                        </a:rPr>
                        <a:t>E-7 · E-8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प्ररूप 13 (चैलेन्ज्ड मतों की सूची) · प्ररूप 16 (EDC)</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E-13 · E-14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अप्रयुक्त मतदाता पर्चियाँ · विविध कागजात (आठ उप-मदें)</a:t>
                      </a:r>
                    </a:p>
                  </a:txBody>
                  <a:tcPr marL="82296" marR="82296" marT="27432" marB="27432" anchor="ctr">
                    <a:solidFill>
                      <a:srgbClr val="F4F2EC"/>
                    </a:solidFill>
                  </a:tcPr>
                </a:tc>
              </a:tr>
            </a:tbl>
          </a:graphicData>
        </a:graphic>
      </p:graphicFrame>
      <p:sp>
        <p:nvSpPr>
          <p:cNvPr id="11" name="Rounded Rectangle 10"/>
          <p:cNvSpPr/>
          <p:nvPr/>
        </p:nvSpPr>
        <p:spPr>
          <a:xfrm>
            <a:off x="566928" y="3825636"/>
            <a:ext cx="11064240" cy="1367282"/>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825636"/>
            <a:ext cx="82296" cy="1367282"/>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953652"/>
            <a:ext cx="10607040" cy="1138682"/>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तीन नियम जो चार्ट के साथ चलते हैं</a:t>
            </a:r>
          </a:p>
          <a:p>
            <a:pPr algn="l">
              <a:lnSpc>
                <a:spcPct val="110000"/>
              </a:lnSpc>
              <a:spcAft>
                <a:spcPts val="300"/>
              </a:spcAft>
            </a:pPr>
            <a:r>
              <a:rPr sz="1300" b="0" i="0">
                <a:solidFill>
                  <a:srgbClr val="202733"/>
                </a:solidFill>
                <a:latin typeface="Nirmala UI"/>
                <a:cs typeface="Nirmala UI"/>
                <a:ea typeface="Nirmala UI"/>
              </a:rPr>
              <a:t>"E-1 से E-8 सीलबंद होंगे, जिसमें E-1 से E-6 का अलग पैकेट होगा।" सीलिंग अभ्यर्थी/अभिकर्ता की उपस्थिति में — उनकी सील भी लगने दें (नियम 48-क)।</a:t>
            </a:r>
          </a:p>
          <a:p>
            <a:pPr algn="l">
              <a:lnSpc>
                <a:spcPct val="110000"/>
              </a:lnSpc>
              <a:spcAft>
                <a:spcPts val="300"/>
              </a:spcAft>
            </a:pPr>
            <a:r>
              <a:rPr sz="1300" b="0" i="0">
                <a:solidFill>
                  <a:srgbClr val="202733"/>
                </a:solidFill>
                <a:latin typeface="Nirmala UI"/>
                <a:cs typeface="Nirmala UI"/>
                <a:ea typeface="Nirmala UI"/>
              </a:rPr>
              <a:t>सीलबंद पैकेट न्यायालय के आदेश के बिना नहीं खोले जा सकते (नियम 74-क(1)) — इसीलिए भीतर कुछ छूट जाना गंभीर है।</a:t>
            </a:r>
          </a:p>
          <a:p>
            <a:pPr algn="l">
              <a:lnSpc>
                <a:spcPct val="110000"/>
              </a:lnSpc>
              <a:spcAft>
                <a:spcPts val="300"/>
              </a:spcAft>
            </a:pPr>
            <a:r>
              <a:rPr sz="1300" b="0" i="0">
                <a:solidFill>
                  <a:srgbClr val="202733"/>
                </a:solidFill>
                <a:latin typeface="Nirmala UI"/>
                <a:cs typeface="Nirmala UI"/>
                <a:ea typeface="Nirmala UI"/>
              </a:rPr>
              <a:t>सभी लिफाफे चपड़ी से सील नहीं होंगे — चपड़ी अनावश्यक खराब न करें।</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"शून्य हो तो भी हर लिफाफा बनेगा"</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अ.11(6)-(7); परिशिष्ट-15A; नियम 48-क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43</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87942"/>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487942"/>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689110"/>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नियम</a:t>
            </a:r>
          </a:p>
          <a:p>
            <a:pPr algn="l">
              <a:lnSpc>
                <a:spcPct val="110000"/>
              </a:lnSpc>
              <a:spcAft>
                <a:spcPts val="350"/>
              </a:spcAft>
            </a:pPr>
            <a:r>
              <a:rPr sz="1250" b="0" i="0">
                <a:solidFill>
                  <a:srgbClr val="202733"/>
                </a:solidFill>
                <a:latin typeface="Nirmala UI"/>
                <a:cs typeface="Nirmala UI"/>
                <a:ea typeface="Nirmala UI"/>
              </a:rPr>
              <a:t>"सभी लिफाफे तैयार करने हैं, चाहे सूचना शून्य ही क्यों न हो — प्रपत्र पर 'शून्य' लिखकर, हस्ताक्षर करके लिफाफे में बंद करें।"</a:t>
            </a:r>
          </a:p>
        </p:txBody>
      </p:sp>
      <p:sp>
        <p:nvSpPr>
          <p:cNvPr id="13" name="Rounded Rectangle 12"/>
          <p:cNvSpPr/>
          <p:nvPr/>
        </p:nvSpPr>
        <p:spPr>
          <a:xfrm>
            <a:off x="6190488" y="1487942"/>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487942"/>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689110"/>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सबसे अधिक छूटने वाले</a:t>
            </a:r>
          </a:p>
          <a:p>
            <a:pPr algn="l">
              <a:lnSpc>
                <a:spcPct val="110000"/>
              </a:lnSpc>
              <a:spcAft>
                <a:spcPts val="350"/>
              </a:spcAft>
            </a:pPr>
            <a:r>
              <a:rPr sz="1250" b="0" i="0">
                <a:solidFill>
                  <a:srgbClr val="202733"/>
                </a:solidFill>
                <a:latin typeface="Nirmala UI"/>
                <a:cs typeface="Nirmala UI"/>
                <a:ea typeface="Nirmala UI"/>
              </a:rPr>
              <a:t>E-4/E-5 (कोई निविदत्त मत न आया हो), E-7 (कोई चुनौती न हुई हो), E-8 (कोई EDC न आया हो) — ये तीन ही सबसे अधिक खाली छोड़े जाते हैं।</a:t>
            </a:r>
          </a:p>
        </p:txBody>
      </p:sp>
      <p:sp>
        <p:nvSpPr>
          <p:cNvPr id="16" name="Rounded Rectangle 15"/>
          <p:cNvSpPr/>
          <p:nvPr/>
        </p:nvSpPr>
        <p:spPr>
          <a:xfrm>
            <a:off x="566928" y="2693426"/>
            <a:ext cx="5440680" cy="1022603"/>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693426"/>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2894594"/>
            <a:ext cx="5038344" cy="6568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क्यों मायने रखता है</a:t>
            </a:r>
          </a:p>
          <a:p>
            <a:pPr algn="l">
              <a:lnSpc>
                <a:spcPct val="110000"/>
              </a:lnSpc>
              <a:spcAft>
                <a:spcPts val="350"/>
              </a:spcAft>
            </a:pPr>
            <a:r>
              <a:rPr sz="1250" b="0" i="0">
                <a:solidFill>
                  <a:srgbClr val="202733"/>
                </a:solidFill>
                <a:latin typeface="Nirmala UI"/>
                <a:cs typeface="Nirmala UI"/>
                <a:ea typeface="Nirmala UI"/>
              </a:rPr>
              <a:t>जमा-काउंटर पर लिफाफों की गिनती होती है; एक लिफाफा कम होने पर पूरी पार्टी रोक ली जाती है — और सीलबंद पैकेट फिर खोला नहीं जा सकता।</a:t>
            </a:r>
          </a:p>
        </p:txBody>
      </p:sp>
      <p:sp>
        <p:nvSpPr>
          <p:cNvPr id="19" name="Rounded Rectangle 18"/>
          <p:cNvSpPr/>
          <p:nvPr/>
        </p:nvSpPr>
        <p:spPr>
          <a:xfrm>
            <a:off x="566928" y="3917198"/>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3917198"/>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045214"/>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व्यावहारिक क्रम</a:t>
            </a:r>
          </a:p>
          <a:p>
            <a:pPr algn="l">
              <a:lnSpc>
                <a:spcPct val="110000"/>
              </a:lnSpc>
              <a:spcAft>
                <a:spcPts val="300"/>
              </a:spcAft>
            </a:pPr>
            <a:r>
              <a:rPr sz="1300" b="0" i="0">
                <a:solidFill>
                  <a:srgbClr val="202733"/>
                </a:solidFill>
                <a:latin typeface="Nirmala UI"/>
                <a:cs typeface="Nirmala UI"/>
                <a:ea typeface="Nirmala UI"/>
              </a:rPr>
              <a:t>रवानगी की रात ही चौदहों लिफाफों पर पृष्ठांकन (निकाय, वार्ड, केन्द्र सं.-नाम, अन्तर्वस्तु, दिनांक) लिख लें। शाम को केवल कागज़ भरकर बंद करना रह जाए — तभी 6 बजे के बाद का दबाव सँभलेगा।</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जमा</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जमा कराने के तीन काउंटर — क्या कहाँ जाएगा</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अ.13; आदेश 858 दि. 04.10.1999; नियम 50-क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44</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76568"/>
            <a:ext cx="5440680" cy="139090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66928" y="1376568"/>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 y="1577736"/>
            <a:ext cx="5038344" cy="10251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काउंटर 1 — स्ट्रांग रूम</a:t>
            </a:r>
          </a:p>
          <a:p>
            <a:pPr algn="l">
              <a:lnSpc>
                <a:spcPct val="110000"/>
              </a:lnSpc>
              <a:spcAft>
                <a:spcPts val="350"/>
              </a:spcAft>
            </a:pPr>
            <a:r>
              <a:rPr sz="1250" b="0" i="0">
                <a:solidFill>
                  <a:srgbClr val="202733"/>
                </a:solidFill>
                <a:latin typeface="Nirmala UI"/>
                <a:cs typeface="Nirmala UI"/>
                <a:ea typeface="Nirmala UI"/>
              </a:rPr>
              <a:t>(1) सीलबंद CU एवं BU</a:t>
            </a:r>
          </a:p>
          <a:p>
            <a:pPr algn="l">
              <a:lnSpc>
                <a:spcPct val="110000"/>
              </a:lnSpc>
              <a:spcAft>
                <a:spcPts val="350"/>
              </a:spcAft>
            </a:pPr>
            <a:r>
              <a:rPr sz="1250" b="0" i="0">
                <a:solidFill>
                  <a:srgbClr val="202733"/>
                </a:solidFill>
                <a:latin typeface="Nirmala UI"/>
                <a:cs typeface="Nirmala UI"/>
                <a:ea typeface="Nirmala UI"/>
              </a:rPr>
              <a:t>(2) E-9 · (3) E-10 · (4) E-11 · (5) E-12</a:t>
            </a:r>
          </a:p>
          <a:p>
            <a:pPr algn="l">
              <a:lnSpc>
                <a:spcPct val="110000"/>
              </a:lnSpc>
              <a:spcAft>
                <a:spcPts val="350"/>
              </a:spcAft>
            </a:pPr>
            <a:r>
              <a:rPr sz="1250" b="0" i="0">
                <a:solidFill>
                  <a:srgbClr val="202733"/>
                </a:solidFill>
                <a:latin typeface="Nirmala UI"/>
                <a:cs typeface="Nirmala UI"/>
                <a:ea typeface="Nirmala UI"/>
              </a:rPr>
              <a:t>चारों बिना-सील लिफाफे मशीन के साथ यहीं — काउंटर-2 पर नहीं</a:t>
            </a:r>
          </a:p>
        </p:txBody>
      </p:sp>
      <p:sp>
        <p:nvSpPr>
          <p:cNvPr id="13" name="Rounded Rectangle 12"/>
          <p:cNvSpPr/>
          <p:nvPr/>
        </p:nvSpPr>
        <p:spPr>
          <a:xfrm>
            <a:off x="6190488" y="1376568"/>
            <a:ext cx="5440680" cy="139090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190488" y="1376568"/>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1577736"/>
            <a:ext cx="5038344" cy="10251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काउंटर 2 — लिफाफे</a:t>
            </a:r>
          </a:p>
          <a:p>
            <a:pPr algn="l">
              <a:lnSpc>
                <a:spcPct val="110000"/>
              </a:lnSpc>
              <a:spcAft>
                <a:spcPts val="350"/>
              </a:spcAft>
            </a:pPr>
            <a:r>
              <a:rPr sz="1250" b="0" i="0">
                <a:solidFill>
                  <a:srgbClr val="202733"/>
                </a:solidFill>
                <a:latin typeface="Nirmala UI"/>
                <a:cs typeface="Nirmala UI"/>
                <a:ea typeface="Nirmala UI"/>
              </a:rPr>
              <a:t>सीलबंद E-1 से E-8 (E-1…E-6 का अलग पैकेट)</a:t>
            </a:r>
          </a:p>
          <a:p>
            <a:pPr algn="l">
              <a:lnSpc>
                <a:spcPct val="110000"/>
              </a:lnSpc>
              <a:spcAft>
                <a:spcPts val="350"/>
              </a:spcAft>
            </a:pPr>
            <a:r>
              <a:rPr sz="1250" b="0" i="0">
                <a:solidFill>
                  <a:srgbClr val="202733"/>
                </a:solidFill>
                <a:latin typeface="Nirmala UI"/>
                <a:cs typeface="Nirmala UI"/>
                <a:ea typeface="Nirmala UI"/>
              </a:rPr>
              <a:t>बिना-सील E-13 एवं E-14</a:t>
            </a:r>
          </a:p>
        </p:txBody>
      </p:sp>
      <p:sp>
        <p:nvSpPr>
          <p:cNvPr id="16" name="Rounded Rectangle 15"/>
          <p:cNvSpPr/>
          <p:nvPr/>
        </p:nvSpPr>
        <p:spPr>
          <a:xfrm>
            <a:off x="566928" y="2950352"/>
            <a:ext cx="5440680" cy="1390904"/>
          </a:xfrm>
          <a:prstGeom prst="roundRect">
            <a:avLst>
              <a:gd name="adj" fmla="val 5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66928" y="2950352"/>
            <a:ext cx="5440680" cy="77724"/>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 y="3151520"/>
            <a:ext cx="5038344" cy="1025143"/>
          </a:xfrm>
          <a:prstGeom prst="rect">
            <a:avLst/>
          </a:prstGeom>
          <a:noFill/>
        </p:spPr>
        <p:txBody>
          <a:bodyPr wrap="square" anchor="t" lIns="0" rIns="0" tIns="0" bIns="0">
            <a:spAutoFit/>
          </a:bodyPr>
          <a:lstStyle/>
          <a:p>
            <a:pPr algn="l">
              <a:lnSpc>
                <a:spcPct val="110000"/>
              </a:lnSpc>
              <a:spcAft>
                <a:spcPts val="350"/>
              </a:spcAft>
            </a:pPr>
            <a:r>
              <a:rPr sz="1400" b="1" i="0">
                <a:solidFill>
                  <a:srgbClr val="162842"/>
                </a:solidFill>
                <a:latin typeface="Nirmala UI"/>
                <a:cs typeface="Nirmala UI"/>
                <a:ea typeface="Nirmala UI"/>
              </a:rPr>
              <a:t>काउंटर 3 — अन्य सामग्री</a:t>
            </a:r>
          </a:p>
          <a:p>
            <a:pPr algn="l">
              <a:lnSpc>
                <a:spcPct val="110000"/>
              </a:lnSpc>
              <a:spcAft>
                <a:spcPts val="350"/>
              </a:spcAft>
            </a:pPr>
            <a:r>
              <a:rPr sz="1250" b="0" i="0">
                <a:solidFill>
                  <a:srgbClr val="202733"/>
                </a:solidFill>
                <a:latin typeface="Nirmala UI"/>
                <a:cs typeface="Nirmala UI"/>
                <a:ea typeface="Nirmala UI"/>
              </a:rPr>
              <a:t>PRO की पीतल सील · पुस्तिकाएँ एवं EVM निर्देशिका · स्टाम्प पैड व इंक · अमिट स्याही की शीशियाँ · ऐरोक्रॉस सील · सुभिन्नकारी चिन्ह की सीलें · 'केन्सिल्ड' रबर सील · अप्रयुक्त यूनिट · कैनवास बैग · डमी बैलट शीट</a:t>
            </a:r>
          </a:p>
        </p:txBody>
      </p:sp>
      <p:sp>
        <p:nvSpPr>
          <p:cNvPr id="19" name="Rounded Rectangle 18"/>
          <p:cNvSpPr/>
          <p:nvPr/>
        </p:nvSpPr>
        <p:spPr>
          <a:xfrm>
            <a:off x="566928" y="4542424"/>
            <a:ext cx="11064240" cy="117576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566928" y="4542424"/>
            <a:ext cx="82296" cy="117576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 y="4670440"/>
            <a:ext cx="10607040" cy="94716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तीन कड़े नियम</a:t>
            </a:r>
          </a:p>
          <a:p>
            <a:pPr algn="l">
              <a:lnSpc>
                <a:spcPct val="110000"/>
              </a:lnSpc>
              <a:spcAft>
                <a:spcPts val="300"/>
              </a:spcAft>
            </a:pPr>
            <a:r>
              <a:rPr sz="1300" b="0" i="0">
                <a:solidFill>
                  <a:srgbClr val="202733"/>
                </a:solidFill>
                <a:latin typeface="Nirmala UI"/>
                <a:cs typeface="Nirmala UI"/>
                <a:ea typeface="Nirmala UI"/>
              </a:rPr>
              <a:t>हर काउंटर से रसीद लेकर ही हटें — "लापरवाही क्षम्य नहीं"। रास्ते में कहीं न रुकें। DEO/RO सुविधानुसार थोड़ा फेर-बदल कर सकते हैं — उनका निर्देश शासी होगा।</a:t>
            </a:r>
          </a:p>
          <a:p>
            <a:pPr algn="l">
              <a:lnSpc>
                <a:spcPct val="110000"/>
              </a:lnSpc>
              <a:spcAft>
                <a:spcPts val="300"/>
              </a:spcAft>
            </a:pPr>
            <a:r>
              <a:rPr sz="1300" b="0" i="0">
                <a:solidFill>
                  <a:srgbClr val="202733"/>
                </a:solidFill>
                <a:latin typeface="Nirmala UI"/>
                <a:cs typeface="Nirmala UI"/>
                <a:ea typeface="Nirmala UI"/>
              </a:rPr>
              <a:t>डायरी E-11 में जाती अवश्य है, पर वह स्ट्रांग रूम के भीतर सीलबंद सामग्री के साथ बंद नहीं होगी — आगे की स्लाइड देखें।</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अभिरक्षा</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पीठासीन अधिकारी की डायरी स्ट्रांग रूम में नहीं जाएगी</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आदेश 858 दि. 04.10.1999 (संकलन क्रम 40, मु.पृ. 152)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534271"/>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97695"/>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निषेध</a:t>
            </a:r>
          </a:p>
          <a:p>
            <a:pPr algn="l">
              <a:lnSpc>
                <a:spcPct val="105000"/>
              </a:lnSpc>
              <a:spcAft>
                <a:spcPts val="100"/>
              </a:spcAft>
            </a:pPr>
            <a:r>
              <a:rPr sz="1250" b="0" i="0">
                <a:solidFill>
                  <a:srgbClr val="202733"/>
                </a:solidFill>
                <a:latin typeface="Nirmala UI"/>
                <a:cs typeface="Nirmala UI"/>
                <a:ea typeface="Nirmala UI"/>
              </a:rPr>
              <a:t>डायरी किसी भी स्थिति में स्ट्रांग रूम में सीलबंद मतपेटी/मशीन के साथ न रखी जाए — वह RO/ARO की अभिरक्षा में रहेगी।</a:t>
            </a:r>
          </a:p>
        </p:txBody>
      </p:sp>
      <p:sp>
        <p:nvSpPr>
          <p:cNvPr id="12" name="Rounded Rectangle 11"/>
          <p:cNvSpPr/>
          <p:nvPr/>
        </p:nvSpPr>
        <p:spPr>
          <a:xfrm>
            <a:off x="566928" y="2070973"/>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2034397"/>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अध्ययन अनिवार्य</a:t>
            </a:r>
          </a:p>
          <a:p>
            <a:pPr algn="l">
              <a:lnSpc>
                <a:spcPct val="105000"/>
              </a:lnSpc>
              <a:spcAft>
                <a:spcPts val="100"/>
              </a:spcAft>
            </a:pPr>
            <a:r>
              <a:rPr sz="1250" b="0" i="0">
                <a:solidFill>
                  <a:srgbClr val="202733"/>
                </a:solidFill>
                <a:latin typeface="Nirmala UI"/>
                <a:cs typeface="Nirmala UI"/>
                <a:ea typeface="Nirmala UI"/>
              </a:rPr>
              <a:t>सभी डायरियों का अध्ययन RO (अथवा मनोनीत ARO) करेगा — यह औपचारिकता नहीं है।</a:t>
            </a:r>
          </a:p>
        </p:txBody>
      </p:sp>
      <p:sp>
        <p:nvSpPr>
          <p:cNvPr id="14" name="Rounded Rectangle 13"/>
          <p:cNvSpPr/>
          <p:nvPr/>
        </p:nvSpPr>
        <p:spPr>
          <a:xfrm>
            <a:off x="566928" y="2607675"/>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71099"/>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पुनर्मतदान से पहले</a:t>
            </a:r>
          </a:p>
          <a:p>
            <a:pPr algn="l">
              <a:lnSpc>
                <a:spcPct val="105000"/>
              </a:lnSpc>
              <a:spcAft>
                <a:spcPts val="100"/>
              </a:spcAft>
            </a:pPr>
            <a:r>
              <a:rPr sz="1250" b="0" i="0">
                <a:solidFill>
                  <a:srgbClr val="202733"/>
                </a:solidFill>
                <a:latin typeface="Nirmala UI"/>
                <a:cs typeface="Nirmala UI"/>
                <a:ea typeface="Nirmala UI"/>
              </a:rPr>
              <a:t>नियम 53/55 के अधीन स्थगन/पुनर्मतदान की रिपोर्ट भेजने से *पूर्व* डायरी का अध्ययन अनिवार्य है।</a:t>
            </a:r>
          </a:p>
        </p:txBody>
      </p:sp>
      <p:sp>
        <p:nvSpPr>
          <p:cNvPr id="16" name="Rounded Rectangle 15"/>
          <p:cNvSpPr/>
          <p:nvPr/>
        </p:nvSpPr>
        <p:spPr>
          <a:xfrm>
            <a:off x="566928" y="3144377"/>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07801"/>
            <a:ext cx="10424160" cy="536701"/>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प्रशिक्षण की अपेक्षा</a:t>
            </a:r>
          </a:p>
          <a:p>
            <a:pPr algn="l">
              <a:lnSpc>
                <a:spcPct val="105000"/>
              </a:lnSpc>
              <a:spcAft>
                <a:spcPts val="100"/>
              </a:spcAft>
            </a:pPr>
            <a:r>
              <a:rPr sz="1250" b="0" i="0">
                <a:solidFill>
                  <a:srgbClr val="202733"/>
                </a:solidFill>
                <a:latin typeface="Nirmala UI"/>
                <a:cs typeface="Nirmala UI"/>
                <a:ea typeface="Nirmala UI"/>
              </a:rPr>
              <a:t>यही आदेश कहता है कि प्रशिक्षण में डायरी भरना विस्तार से समझाया जाए — यह आदेश की अपनी अपेक्षा है।</a:t>
            </a:r>
          </a:p>
        </p:txBody>
      </p:sp>
      <p:sp>
        <p:nvSpPr>
          <p:cNvPr id="18" name="Rounded Rectangle 17"/>
          <p:cNvSpPr/>
          <p:nvPr/>
        </p:nvSpPr>
        <p:spPr>
          <a:xfrm>
            <a:off x="566928" y="3845671"/>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66928" y="3845671"/>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22960" y="3973687"/>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व्यवहार में इसका अर्थ</a:t>
            </a:r>
          </a:p>
          <a:p>
            <a:pPr algn="l">
              <a:lnSpc>
                <a:spcPct val="110000"/>
              </a:lnSpc>
              <a:spcAft>
                <a:spcPts val="300"/>
              </a:spcAft>
            </a:pPr>
            <a:r>
              <a:rPr sz="1300" b="0" i="0">
                <a:solidFill>
                  <a:srgbClr val="202733"/>
                </a:solidFill>
                <a:latin typeface="Nirmala UI"/>
                <a:cs typeface="Nirmala UI"/>
                <a:ea typeface="Nirmala UI"/>
              </a:rPr>
              <a:t>काउंटर-1 पर E-11 सौंपते समय यह देख लें कि प्राप्तकर्ता उसे मशीन के साथ भीतर न रख दे। यदि स्थानीय व्यवस्था अलग हो तो RO का लिखित निर्देश माँगें — आदेश 858 का हवाला देकर।</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6 · केन्द्र-व्यवस्था</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परिशिष्ट-5 — मतदान केन्द्र का ले-आउट (1 PRO + 3 PO)</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परिशिष्ट-5 (मु.पृ. 107); नियम 32-ख(6)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26.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केन्द्र का नक्शा — प्रवेश, निकास, मेज़ों का क्रम, मतदान कक्ष</a:t>
            </a:r>
            <a:r>
              <a:rPr sz="950" b="0" i="0">
                <a:solidFill>
                  <a:srgbClr val="5B6472"/>
                </a:solidFill>
                <a:latin typeface="Nirmala UI"/>
                <a:cs typeface="Nirmala UI"/>
                <a:ea typeface="Nirmala UI"/>
              </a:rPr>
              <a:t/>
            </a:r>
          </a:p>
        </p:txBody>
      </p:sp>
      <p:sp>
        <p:nvSpPr>
          <p:cNvPr id="13" name="TextBox 12"/>
          <p:cNvSpPr txBox="1"/>
          <p:nvPr/>
        </p:nvSpPr>
        <p:spPr>
          <a:xfrm>
            <a:off x="6263640" y="1594591"/>
            <a:ext cx="5367528" cy="4806208"/>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CU कहाँ</a:t>
            </a:r>
            <a:r>
              <a:rPr sz="1450" b="0" i="0">
                <a:solidFill>
                  <a:srgbClr val="202733"/>
                </a:solidFill>
                <a:latin typeface="Nirmala UI"/>
                <a:cs typeface="Nirmala UI"/>
                <a:ea typeface="Nirmala UI"/>
              </a:rPr>
              <a:t>  —  कंट्रोल यूनिट पीठासीन अधिकारी की मेज़ पर — नियम 32-ख(6): CU पूर्ण दृष्टिगोचर रहे।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BU कहाँ</a:t>
            </a:r>
            <a:r>
              <a:rPr sz="1450" b="0" i="0">
                <a:solidFill>
                  <a:srgbClr val="202733"/>
                </a:solidFill>
                <a:latin typeface="Nirmala UI"/>
                <a:cs typeface="Nirmala UI"/>
                <a:ea typeface="Nirmala UI"/>
              </a:rPr>
              <a:t>  —  मतदान कक्ष (कार्डबोर्ड कम्पार्टमेंट) के भीतर, गोपनीयता बनी रहे ऐसी स्थिति में।</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प्रवेश-निकास</a:t>
            </a:r>
            <a:r>
              <a:rPr sz="1450" b="0" i="0">
                <a:solidFill>
                  <a:srgbClr val="202733"/>
                </a:solidFill>
                <a:latin typeface="Nirmala UI"/>
                <a:cs typeface="Nirmala UI"/>
                <a:ea typeface="Nirmala UI"/>
              </a:rPr>
              <a:t>  —  अलग-अलग होंगे; 'Entrance' एवं 'Exit' के प्ला-कार्ड सामग्री में मिले हैं (रसीद सं.1 की मद 10–11)।</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मेज़ों का क्रम</a:t>
            </a:r>
            <a:r>
              <a:rPr sz="1450" b="0" i="0">
                <a:solidFill>
                  <a:srgbClr val="202733"/>
                </a:solidFill>
                <a:latin typeface="Nirmala UI"/>
                <a:cs typeface="Nirmala UI"/>
                <a:ea typeface="Nirmala UI"/>
              </a:rPr>
              <a:t>  —  PO-1 पहचान → PO-2 रजिस्टर, स्याही व पर्ची → PO-3 पर्ची व स्याही देखकर Ballot दबाएगा।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एक दिन पूर्व</a:t>
            </a:r>
            <a:r>
              <a:rPr sz="1450" b="0" i="0">
                <a:solidFill>
                  <a:srgbClr val="202733"/>
                </a:solidFill>
                <a:latin typeface="Nirmala UI"/>
                <a:cs typeface="Nirmala UI"/>
                <a:ea typeface="Nirmala UI"/>
              </a:rPr>
              <a:t>  —  केन्द्र पर पहुँचकर ले-आउट इसी परिशिष्ट के अनुसार बनाएँ — मतदान की सुबह यह काम नहीं बचना चाहिए।</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07</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पीठासीन अधिकारी की घोषणाएँ एवं मॉकपोल</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परिशिष्ट-6 के तीन भाग · परिशिष्ट-19 का प्रमाणपत्र · लिफाफा E-10</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47</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7 · घोषणाएँ</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परिशिष्ट-6 भाग-1 — मतदान आरम्भ से पूर्व की घोषणा</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परिशिष्ट-6 (मु.पृ. 108); केवल EVM वाले केन्द्रों हेतु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48</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27.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भाग-1 · 7 अभिकर्ताओं के हस्ताक्षर + 3 "इन्कार करने वालों" के खाने (नाम काल्पनिक)</a:t>
            </a:r>
            <a:r>
              <a:rPr sz="950" b="0" i="0">
                <a:solidFill>
                  <a:srgbClr val="5B6472"/>
                </a:solidFill>
                <a:latin typeface="Nirmala UI"/>
                <a:cs typeface="Nirmala UI"/>
                <a:ea typeface="Nirmala UI"/>
              </a:rPr>
              <a:t/>
            </a:r>
          </a:p>
        </p:txBody>
      </p:sp>
      <p:sp>
        <p:nvSpPr>
          <p:cNvPr id="12" name="TextBox 11"/>
          <p:cNvSpPr txBox="1"/>
          <p:nvPr/>
        </p:nvSpPr>
        <p:spPr>
          <a:xfrm>
            <a:off x="6263640" y="1568958"/>
            <a:ext cx="5367528" cy="4831842"/>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मॉकपोल के तुरंत बाद, मतदान आरम्भ से पूर्व — अभिकर्ताओं के सामने।</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तीन बातें घोषित होती हैं</a:t>
            </a:r>
            <a:r>
              <a:rPr sz="1450" b="0" i="0">
                <a:solidFill>
                  <a:srgbClr val="202733"/>
                </a:solidFill>
                <a:latin typeface="Nirmala UI"/>
                <a:cs typeface="Nirmala UI"/>
                <a:ea typeface="Nirmala UI"/>
              </a:rPr>
              <a:t>  —  (अ) मशीन सुचारू है और भीतर कोई मत अभिलिखित नहीं; (ब) चिन्हित प्रति में 'पी बी'/'ई डी सी' के अलावा कोई चिन्ह नहीं; (स) 14-क में कोई प्रविष्टि नहीं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चौथी बात — मद 2</a:t>
            </a:r>
            <a:r>
              <a:rPr sz="1450" b="0" i="0">
                <a:solidFill>
                  <a:srgbClr val="202733"/>
                </a:solidFill>
                <a:latin typeface="Nirmala UI"/>
                <a:cs typeface="Nirmala UI"/>
                <a:ea typeface="Nirmala UI"/>
              </a:rPr>
              <a:t>  —  पेपर सील पर आपके स्वयं के हस्ताक्षर, तथा उपस्थित एवं इच्छुक अभिकर्ताओं के हस्ताक्षर।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इन्कार का खाना</a:t>
            </a:r>
            <a:r>
              <a:rPr sz="1450" b="0" i="0">
                <a:solidFill>
                  <a:srgbClr val="202733"/>
                </a:solidFill>
                <a:latin typeface="Nirmala UI"/>
                <a:cs typeface="Nirmala UI"/>
                <a:ea typeface="Nirmala UI"/>
              </a:rPr>
              <a:t>  —  जो हस्ताक्षर से इन्कार करे उसका नाम "इन्कार" वाले खाने में लिखें — खाली न छोड़ें।</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E-10 (बिना सील), साथ में परिशिष्ट-19 संलग्न; काउंटर-1। डायरी मद 29 से जुड़ी है।</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7 · घोषणाएँ</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परिशिष्ट-6 भाग-2 — बाद वाली (नई) मशीन के उपयोग पर</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परिशिष्ट-6 (मु.पृ. 108–109); डायरी मद 29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49</a:t>
            </a:r>
          </a:p>
        </p:txBody>
      </p:sp>
      <p:sp>
        <p:nvSpPr>
          <p:cNvPr id="9" name="Rounded Rectangle 8"/>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28.png"/>
          <p:cNvPicPr>
            <a:picLocks noChangeAspect="1"/>
          </p:cNvPicPr>
          <p:nvPr/>
        </p:nvPicPr>
        <p:blipFill>
          <a:blip r:embed="rId2"/>
          <a:stretch>
            <a:fillRect/>
          </a:stretch>
        </p:blipFill>
        <p:spPr>
          <a:xfrm>
            <a:off x="1573722" y="1298448"/>
            <a:ext cx="3335650"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भाग-2 — नमूने में खाने खाली छपे हैं ("यदि लागू हो तो वह लिखें")</a:t>
            </a:r>
            <a:r>
              <a:rPr sz="950" b="0" i="0">
                <a:solidFill>
                  <a:srgbClr val="5B6472"/>
                </a:solidFill>
                <a:latin typeface="Nirmala UI"/>
                <a:cs typeface="Nirmala UI"/>
                <a:ea typeface="Nirmala UI"/>
              </a:rPr>
              <a:t/>
            </a:r>
          </a:p>
        </p:txBody>
      </p:sp>
      <p:sp>
        <p:nvSpPr>
          <p:cNvPr id="12" name="TextBox 11"/>
          <p:cNvSpPr txBox="1"/>
          <p:nvPr/>
        </p:nvSpPr>
        <p:spPr>
          <a:xfrm>
            <a:off x="6263640" y="1629552"/>
            <a:ext cx="5367528" cy="4771247"/>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कब भरा जाएगा</a:t>
            </a:r>
            <a:r>
              <a:rPr sz="1450" b="0" i="0">
                <a:solidFill>
                  <a:srgbClr val="202733"/>
                </a:solidFill>
                <a:latin typeface="Nirmala UI"/>
                <a:cs typeface="Nirmala UI"/>
                <a:ea typeface="Nirmala UI"/>
              </a:rPr>
              <a:t>  —  केवल तब जब मतदान के बीच मशीन बदलनी पड़े — तब नई मशीन पर फिर बनावटी मतदान कराकर यह घोषणा करनी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 बातें</a:t>
            </a:r>
            <a:r>
              <a:rPr sz="1450" b="0" i="0">
                <a:solidFill>
                  <a:srgbClr val="202733"/>
                </a:solidFill>
                <a:latin typeface="Nirmala UI"/>
                <a:cs typeface="Nirmala UI"/>
                <a:ea typeface="Nirmala UI"/>
              </a:rPr>
              <a:t>  —  (1) अगली मशीन खाली है और सुचारू है; (2) उसकी पेपर सील पर आपके एवं इच्छुक अभिकर्ताओं के हस्ताक्षर।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नमूना खाली क्यों</a:t>
            </a:r>
            <a:r>
              <a:rPr sz="1450" b="0" i="0">
                <a:solidFill>
                  <a:srgbClr val="202733"/>
                </a:solidFill>
                <a:latin typeface="Nirmala UI"/>
                <a:cs typeface="Nirmala UI"/>
                <a:ea typeface="Nirmala UI"/>
              </a:rPr>
              <a:t>  —  इस काल्पनिक केन्द्र पर मशीन नहीं बदली — इसीलिए खाने खाली हैं; यही डायरी मद 29 के उत्तर से मेल खाता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भूल न करें</a:t>
            </a:r>
            <a:r>
              <a:rPr sz="1450" b="0" i="0">
                <a:solidFill>
                  <a:srgbClr val="202733"/>
                </a:solidFill>
                <a:latin typeface="Nirmala UI"/>
                <a:cs typeface="Nirmala UI"/>
                <a:ea typeface="Nirmala UI"/>
              </a:rPr>
              <a:t>  —  मशीन बदली और यह घोषणा न की — तो डायरी मद 29 और मद 25 दोनों पर प्रश्न खड़ा होगा।</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1 · शब्दावली</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(Form) ≠ परिशिष्ट (Annexure) — दो अलग शृंखलाएँ</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FORMS_MODULE_hi §0; राज. नगरपालिका (निर्वाचन) नियम 1994; आयोग की मार्गदर्शिका</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05</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557802"/>
          <a:ext cx="11064239" cy="1645919"/>
        </p:xfrm>
        <a:graphic>
          <a:graphicData uri="http://schemas.openxmlformats.org/drawingml/2006/table">
            <a:tbl>
              <a:tblPr firstRow="1" bandRow="1">
                <a:tableStyleId>{5C22544A-7EE6-4342-B048-85BDC9FD1C3A}</a:tableStyleId>
              </a:tblPr>
              <a:tblGrid>
                <a:gridCol w="2434132"/>
                <a:gridCol w="4204411"/>
                <a:gridCol w="4425696"/>
              </a:tblGrid>
              <a:tr h="329183">
                <a:tc>
                  <a:txBody>
                    <a:bodyPr/>
                    <a:lstStyle/>
                    <a:p>
                      <a:r>
                        <a:rPr sz="1250" b="1" i="0">
                          <a:solidFill>
                            <a:srgbClr val="FFFFFF"/>
                          </a:solidFill>
                          <a:latin typeface="Nirmala UI"/>
                          <a:cs typeface="Nirmala UI"/>
                          <a:ea typeface="Nirmala UI"/>
                        </a:rPr>
                        <a:t>शब्द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कहाँ से आता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उदाहरण</a:t>
                      </a:r>
                    </a:p>
                  </a:txBody>
                  <a:tcPr marL="82296" marR="82296" marT="36576" marB="36576" anchor="ctr">
                    <a:solidFill>
                      <a:srgbClr val="162842"/>
                    </a:solidFill>
                  </a:tcPr>
                </a:tc>
              </a:tr>
              <a:tr h="329183">
                <a:tc>
                  <a:txBody>
                    <a:bodyPr/>
                    <a:lstStyle/>
                    <a:p>
                      <a:r>
                        <a:rPr sz="1200" b="0" i="0">
                          <a:solidFill>
                            <a:srgbClr val="202733"/>
                          </a:solidFill>
                          <a:latin typeface="Nirmala UI"/>
                          <a:cs typeface="Nirmala UI"/>
                          <a:ea typeface="Nirmala UI"/>
                        </a:rPr>
                        <a:t>प्ररूप (Form)</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से — राज. नगरपालिका (निर्वाचन) नियम, 1994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प्ररूप 9, 12, 13, 14-क, 14-ख, 14-ग, 15, 16</a:t>
                      </a:r>
                    </a:p>
                  </a:txBody>
                  <a:tcPr marL="82296" marR="82296" marT="27432" marB="27432" anchor="ctr">
                    <a:solidFill>
                      <a:srgbClr val="FFFFFF"/>
                    </a:solidFill>
                  </a:tcPr>
                </a:tc>
              </a:tr>
              <a:tr h="329183">
                <a:tc>
                  <a:txBody>
                    <a:bodyPr/>
                    <a:lstStyle/>
                    <a:p>
                      <a:r>
                        <a:rPr sz="1200" b="0" i="0">
                          <a:solidFill>
                            <a:srgbClr val="202733"/>
                          </a:solidFill>
                          <a:latin typeface="Nirmala UI"/>
                          <a:cs typeface="Nirmala UI"/>
                          <a:ea typeface="Nirmala UI"/>
                        </a:rPr>
                        <a:t>परिशिष्ट (Annexure)</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आयोग की मार्गदर्शिका / आदेशों से</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परिशिष्ट-4, 6, 7, 10, 11, 13, 15A, 19</a:t>
                      </a:r>
                    </a:p>
                  </a:txBody>
                  <a:tcPr marL="82296" marR="82296" marT="27432" marB="27432" anchor="ctr">
                    <a:solidFill>
                      <a:srgbClr val="F4F2EC"/>
                    </a:solidFill>
                  </a:tcPr>
                </a:tc>
              </a:tr>
              <a:tr h="329183">
                <a:tc>
                  <a:txBody>
                    <a:bodyPr/>
                    <a:lstStyle/>
                    <a:p>
                      <a:r>
                        <a:rPr sz="1200" b="0" i="0">
                          <a:solidFill>
                            <a:srgbClr val="202733"/>
                          </a:solidFill>
                          <a:latin typeface="Nirmala UI"/>
                          <a:cs typeface="Nirmala UI"/>
                          <a:ea typeface="Nirmala UI"/>
                        </a:rPr>
                        <a:t>सावधानी</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दोनों की संख्याएँ आपस में मत मिलाएँ</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परिशिष्ट-8 ≠ प्ररूप 8 — परिशिष्ट-8 तो प्ररूप 14-ग का भरा नमूना है</a:t>
                      </a:r>
                    </a:p>
                  </a:txBody>
                  <a:tcPr marL="82296" marR="82296" marT="27432" marB="27432" anchor="ctr">
                    <a:solidFill>
                      <a:srgbClr val="FFFFFF"/>
                    </a:solidFill>
                  </a:tcPr>
                </a:tc>
              </a:tr>
              <a:tr h="329187">
                <a:tc>
                  <a:txBody>
                    <a:bodyPr/>
                    <a:lstStyle/>
                    <a:p>
                      <a:r>
                        <a:rPr sz="1200" b="0" i="0">
                          <a:solidFill>
                            <a:srgbClr val="202733"/>
                          </a:solidFill>
                          <a:latin typeface="Nirmala UI"/>
                          <a:cs typeface="Nirmala UI"/>
                          <a:ea typeface="Nirmala UI"/>
                        </a:rPr>
                        <a:t>छपा नियम-संदर्भ</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यह लेबल है, निर्देश नहीं</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14-ग मद 3 पर छपा 'नियम 45-क' — वह नियम विलोपित हो चुका है</a:t>
                      </a:r>
                    </a:p>
                  </a:txBody>
                  <a:tcPr marL="82296" marR="82296" marT="27432" marB="27432" anchor="ctr">
                    <a:solidFill>
                      <a:srgbClr val="F4F2EC"/>
                    </a:solidFill>
                  </a:tcPr>
                </a:tc>
              </a:tr>
            </a:tbl>
          </a:graphicData>
        </a:graphic>
      </p:graphicFrame>
      <p:sp>
        <p:nvSpPr>
          <p:cNvPr id="11" name="Rounded Rectangle 10"/>
          <p:cNvSpPr/>
          <p:nvPr/>
        </p:nvSpPr>
        <p:spPr>
          <a:xfrm>
            <a:off x="566928" y="3404890"/>
            <a:ext cx="11064240" cy="984250"/>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404890"/>
            <a:ext cx="82296" cy="98425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53290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कक्षा में यही सबसे पहले साफ़ करें</a:t>
            </a:r>
          </a:p>
          <a:p>
            <a:pPr algn="l">
              <a:lnSpc>
                <a:spcPct val="110000"/>
              </a:lnSpc>
              <a:spcAft>
                <a:spcPts val="300"/>
              </a:spcAft>
            </a:pPr>
            <a:r>
              <a:rPr sz="1300" b="0" i="0">
                <a:solidFill>
                  <a:srgbClr val="202733"/>
                </a:solidFill>
                <a:latin typeface="Nirmala UI"/>
                <a:cs typeface="Nirmala UI"/>
                <a:ea typeface="Nirmala UI"/>
              </a:rPr>
              <a:t>"डायरी परिशिष्ट-8 है" — यह पूरे प्रशिक्षण-तंत्र में सबसे दोहराई जाने वाली गलती है। डायरी = परिशिष्ट-7। परिशिष्ट-8 = 14-ग का नमूना। इसी पुस्तिका की अपनी अनुक्रमणिका (क्रम 18 व 19) यह सिद्ध कर देती है।</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7 · घोषणाएँ</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परिशिष्ट-6 भाग-3 — मतदान के अन्त में, मशीन मोहरबंद करने के बाद</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परिशिष्ट-6 (मु.पृ. 109); नियम 47-क(2) एवं (3); आदेश 560 दि. 16.01.2026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50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29.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भाग-3 — "मैंने अपनी मोहर लगा दी है…"; दिनांक एवं समय दोनों के खाने</a:t>
            </a:r>
            <a:r>
              <a:rPr sz="950" b="0" i="0">
                <a:solidFill>
                  <a:srgbClr val="5B6472"/>
                </a:solidFill>
                <a:latin typeface="Nirmala UI"/>
                <a:cs typeface="Nirmala UI"/>
                <a:ea typeface="Nirmala UI"/>
              </a:rPr>
              <a:t/>
            </a:r>
          </a:p>
        </p:txBody>
      </p:sp>
      <p:sp>
        <p:nvSpPr>
          <p:cNvPr id="13" name="TextBox 12"/>
          <p:cNvSpPr txBox="1"/>
          <p:nvPr/>
        </p:nvSpPr>
        <p:spPr>
          <a:xfrm>
            <a:off x="6263640" y="1568958"/>
            <a:ext cx="5367528" cy="4831842"/>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दिनांक के साथ समय भी</a:t>
            </a:r>
            <a:r>
              <a:rPr sz="1450" b="0" i="0">
                <a:solidFill>
                  <a:srgbClr val="202733"/>
                </a:solidFill>
                <a:latin typeface="Nirmala UI"/>
                <a:cs typeface="Nirmala UI"/>
                <a:ea typeface="Nirmala UI"/>
              </a:rPr>
              <a:t>  —  भाग-3 में समय का अलग खाना है — यही सबसे अधिक खाली छूटता है; इसे भरे बिना घोषणा अधूरी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क्या घोषित होता है</a:t>
            </a:r>
            <a:r>
              <a:rPr sz="1450" b="0" i="0">
                <a:solidFill>
                  <a:srgbClr val="202733"/>
                </a:solidFill>
                <a:latin typeface="Nirmala UI"/>
                <a:cs typeface="Nirmala UI"/>
                <a:ea typeface="Nirmala UI"/>
              </a:rPr>
              <a:t>  —  आपने अपनी मोहर लगा दी, और उपस्थित अभिकर्ताओं को CU व Ballot यूनिट के बक्सों पर अपनी मोहर लगाने की अनुमति दे दी।</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नाम लिखें</a:t>
            </a:r>
            <a:r>
              <a:rPr sz="1450" b="0" i="0">
                <a:solidFill>
                  <a:srgbClr val="202733"/>
                </a:solidFill>
                <a:latin typeface="Nirmala UI"/>
                <a:cs typeface="Nirmala UI"/>
                <a:ea typeface="Nirmala UI"/>
              </a:rPr>
              <a:t>  —  जिन अभिकर्ताओं ने मोहर लगाई उनके नाम घोषणा में नोट करें; इन्कार करने वालों के नाम इन्कार-खाने में।</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किसे अधिकार</a:t>
            </a:r>
            <a:r>
              <a:rPr sz="1450" b="0" i="0">
                <a:solidFill>
                  <a:srgbClr val="202733"/>
                </a:solidFill>
                <a:latin typeface="Nirmala UI"/>
                <a:cs typeface="Nirmala UI"/>
                <a:ea typeface="Nirmala UI"/>
              </a:rPr>
              <a:t>  —  नियम 47-क(3) तीन वर्ग बताता है — मतदान अभिकर्ता, निर्वाचन अभिकर्ता, अभ्यर्थी।</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सावधानी</a:t>
            </a:r>
            <a:r>
              <a:rPr sz="1450" b="0" i="0">
                <a:solidFill>
                  <a:srgbClr val="202733"/>
                </a:solidFill>
                <a:latin typeface="Nirmala UI"/>
                <a:cs typeface="Nirmala UI"/>
                <a:ea typeface="Nirmala UI"/>
              </a:rPr>
              <a:t>  —  मोमबत्ती की लौ एवं पिघला मोम मशीन से दूर रखें — यह चेतावनी आदेश 560 में है।</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7 · छूटा हुआ 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परिशिष्ट-19 — मॉकपोल प्रमाणपत्र · इस पुस्तिका में इसका पृष्ठ ही नहीं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परिशिष्ट-19 (मु.पृ. 131); अ.4/4-A; सुधार-पत्रक मद 1-ङ, 1-ह, 1-ज्ञ</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51</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355841"/>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1926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मॉकपोल कराएँ</a:t>
            </a:r>
          </a:p>
          <a:p>
            <a:pPr algn="l">
              <a:lnSpc>
                <a:spcPct val="105000"/>
              </a:lnSpc>
              <a:spcAft>
                <a:spcPts val="100"/>
              </a:spcAft>
            </a:pPr>
            <a:r>
              <a:rPr sz="1250" b="0" i="0">
                <a:solidFill>
                  <a:srgbClr val="202733"/>
                </a:solidFill>
                <a:latin typeface="Nirmala UI"/>
                <a:cs typeface="Nirmala UI"/>
                <a:ea typeface="Nirmala UI"/>
              </a:rPr>
              <a:t>प्रत्येक अभ्यर्थी को *तथा नोटा को* कम से कम एक-एक मत। "सभी को समान मत" कोई शर्त नहीं है (सुधार-पत्रक मद 1-थ)।</a:t>
            </a:r>
          </a:p>
        </p:txBody>
      </p:sp>
      <p:sp>
        <p:nvSpPr>
          <p:cNvPr id="12" name="Rounded Rectangle 11"/>
          <p:cNvSpPr/>
          <p:nvPr/>
        </p:nvSpPr>
        <p:spPr>
          <a:xfrm>
            <a:off x="566928" y="1929373"/>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89279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क्रम याद रखें</a:t>
            </a:r>
          </a:p>
          <a:p>
            <a:pPr algn="l">
              <a:lnSpc>
                <a:spcPct val="105000"/>
              </a:lnSpc>
              <a:spcAft>
                <a:spcPts val="100"/>
              </a:spcAft>
            </a:pPr>
            <a:r>
              <a:rPr sz="1250" b="0" i="0">
                <a:solidFill>
                  <a:srgbClr val="202733"/>
                </a:solidFill>
                <a:latin typeface="Nirmala UI"/>
                <a:cs typeface="Nirmala UI"/>
                <a:ea typeface="Nirmala UI"/>
              </a:rPr>
              <a:t>मॉकपोल → TOTAL → CLOSE → RESULT → मिलान → CLEAR → Total दबाकर 0 दिखाएँ → अभिकर्ताओं के हस्ताक्षर → तब सीलिंग।</a:t>
            </a:r>
          </a:p>
        </p:txBody>
      </p:sp>
      <p:sp>
        <p:nvSpPr>
          <p:cNvPr id="14" name="Rounded Rectangle 13"/>
          <p:cNvSpPr/>
          <p:nvPr/>
        </p:nvSpPr>
        <p:spPr>
          <a:xfrm>
            <a:off x="566928" y="2502905"/>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6632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परिशिष्ट-19 भरें</a:t>
            </a:r>
          </a:p>
          <a:p>
            <a:pPr algn="l">
              <a:lnSpc>
                <a:spcPct val="105000"/>
              </a:lnSpc>
              <a:spcAft>
                <a:spcPts val="100"/>
              </a:spcAft>
            </a:pPr>
            <a:r>
              <a:rPr sz="1250" b="0" i="0">
                <a:solidFill>
                  <a:srgbClr val="202733"/>
                </a:solidFill>
                <a:latin typeface="Nirmala UI"/>
                <a:cs typeface="Nirmala UI"/>
                <a:ea typeface="Nirmala UI"/>
              </a:rPr>
              <a:t>5 स्तम्भ — क्र.सं. · भाग लेने वाले सदस्य का नाम · मॉकपोल वोटर पर्ची क्रमांक · जिस अभ्यर्थी को मत दिया उसकी क्रम संख्या · हस्ताक्षर। नीचे PRO के हस्ताक्षर।</a:t>
            </a:r>
          </a:p>
        </p:txBody>
      </p:sp>
      <p:sp>
        <p:nvSpPr>
          <p:cNvPr id="16" name="Rounded Rectangle 15"/>
          <p:cNvSpPr/>
          <p:nvPr/>
        </p:nvSpPr>
        <p:spPr>
          <a:xfrm>
            <a:off x="566928" y="3076437"/>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3986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कहाँ लगेगा</a:t>
            </a:r>
          </a:p>
          <a:p>
            <a:pPr algn="l">
              <a:lnSpc>
                <a:spcPct val="105000"/>
              </a:lnSpc>
              <a:spcAft>
                <a:spcPts val="100"/>
              </a:spcAft>
            </a:pPr>
            <a:r>
              <a:rPr sz="1250" b="0" i="0">
                <a:solidFill>
                  <a:srgbClr val="202733"/>
                </a:solidFill>
                <a:latin typeface="Nirmala UI"/>
                <a:cs typeface="Nirmala UI"/>
                <a:ea typeface="Nirmala UI"/>
              </a:rPr>
              <a:t>परिशिष्ट-6 की घोषणाओं के साथ संलग्न → लिफाफा E-10 (बिना सील) → काउंटर-1।</a:t>
            </a:r>
          </a:p>
        </p:txBody>
      </p:sp>
      <p:sp>
        <p:nvSpPr>
          <p:cNvPr id="18" name="Rounded Rectangle 17"/>
          <p:cNvSpPr/>
          <p:nvPr/>
        </p:nvSpPr>
        <p:spPr>
          <a:xfrm>
            <a:off x="566928" y="3649969"/>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1339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डायरी में</a:t>
            </a:r>
          </a:p>
          <a:p>
            <a:pPr algn="l">
              <a:lnSpc>
                <a:spcPct val="105000"/>
              </a:lnSpc>
              <a:spcAft>
                <a:spcPts val="100"/>
              </a:spcAft>
            </a:pPr>
            <a:r>
              <a:rPr sz="1250" b="0" i="0">
                <a:solidFill>
                  <a:srgbClr val="202733"/>
                </a:solidFill>
                <a:latin typeface="Nirmala UI"/>
                <a:cs typeface="Nirmala UI"/>
                <a:ea typeface="Nirmala UI"/>
              </a:rPr>
              <a:t>विवरण डायरी की मद 30 ("अन्य महत्वपूर्ण घटना") में — मद 25 में कदापि नहीं।</a:t>
            </a:r>
          </a:p>
        </p:txBody>
      </p:sp>
      <p:sp>
        <p:nvSpPr>
          <p:cNvPr id="20" name="Rounded Rectangle 19"/>
          <p:cNvSpPr/>
          <p:nvPr/>
        </p:nvSpPr>
        <p:spPr>
          <a:xfrm>
            <a:off x="566928" y="4388093"/>
            <a:ext cx="11064240" cy="175031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388093"/>
            <a:ext cx="82296" cy="175031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516109"/>
            <a:ext cx="10607040"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सबसे बड़ी चूक एवं तीन प्रचलित गलत उत्तर</a:t>
            </a:r>
          </a:p>
          <a:p>
            <a:pPr algn="l">
              <a:lnSpc>
                <a:spcPct val="110000"/>
              </a:lnSpc>
              <a:spcAft>
                <a:spcPts val="300"/>
              </a:spcAft>
            </a:pPr>
            <a:r>
              <a:rPr sz="1300" b="0" i="0">
                <a:solidFill>
                  <a:srgbClr val="202733"/>
                </a:solidFill>
                <a:latin typeface="Nirmala UI"/>
                <a:cs typeface="Nirmala UI"/>
                <a:ea typeface="Nirmala UI"/>
              </a:rPr>
              <a:t>CLEAR दबाना भूल जाना — यदि CLEAR न दबा हो और मतदान शुरू हो जाए तो तुरंत RO को सूचित करें, स्वयं कोई निर्णय न लें।</a:t>
            </a:r>
          </a:p>
          <a:p>
            <a:pPr algn="l">
              <a:lnSpc>
                <a:spcPct val="110000"/>
              </a:lnSpc>
              <a:spcAft>
                <a:spcPts val="300"/>
              </a:spcAft>
            </a:pPr>
            <a:r>
              <a:rPr sz="1300" b="0" i="0">
                <a:solidFill>
                  <a:srgbClr val="202733"/>
                </a:solidFill>
                <a:latin typeface="Nirmala UI"/>
                <a:cs typeface="Nirmala UI"/>
                <a:ea typeface="Nirmala UI"/>
              </a:rPr>
              <a:t>गलत उत्तर 1: "परिशिष्ट-19 परिशिष्ट-7 के साथ लगेगा" ❌ — सही: परिशिष्ट-6 के साथ। गलत उत्तर 2: "डायरी परिशिष्ट-8 है" ❌ — डायरी परिशिष्ट-7 है। गलत उत्तर 3: "मॉकपोल का विवरण मद 25 में" ❌ — मद 25 तो "मशीन द्वारा मतदान निष्फल" है; वहाँ लिखने से केन्द्र पर मतदान-निष्फलता का झूठा अभिलेख बन जाएगा (सुधार-पत्रक मद 1-ङ)।</a:t>
            </a:r>
          </a:p>
          <a:p>
            <a:pPr algn="l">
              <a:lnSpc>
                <a:spcPct val="110000"/>
              </a:lnSpc>
              <a:spcAft>
                <a:spcPts val="300"/>
              </a:spcAft>
            </a:pPr>
            <a:r>
              <a:rPr sz="1300" b="0" i="0">
                <a:solidFill>
                  <a:srgbClr val="202733"/>
                </a:solidFill>
                <a:latin typeface="Nirmala UI"/>
                <a:cs typeface="Nirmala UI"/>
                <a:ea typeface="Nirmala UI"/>
              </a:rPr>
              <a:t>और यह प्रपत्र इस पुस्तिका में है ही नहीं — न अनुक्रमणिका में, न पृष्ठ के रूप में — जबकि रसीद सं.(2) की मद 26 उसकी 02 प्रतियाँ गिनती है। कक्षा को मार्गदर्शिका पृ. 131 का प्रारूप अलग से दिखाएँ।</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08</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पीठासीन अधिकारी की डायरी (परिशिष्ट-7)</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30 मदें · दिनभर भरी जाती है · RO इसे पढ़ेगा</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52</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8 · डायरी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डायरी मद 1 से 10 — केन्द्र, मशीन, सीलें, टैग, अभिकर्ता</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परिशिष्ट-7 (मु.पृ. 110); अ.14(4)10</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53</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0.jpg"/>
          <p:cNvPicPr>
            <a:picLocks noChangeAspect="1"/>
          </p:cNvPicPr>
          <p:nvPr/>
        </p:nvPicPr>
        <p:blipFill>
          <a:blip r:embed="rId2"/>
          <a:stretch>
            <a:fillRect/>
          </a:stretch>
        </p:blipFill>
        <p:spPr>
          <a:xfrm>
            <a:off x="1573021" y="1298448"/>
            <a:ext cx="3337053"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मद 1–10 का भरा नमूना; बॉक्स में "लिफाफा E-11 में रखकर सील नहीं करना है" (अंक काल्पनिक)</a:t>
            </a:r>
            <a:r>
              <a:rPr sz="950" b="0" i="0">
                <a:solidFill>
                  <a:srgbClr val="5B6472"/>
                </a:solidFill>
                <a:latin typeface="Nirmala UI"/>
                <a:cs typeface="Nirmala UI"/>
                <a:ea typeface="Nirmala UI"/>
              </a:rPr>
              <a:t/>
            </a:r>
          </a:p>
        </p:txBody>
      </p:sp>
      <p:sp>
        <p:nvSpPr>
          <p:cNvPr id="13" name="TextBox 12"/>
          <p:cNvSpPr txBox="1"/>
          <p:nvPr/>
        </p:nvSpPr>
        <p:spPr>
          <a:xfrm>
            <a:off x="6263640" y="1568958"/>
            <a:ext cx="5367528" cy="4831842"/>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सबसे बड़ी आदत</a:t>
            </a:r>
            <a:r>
              <a:rPr sz="1450" b="0" i="0">
                <a:solidFill>
                  <a:srgbClr val="202733"/>
                </a:solidFill>
                <a:latin typeface="Nirmala UI"/>
                <a:cs typeface="Nirmala UI"/>
                <a:ea typeface="Nirmala UI"/>
              </a:rPr>
              <a:t>  —  "जब कभी भी कोई घटना घटित हो उसमें प्रविष्टियाँ पूर्ण कर लें, न कि मतदान की समाप्ति पर" [मार्गदर्शिका अ.14(4)10]।</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5</a:t>
            </a:r>
            <a:r>
              <a:rPr sz="1450" b="0" i="0">
                <a:solidFill>
                  <a:srgbClr val="202733"/>
                </a:solidFill>
                <a:latin typeface="Nirmala UI"/>
                <a:cs typeface="Nirmala UI"/>
                <a:ea typeface="Nirmala UI"/>
              </a:rPr>
              <a:t>  —  प्रयुक्त CU एवं BU की संख्या *तथा* पहचान क्रमांक — चारों उप-मदें; यही 14-ग के शीर्ष से मिलेंगी।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6</a:t>
            </a:r>
            <a:r>
              <a:rPr sz="1450" b="0" i="0">
                <a:solidFill>
                  <a:srgbClr val="202733"/>
                </a:solidFill>
                <a:latin typeface="Nirmala UI"/>
                <a:cs typeface="Nirmala UI"/>
                <a:ea typeface="Nirmala UI"/>
              </a:rPr>
              <a:t>  —  प्रयुक्त पेपर सीलों की संख्या व क्रमांक, तथा स्ट्रिप सील का क्रमांक — मद 6(1) = 14-ग की मद 9(3)।</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7</a:t>
            </a:r>
            <a:r>
              <a:rPr sz="1450" b="0" i="0">
                <a:solidFill>
                  <a:srgbClr val="202733"/>
                </a:solidFill>
                <a:latin typeface="Nirmala UI"/>
                <a:cs typeface="Nirmala UI"/>
                <a:ea typeface="Nirmala UI"/>
              </a:rPr>
              <a:t>  —  स्पेशल टैग — आपूर्ति/क्रम सं./प्रयुक्त/प्रयुक्त का क्रमांक/अप्रयुक्त वापस का क्रमांक — पाँचों उप-मदें।</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8–10</a:t>
            </a:r>
            <a:r>
              <a:rPr sz="1450" b="0" i="0">
                <a:solidFill>
                  <a:srgbClr val="202733"/>
                </a:solidFill>
                <a:latin typeface="Nirmala UI"/>
                <a:cs typeface="Nirmala UI"/>
                <a:ea typeface="Nirmala UI"/>
              </a:rPr>
              <a:t>  —  अभिकर्ता — कुल, विलम्ब से आए, नियुक्त करने वाले अभ्यर्थी, प्रारम्भ एवं समाप्ति पर उपस्थित।</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8 · डायरी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डायरी मद 11 से 21 — यही नमूना अपने ही मिलान में फेल 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परिशिष्ट-7 (मु.पृ. 111); सुधार-पत्रक मद 1-ट</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54</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1.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मद 11–21 का भरा नमूना — मद 12 का योग एवं मद 18 यहीं गड़बड़ हैं (अंक काल्पनिक)</a:t>
            </a:r>
            <a:r>
              <a:rPr sz="950" b="0" i="0">
                <a:solidFill>
                  <a:srgbClr val="5B6472"/>
                </a:solidFill>
                <a:latin typeface="Nirmala UI"/>
                <a:cs typeface="Nirmala UI"/>
                <a:ea typeface="Nirmala UI"/>
              </a:rPr>
              <a:t/>
            </a:r>
          </a:p>
        </p:txBody>
      </p:sp>
      <p:graphicFrame>
        <p:nvGraphicFramePr>
          <p:cNvPr id="13" name="Table 12"/>
          <p:cNvGraphicFramePr>
            <a:graphicFrameLocks noGrp="1"/>
          </p:cNvGraphicFramePr>
          <p:nvPr/>
        </p:nvGraphicFramePr>
        <p:xfrm>
          <a:off x="6263640" y="1365900"/>
          <a:ext cx="5367525" cy="1712975"/>
        </p:xfrm>
        <a:graphic>
          <a:graphicData uri="http://schemas.openxmlformats.org/drawingml/2006/table">
            <a:tbl>
              <a:tblPr firstRow="1" bandRow="1">
                <a:tableStyleId>{5C22544A-7EE6-4342-B048-85BDC9FD1C3A}</a:tableStyleId>
              </a:tblPr>
              <a:tblGrid>
                <a:gridCol w="536752"/>
                <a:gridCol w="2254361"/>
                <a:gridCol w="1073505"/>
                <a:gridCol w="1502907"/>
              </a:tblGrid>
              <a:tr h="428243">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नमूने के घटक</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नमूने का योग</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r>
              <a:tr h="428243">
                <a:tc>
                  <a:txBody>
                    <a:bodyPr/>
                    <a:lstStyle/>
                    <a:p>
                      <a:r>
                        <a:rPr sz="1200" b="0" i="0">
                          <a:solidFill>
                            <a:srgbClr val="202733"/>
                          </a:solidFill>
                          <a:latin typeface="Nirmala UI"/>
                          <a:cs typeface="Nirmala UI"/>
                          <a:ea typeface="Nirmala UI"/>
                        </a:rPr>
                        <a:t>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पुरुष 400 + महिला 356 + थर्ड जेंडर 01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957 छपा</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वास्तविक जोड़ 757</a:t>
                      </a:r>
                    </a:p>
                  </a:txBody>
                  <a:tcPr marL="82296" marR="82296" marT="27432" marB="27432" anchor="ctr">
                    <a:solidFill>
                      <a:srgbClr val="FFFFFF"/>
                    </a:solidFill>
                  </a:tcPr>
                </a:tc>
              </a:tr>
              <a:tr h="428243">
                <a:tc>
                  <a:txBody>
                    <a:bodyPr/>
                    <a:lstStyle/>
                    <a:p>
                      <a:r>
                        <a:rPr sz="1200" b="0" i="0">
                          <a:solidFill>
                            <a:srgbClr val="202733"/>
                          </a:solidFill>
                          <a:latin typeface="Nirmala UI"/>
                          <a:cs typeface="Nirmala UI"/>
                          <a:ea typeface="Nirmala UI"/>
                        </a:rPr>
                        <a:t>18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 EPIC 400 + (ख) वैकल्पिक 357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757</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मद 21 तो 957 है</a:t>
                      </a:r>
                    </a:p>
                  </a:txBody>
                  <a:tcPr marL="82296" marR="82296" marT="27432" marB="27432" anchor="ctr">
                    <a:solidFill>
                      <a:srgbClr val="F4F2EC"/>
                    </a:solidFill>
                  </a:tcPr>
                </a:tc>
              </a:tr>
              <a:tr h="428246">
                <a:tc>
                  <a:txBody>
                    <a:bodyPr/>
                    <a:lstStyle/>
                    <a:p>
                      <a:r>
                        <a:rPr sz="1200" b="0" i="0">
                          <a:solidFill>
                            <a:srgbClr val="202733"/>
                          </a:solidFill>
                          <a:latin typeface="Nirmala UI"/>
                          <a:cs typeface="Nirmala UI"/>
                          <a:ea typeface="Nirmala UI"/>
                        </a:rPr>
                        <a:t>11(4) एवं 21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मशीन के अनुसार / डाले गए मत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957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यही आधार-अंक है</a:t>
                      </a:r>
                    </a:p>
                  </a:txBody>
                  <a:tcPr marL="82296" marR="82296" marT="27432" marB="27432" anchor="ctr">
                    <a:solidFill>
                      <a:srgbClr val="FFFFFF"/>
                    </a:solidFill>
                  </a:tcPr>
                </a:tc>
              </a:tr>
            </a:tbl>
          </a:graphicData>
        </a:graphic>
      </p:graphicFrame>
      <p:sp>
        <p:nvSpPr>
          <p:cNvPr id="14" name="Rounded Rectangle 13"/>
          <p:cNvSpPr/>
          <p:nvPr/>
        </p:nvSpPr>
        <p:spPr>
          <a:xfrm>
            <a:off x="6263640" y="3280044"/>
            <a:ext cx="5367528" cy="2516378"/>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280044"/>
            <a:ext cx="82296" cy="2516378"/>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408060"/>
            <a:ext cx="4910328" cy="2287778"/>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मद 12 में घटकों का जोड़ 757 बनता है पर योग 957 छपा है, और ठीक वही 200 का अंतर मद 18 में भी है — हर मतदाता दो में से एक ही रास्ते से पहचाना जाता है, अतः 18(क)+18(ख) ठीक 957 होना चाहिए, अन्यथा नमूना 200 मतदाताओं को बिना पहचान के मत डालते दिखा रहा है — सही आधार-अंक 957 है (मशीन का अंक, मद 11(4) एवं मद 21), अतः मद 12 व मद 18 के घटक ही 200 कम छपे हैं (सुधार-पत्रक मद 1-ट)।</a:t>
            </a:r>
          </a:p>
          <a:p>
            <a:pPr algn="l">
              <a:lnSpc>
                <a:spcPct val="110000"/>
              </a:lnSpc>
              <a:spcAft>
                <a:spcPts val="300"/>
              </a:spcAft>
            </a:pPr>
            <a:r>
              <a:rPr sz="1300" b="0" i="0">
                <a:solidFill>
                  <a:srgbClr val="202733"/>
                </a:solidFill>
                <a:latin typeface="Nirmala UI"/>
                <a:cs typeface="Nirmala UI"/>
                <a:ea typeface="Nirmala UI"/>
              </a:rPr>
              <a:t>प्रशिक्षण में इसे हटाएँ नहीं — अभ्यास बना लें: कक्षा से कहें "मद 12 का जोड़ स्वयं करके देखिए"। यही आदत 09/11.09.2026 की शाम बचाएगी।</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8 · डायरी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इसी पृष्ठ के दो और अंक जो किसी से नहीं मिलते</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परिशिष्ट-7 एवं 11; नियम 43(5); सुधार-पत्रक मद 1-त एवं मद 1-ब(घ)</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55</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graphicFrame>
        <p:nvGraphicFramePr>
          <p:cNvPr id="10" name="Table 9"/>
          <p:cNvGraphicFramePr>
            <a:graphicFrameLocks noGrp="1"/>
          </p:cNvGraphicFramePr>
          <p:nvPr/>
        </p:nvGraphicFramePr>
        <p:xfrm>
          <a:off x="566928" y="1475506"/>
          <a:ext cx="11064239" cy="1182623"/>
        </p:xfrm>
        <a:graphic>
          <a:graphicData uri="http://schemas.openxmlformats.org/drawingml/2006/table">
            <a:tbl>
              <a:tblPr firstRow="1" bandRow="1">
                <a:tableStyleId>{5C22544A-7EE6-4342-B048-85BDC9FD1C3A}</a:tableStyleId>
              </a:tblPr>
              <a:tblGrid>
                <a:gridCol w="1770278"/>
                <a:gridCol w="1770278"/>
                <a:gridCol w="4425696"/>
                <a:gridCol w="3097987"/>
              </a:tblGrid>
              <a:tr h="295655">
                <a:tc>
                  <a:txBody>
                    <a:bodyPr/>
                    <a:lstStyle/>
                    <a:p>
                      <a:r>
                        <a:rPr sz="1250" b="1" i="0">
                          <a:solidFill>
                            <a:srgbClr val="FFFFFF"/>
                          </a:solidFill>
                          <a:latin typeface="Nirmala UI"/>
                          <a:cs typeface="Nirmala UI"/>
                          <a:ea typeface="Nirmala UI"/>
                        </a:rPr>
                        <a:t>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नमूने में</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किससे मिलना चाहिए</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r>
              <a:tr h="295655">
                <a:tc>
                  <a:txBody>
                    <a:bodyPr/>
                    <a:lstStyle/>
                    <a:p>
                      <a:r>
                        <a:rPr sz="1200" b="0" i="0">
                          <a:solidFill>
                            <a:srgbClr val="202733"/>
                          </a:solidFill>
                          <a:latin typeface="Nirmala UI"/>
                          <a:cs typeface="Nirmala UI"/>
                          <a:ea typeface="Nirmala UI"/>
                        </a:rPr>
                        <a:t>17(क)/(ख)</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05 एवं 05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परिशिष्ट-11 (पृ. 36) के दोनों भागों की नाम-गिनती = 4 एवं 4</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मेल नहीं</a:t>
                      </a:r>
                    </a:p>
                  </a:txBody>
                  <a:tcPr marL="82296" marR="82296" marT="27432" marB="27432" anchor="ctr">
                    <a:solidFill>
                      <a:srgbClr val="FFFFFF"/>
                    </a:solidFill>
                  </a:tcPr>
                </a:tc>
              </a:tr>
              <a:tr h="295655">
                <a:tc>
                  <a:txBody>
                    <a:bodyPr/>
                    <a:lstStyle/>
                    <a:p>
                      <a:r>
                        <a:rPr sz="1200" b="0" i="0">
                          <a:solidFill>
                            <a:srgbClr val="202733"/>
                          </a:solidFill>
                          <a:latin typeface="Nirmala UI"/>
                          <a:cs typeface="Nirmala UI"/>
                          <a:ea typeface="Nirmala UI"/>
                        </a:rPr>
                        <a:t>13 जब्त धनराशि</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06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₹2 × जब्त चुनौतियों की संख्या (अनुमत 05, अस्वीकृत 02)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₹6 किसी संयोजन से नहीं बनता</a:t>
                      </a:r>
                    </a:p>
                  </a:txBody>
                  <a:tcPr marL="82296" marR="82296" marT="27432" marB="27432" anchor="ctr">
                    <a:solidFill>
                      <a:srgbClr val="F4F2EC"/>
                    </a:solidFill>
                  </a:tcPr>
                </a:tc>
              </a:tr>
              <a:tr h="295658">
                <a:tc>
                  <a:txBody>
                    <a:bodyPr/>
                    <a:lstStyle/>
                    <a:p>
                      <a:r>
                        <a:rPr sz="1200" b="0" i="0">
                          <a:solidFill>
                            <a:srgbClr val="202733"/>
                          </a:solidFill>
                          <a:latin typeface="Nirmala UI"/>
                          <a:cs typeface="Nirmala UI"/>
                          <a:ea typeface="Nirmala UI"/>
                        </a:rPr>
                        <a:t>11(2) ↔ 11(3)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985 ↔ 960</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दोनों प्रायः एक ही मतदाताओं पर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25 का अंतर अस्पष्ट</a:t>
                      </a:r>
                    </a:p>
                  </a:txBody>
                  <a:tcPr marL="82296" marR="82296" marT="27432" marB="27432" anchor="ctr">
                    <a:solidFill>
                      <a:srgbClr val="FFFFFF"/>
                    </a:solidFill>
                  </a:tcPr>
                </a:tc>
              </a:tr>
            </a:tbl>
          </a:graphicData>
        </a:graphic>
      </p:graphicFrame>
      <p:sp>
        <p:nvSpPr>
          <p:cNvPr id="11" name="Rounded Rectangle 10"/>
          <p:cNvSpPr/>
          <p:nvPr/>
        </p:nvSpPr>
        <p:spPr>
          <a:xfrm>
            <a:off x="566928" y="2859298"/>
            <a:ext cx="11064240" cy="213334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2859298"/>
            <a:ext cx="82296" cy="213334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2987314"/>
            <a:ext cx="10607040" cy="190474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मद 17 में आयु-घोषणाएँ 05 प्राप्त एवं 05 इन्कार छपी हैं जबकि परिशिष्ट-11 (पृ. 36) में दोनों भागों में गिने जा सकने वाले नाम 4 एवं 4 हैं — परिशिष्ट-11 ही वह सूची है जिससे मद 17 भरी जाती है, अतः दोनों में एक ही अंक रहना चाहिए; सुधार: या तो सूची में एक-एक नाम और जोड़ें, या डायरी में 05 → 04 करें (सुधार-पत्रक मद 1-त)।</a:t>
            </a:r>
          </a:p>
          <a:p>
            <a:pPr algn="l">
              <a:lnSpc>
                <a:spcPct val="110000"/>
              </a:lnSpc>
              <a:spcAft>
                <a:spcPts val="300"/>
              </a:spcAft>
            </a:pPr>
            <a:r>
              <a:rPr sz="1300" b="0" i="0">
                <a:solidFill>
                  <a:srgbClr val="202733"/>
                </a:solidFill>
                <a:latin typeface="Nirmala UI"/>
                <a:cs typeface="Nirmala UI"/>
                <a:ea typeface="Nirmala UI"/>
              </a:rPr>
              <a:t>मद 13 में जब्त धनराशि 06 छपी है जबकि चुनौती फीस ₹2 प्रति चुनौती है — अनुमत 05 पर ₹10, अस्वीकृत 02 पर ₹4, कुल 07 पर ₹14; ₹6 किसी भी संयोजन से नहीं बनता — सही यह है कि राशि = ₹2 × केवल उन चुनौतियों की संख्या जो तुच्छ अथवा सद्भावना-रहित पाई गईं (नियम 43(5)); शेष सभी दशाओं में राशि वापस होती है, अतः इस खाने में प्रायः शून्य ही आएगा (सुधार-पत्रक मद 1-ब(घ))।</a:t>
            </a:r>
          </a:p>
          <a:p>
            <a:pPr algn="l">
              <a:lnSpc>
                <a:spcPct val="110000"/>
              </a:lnSpc>
              <a:spcAft>
                <a:spcPts val="300"/>
              </a:spcAft>
            </a:pPr>
            <a:r>
              <a:rPr sz="1300" b="0" i="0">
                <a:solidFill>
                  <a:srgbClr val="202733"/>
                </a:solidFill>
                <a:latin typeface="Nirmala UI"/>
                <a:cs typeface="Nirmala UI"/>
                <a:ea typeface="Nirmala UI"/>
              </a:rPr>
              <a:t>मद 11(2) 985 और 11(3) 960 का 25 का अंतर परियोजना समझा नहीं सकी — निविदत्त (05) एवं अनुमति-नहीं (03) जोड़ने पर भी 968 बनता है, 985 नहीं। इस अंतर पर कक्षा में कोई "सही उत्तर" न दें।</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8 · डायरी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डायरी मद 21 से 25 — समयवार मत, अपराध, विघ्न, मशीन</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परिशिष्ट-7 (मु.पृ. 111–112); अ.9(7); notes_forms §UNCERTAIN-1</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56</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2.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मद 21 के चार समय-खण्ड; मद 23 के छह उप-खाने; मद 24–25 के विघ्न-खाने</a:t>
            </a:r>
            <a:r>
              <a:rPr sz="950" b="0" i="0">
                <a:solidFill>
                  <a:srgbClr val="5B6472"/>
                </a:solidFill>
                <a:latin typeface="Nirmala UI"/>
                <a:cs typeface="Nirmala UI"/>
                <a:ea typeface="Nirmala UI"/>
              </a:rPr>
              <a:t/>
            </a:r>
          </a:p>
        </p:txBody>
      </p:sp>
      <p:sp>
        <p:nvSpPr>
          <p:cNvPr id="13" name="TextBox 12"/>
          <p:cNvSpPr txBox="1"/>
          <p:nvPr/>
        </p:nvSpPr>
        <p:spPr>
          <a:xfrm>
            <a:off x="6263640" y="1543324"/>
            <a:ext cx="5367528" cy="4857475"/>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21 के चार खण्ड</a:t>
            </a:r>
            <a:r>
              <a:rPr sz="1450" b="0" i="0">
                <a:solidFill>
                  <a:srgbClr val="202733"/>
                </a:solidFill>
                <a:latin typeface="Nirmala UI"/>
                <a:cs typeface="Nirmala UI"/>
                <a:ea typeface="Nirmala UI"/>
              </a:rPr>
              <a:t>  —  (क) प्रारम्भ से 10 पूर्वाह्न (ख) 10 से 1 मध्याह्न (ग) 1 से 3 अपराह्न (घ) 3 से समाप्ति — विहित प्रपत्र में यही चार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दिनभर की आदत</a:t>
            </a:r>
            <a:r>
              <a:rPr sz="1450" b="0" i="0">
                <a:solidFill>
                  <a:srgbClr val="202733"/>
                </a:solidFill>
                <a:latin typeface="Nirmala UI"/>
                <a:cs typeface="Nirmala UI"/>
                <a:ea typeface="Nirmala UI"/>
              </a:rPr>
              <a:t>  —  10:00, 13:00, 15:00 तथा समाप्ति पर 'Total' दबाकर अंक नोट करें [मार्गदर्शिका अ.9(7)] — शाम को स्मृति से भरना असंभव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नमूने की स्थिति</a:t>
            </a:r>
            <a:r>
              <a:rPr sz="1450" b="0" i="0">
                <a:solidFill>
                  <a:srgbClr val="202733"/>
                </a:solidFill>
                <a:latin typeface="Nirmala UI"/>
                <a:cs typeface="Nirmala UI"/>
                <a:ea typeface="Nirmala UI"/>
              </a:rPr>
              <a:t>  —  नमूने में (क) 200, (ख) 300, (ग) 300, (घ) 157 = 957 — यह चारों का योग मद 11(4) से मिलता है ✅।</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23 एवं 24</a:t>
            </a:r>
            <a:r>
              <a:rPr sz="1450" b="0" i="0">
                <a:solidFill>
                  <a:srgbClr val="202733"/>
                </a:solidFill>
                <a:latin typeface="Nirmala UI"/>
                <a:cs typeface="Nirmala UI"/>
                <a:ea typeface="Nirmala UI"/>
              </a:rPr>
              <a:t>  —  प्रत्येक उप-खाने में उत्तर लिखें — "नहीं" भी उत्तर है; खाली खाना अधूरी डायरी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25</a:t>
            </a:r>
            <a:r>
              <a:rPr sz="1450" b="0" i="0">
                <a:solidFill>
                  <a:srgbClr val="202733"/>
                </a:solidFill>
                <a:latin typeface="Nirmala UI"/>
                <a:cs typeface="Nirmala UI"/>
                <a:ea typeface="Nirmala UI"/>
              </a:rPr>
              <a:t>  —  "मशीन द्वारा मतदान निष्फल" — यहाँ मॉकपोल का विवरण कभी न लिखें; वह मद 30 में जाएगा।</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8 · डायरी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डायरी मद 26 से 30 एवं प्रपत्र पर छपे दो अनिवार्य नोट</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परिशिष्ट-7 (मु.पृ. 112); नियम 50-क; आदेश 858 दि. 04.10.1999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57</a:t>
            </a:r>
          </a:p>
        </p:txBody>
      </p:sp>
      <p:sp>
        <p:nvSpPr>
          <p:cNvPr id="9" name="Rounded Rectangle 8"/>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33.png"/>
          <p:cNvPicPr>
            <a:picLocks noChangeAspect="1"/>
          </p:cNvPicPr>
          <p:nvPr/>
        </p:nvPicPr>
        <p:blipFill>
          <a:blip r:embed="rId2"/>
          <a:stretch>
            <a:fillRect/>
          </a:stretch>
        </p:blipFill>
        <p:spPr>
          <a:xfrm>
            <a:off x="1573722" y="1298448"/>
            <a:ext cx="3335650"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मद 26–30, स्थान/तारीख/PRO के हस्ताक्षर, तथा नीचे दो मुद्रित नोट</a:t>
            </a:r>
            <a:r>
              <a:rPr sz="950" b="0" i="0">
                <a:solidFill>
                  <a:srgbClr val="5B6472"/>
                </a:solidFill>
                <a:latin typeface="Nirmala UI"/>
                <a:cs typeface="Nirmala UI"/>
                <a:ea typeface="Nirmala UI"/>
              </a:rPr>
              <a:t/>
            </a:r>
          </a:p>
        </p:txBody>
      </p:sp>
      <p:sp>
        <p:nvSpPr>
          <p:cNvPr id="12" name="TextBox 11"/>
          <p:cNvSpPr txBox="1"/>
          <p:nvPr/>
        </p:nvSpPr>
        <p:spPr>
          <a:xfrm>
            <a:off x="6263640" y="1517690"/>
            <a:ext cx="5367528" cy="4883109"/>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28</a:t>
            </a:r>
            <a:r>
              <a:rPr sz="1450" b="0" i="0">
                <a:solidFill>
                  <a:srgbClr val="202733"/>
                </a:solidFill>
                <a:latin typeface="Nirmala UI"/>
                <a:cs typeface="Nirmala UI"/>
                <a:ea typeface="Nirmala UI"/>
              </a:rPr>
              <a:t>  —  "मतदान दल द्वारा की गई त्रुटियाँ एवं अनियमितताएँ" — यही वह खाना है जिसे लोग डरकर खाली छोड़ते हैं; सच लिखना ही सुरक्षा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29</a:t>
            </a:r>
            <a:r>
              <a:rPr sz="1450" b="0" i="0">
                <a:solidFill>
                  <a:srgbClr val="202733"/>
                </a:solidFill>
                <a:latin typeface="Nirmala UI"/>
                <a:cs typeface="Nirmala UI"/>
                <a:ea typeface="Nirmala UI"/>
              </a:rPr>
              <a:t>  —  क्या आवश्यक घोषणाएँ कीं? — परिशिष्ट-6 के तीनों भागों से सीधे जुड़ी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मद 30</a:t>
            </a:r>
            <a:r>
              <a:rPr sz="1450" b="0" i="0">
                <a:solidFill>
                  <a:srgbClr val="202733"/>
                </a:solidFill>
                <a:latin typeface="Nirmala UI"/>
                <a:cs typeface="Nirmala UI"/>
                <a:ea typeface="Nirmala UI"/>
              </a:rPr>
              <a:t>  —  अन्य महत्वपूर्ण घटना — प्रपत्र स्वयं कहता है: मॉकपोल एवं परिशिष्ट-19 का विवरण यहीं अंकित करें और लिफाफा E-10 में संलग्न करें।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नोट 1</a:t>
            </a:r>
            <a:r>
              <a:rPr sz="1450" b="0" i="0">
                <a:solidFill>
                  <a:srgbClr val="202733"/>
                </a:solidFill>
                <a:latin typeface="Nirmala UI"/>
                <a:cs typeface="Nirmala UI"/>
                <a:ea typeface="Nirmala UI"/>
              </a:rPr>
              <a:t>  —  किसी मद के सामने जगह कम पड़े तो सादे कागज़ पर लिखकर डायरी के साथ नत्थी करें।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नोट 2</a:t>
            </a:r>
            <a:r>
              <a:rPr sz="1450" b="0" i="0">
                <a:solidFill>
                  <a:srgbClr val="202733"/>
                </a:solidFill>
                <a:latin typeface="Nirmala UI"/>
                <a:cs typeface="Nirmala UI"/>
                <a:ea typeface="Nirmala UI"/>
              </a:rPr>
              <a:t>  —  डायरी मशीन तथा अन्य सील्ड पेपर के साथ RO को प्रेषित करें (नियम 50-क) — किन्तु स्ट्रांग रूम के भीतर बंद नहीं (आदेश 858)।</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8 · मिलान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डायरी ↔ प्ररूप 14-ग — छह मिलान जो बूथ छोड़ने से पहले करने 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परिशिष्ट-7 एवं 8; नियम 49-ग; परिशिष्ट-15 चेक मेमो मद 18–19</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58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87271"/>
          <a:ext cx="11064239" cy="2042159"/>
        </p:xfrm>
        <a:graphic>
          <a:graphicData uri="http://schemas.openxmlformats.org/drawingml/2006/table">
            <a:tbl>
              <a:tblPr firstRow="1" bandRow="1">
                <a:tableStyleId>{5C22544A-7EE6-4342-B048-85BDC9FD1C3A}</a:tableStyleId>
              </a:tblPr>
              <a:tblGrid>
                <a:gridCol w="1770278"/>
                <a:gridCol w="2876702"/>
                <a:gridCol w="3319272"/>
                <a:gridCol w="3097987"/>
              </a:tblGrid>
              <a:tr h="291737">
                <a:tc>
                  <a:txBody>
                    <a:bodyPr/>
                    <a:lstStyle/>
                    <a:p>
                      <a:r>
                        <a:rPr sz="1250" b="1" i="0">
                          <a:solidFill>
                            <a:srgbClr val="FFFFFF"/>
                          </a:solidFill>
                          <a:latin typeface="Nirmala UI"/>
                          <a:cs typeface="Nirmala UI"/>
                          <a:ea typeface="Nirmala UI"/>
                        </a:rPr>
                        <a:t>डायरी की मद</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है</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बराबर होनी चाहिए</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यदि न मिले</a:t>
                      </a:r>
                    </a:p>
                  </a:txBody>
                  <a:tcPr marL="82296" marR="82296" marT="36576" marB="36576" anchor="ctr">
                    <a:solidFill>
                      <a:srgbClr val="162842"/>
                    </a:solidFill>
                  </a:tcPr>
                </a:tc>
              </a:tr>
              <a:tr h="291737">
                <a:tc>
                  <a:txBody>
                    <a:bodyPr/>
                    <a:lstStyle/>
                    <a:p>
                      <a:r>
                        <a:rPr sz="1200" b="0" i="0">
                          <a:solidFill>
                            <a:srgbClr val="202733"/>
                          </a:solidFill>
                          <a:latin typeface="Nirmala UI"/>
                          <a:cs typeface="Nirmala UI"/>
                          <a:ea typeface="Nirmala UI"/>
                        </a:rPr>
                        <a:t>मद 11(2)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चिन्हित प्रति के अनुसार अनुज्ञात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14-ग की मद 2</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14-क का अन्तिम क्रमांक फिर गिनें</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मद 12 का योग</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पुरुष + महिला + थर्ड जेंडर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14-ग की मद 5 (मशीन का अंक)</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चिन्हित प्रति के ✓/* फिर गिनें</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मद 16</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निविदत्त मतों की कुल संख्या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14-ग की मद 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14-ख की प्रविष्टियाँ गिनें</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मद 6(1)</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प्रयुक्त पेपर सीलों की संख्या</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14-ग की मद 9(3)</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प्रयुक्त सीलों के क्रमांक मिलाएँ</a:t>
                      </a:r>
                    </a:p>
                  </a:txBody>
                  <a:tcPr marL="82296" marR="82296" marT="27432" marB="27432" anchor="ctr">
                    <a:solidFill>
                      <a:srgbClr val="F4F2EC"/>
                    </a:solidFill>
                  </a:tcPr>
                </a:tc>
              </a:tr>
              <a:tr h="291737">
                <a:tc>
                  <a:txBody>
                    <a:bodyPr/>
                    <a:lstStyle/>
                    <a:p>
                      <a:r>
                        <a:rPr sz="1200" b="0" i="0">
                          <a:solidFill>
                            <a:srgbClr val="202733"/>
                          </a:solidFill>
                          <a:latin typeface="Nirmala UI"/>
                          <a:cs typeface="Nirmala UI"/>
                          <a:ea typeface="Nirmala UI"/>
                        </a:rPr>
                        <a:t>मद 21 का योग</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चारों समय-खण्डों का जोड़</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14-ग की मद 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Total के समय-समय के अंक फिर देखें</a:t>
                      </a:r>
                    </a:p>
                  </a:txBody>
                  <a:tcPr marL="82296" marR="82296" marT="27432" marB="27432" anchor="ctr">
                    <a:solidFill>
                      <a:srgbClr val="FFFFFF"/>
                    </a:solidFill>
                  </a:tcPr>
                </a:tc>
              </a:tr>
              <a:tr h="291737">
                <a:tc>
                  <a:txBody>
                    <a:bodyPr/>
                    <a:lstStyle/>
                    <a:p>
                      <a:r>
                        <a:rPr sz="1200" b="0" i="0">
                          <a:solidFill>
                            <a:srgbClr val="202733"/>
                          </a:solidFill>
                          <a:latin typeface="Nirmala UI"/>
                          <a:cs typeface="Nirmala UI"/>
                          <a:ea typeface="Nirmala UI"/>
                        </a:rPr>
                        <a:t>मद 17(क)/(ख)</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आयु-घोषणाएँ प्राप्त/इन्कार</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परिशिष्ट-11 के भाग-I / भाग-II की नाम-गिनती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सूची के नाम गिनकर डायरी सुधारें</a:t>
                      </a:r>
                    </a:p>
                  </a:txBody>
                  <a:tcPr marL="82296" marR="82296" marT="27432" marB="27432" anchor="ctr">
                    <a:solidFill>
                      <a:srgbClr val="F4F2EC"/>
                    </a:solidFill>
                  </a:tcPr>
                </a:tc>
              </a:tr>
            </a:tbl>
          </a:graphicData>
        </a:graphic>
      </p:graphicFrame>
      <p:sp>
        <p:nvSpPr>
          <p:cNvPr id="11" name="Rounded Rectangle 10"/>
          <p:cNvSpPr/>
          <p:nvPr/>
        </p:nvSpPr>
        <p:spPr>
          <a:xfrm>
            <a:off x="566928" y="3730599"/>
            <a:ext cx="11064240" cy="117576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730599"/>
            <a:ext cx="82296" cy="117576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3858615"/>
            <a:ext cx="10607040" cy="94716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नियम एक ही है</a:t>
            </a:r>
          </a:p>
          <a:p>
            <a:pPr algn="l">
              <a:lnSpc>
                <a:spcPct val="110000"/>
              </a:lnSpc>
              <a:spcAft>
                <a:spcPts val="300"/>
              </a:spcAft>
            </a:pPr>
            <a:r>
              <a:rPr sz="1300" b="0" i="0">
                <a:solidFill>
                  <a:srgbClr val="202733"/>
                </a:solidFill>
                <a:latin typeface="Nirmala UI"/>
                <a:cs typeface="Nirmala UI"/>
                <a:ea typeface="Nirmala UI"/>
              </a:rPr>
              <a:t>इनमें से एक भी न मिले तो कोई प्रविष्टि गलत है — बूथ छोड़ने से पहले ठीक करें। गलत जोड़ वाली डायरी RO के यहाँ पकड़ी जाएगी, और तब तक सीलबंद पैकेट खोले नहीं जा सकते (नियम 74-क(1))।</a:t>
            </a:r>
          </a:p>
          <a:p>
            <a:pPr algn="l">
              <a:lnSpc>
                <a:spcPct val="110000"/>
              </a:lnSpc>
              <a:spcAft>
                <a:spcPts val="300"/>
              </a:spcAft>
            </a:pPr>
            <a:r>
              <a:rPr sz="1300" b="0" i="0">
                <a:solidFill>
                  <a:srgbClr val="202733"/>
                </a:solidFill>
                <a:latin typeface="Nirmala UI"/>
                <a:cs typeface="Nirmala UI"/>
                <a:ea typeface="Nirmala UI"/>
              </a:rPr>
              <a:t>मिलान अभिकर्ताओं के समक्ष करें — 14-ग की प्रमाणित प्रति माँगने वाले हर अभिकर्ता को दें [मार्गदर्शिका अ.11(3)6]।</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09</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परिस्थिति-प्रपत्र, समापन एवं शेष प्रश्न</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परिशिष्ट-9 · 10 · 11 · 12 · 13 · 15A · सीलिंग-शृंखला · आम जाल</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59</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64592" cy="68580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965960"/>
            <a:ext cx="2926080" cy="1737360"/>
          </a:xfrm>
          <a:prstGeom prst="rect">
            <a:avLst/>
          </a:prstGeom>
          <a:noFill/>
        </p:spPr>
        <p:txBody>
          <a:bodyPr wrap="square" anchor="t" lIns="0" rIns="0" tIns="0" bIns="0">
            <a:spAutoFit/>
          </a:bodyPr>
          <a:lstStyle/>
          <a:p>
            <a:pPr algn="l">
              <a:lnSpc>
                <a:spcPct val="106000"/>
              </a:lnSpc>
              <a:spcAft>
                <a:spcPts val="400"/>
              </a:spcAft>
            </a:pPr>
            <a:r>
              <a:rPr sz="8800" b="1" i="0">
                <a:solidFill>
                  <a:srgbClr val="465D80"/>
                </a:solidFill>
                <a:latin typeface="Nirmala UI"/>
                <a:cs typeface="Nirmala UI"/>
                <a:ea typeface="Nirmala UI"/>
              </a:rPr>
              <a:t>02</a:t>
            </a:r>
          </a:p>
        </p:txBody>
      </p:sp>
      <p:sp>
        <p:nvSpPr>
          <p:cNvPr id="5" name="Rectangle 4"/>
          <p:cNvSpPr/>
          <p:nvPr/>
        </p:nvSpPr>
        <p:spPr>
          <a:xfrm>
            <a:off x="822960" y="3611880"/>
            <a:ext cx="1554480" cy="3175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04672" y="3794760"/>
            <a:ext cx="10607040" cy="914400"/>
          </a:xfrm>
          <a:prstGeom prst="rect">
            <a:avLst/>
          </a:prstGeom>
          <a:noFill/>
        </p:spPr>
        <p:txBody>
          <a:bodyPr wrap="square" anchor="t" lIns="0" rIns="0" tIns="0" bIns="0">
            <a:spAutoFit/>
          </a:bodyPr>
          <a:lstStyle/>
          <a:p>
            <a:pPr algn="l">
              <a:lnSpc>
                <a:spcPct val="106000"/>
              </a:lnSpc>
              <a:spcAft>
                <a:spcPts val="400"/>
              </a:spcAft>
            </a:pPr>
            <a:r>
              <a:rPr sz="3300" b="1" i="0">
                <a:solidFill>
                  <a:srgbClr val="FFFFFF"/>
                </a:solidFill>
                <a:latin typeface="Nirmala UI"/>
                <a:cs typeface="Nirmala UI"/>
                <a:ea typeface="Nirmala UI"/>
              </a:rPr>
              <a:t>अभिकर्ता-संबंधी प्रपत्र</a:t>
            </a:r>
          </a:p>
        </p:txBody>
      </p:sp>
      <p:sp>
        <p:nvSpPr>
          <p:cNvPr id="7" name="TextBox 6"/>
          <p:cNvSpPr txBox="1"/>
          <p:nvPr/>
        </p:nvSpPr>
        <p:spPr>
          <a:xfrm>
            <a:off x="822960" y="4526280"/>
            <a:ext cx="10424160" cy="822960"/>
          </a:xfrm>
          <a:prstGeom prst="rect">
            <a:avLst/>
          </a:prstGeom>
          <a:noFill/>
        </p:spPr>
        <p:txBody>
          <a:bodyPr wrap="square" anchor="t" lIns="0" rIns="0" tIns="0" bIns="0">
            <a:spAutoFit/>
          </a:bodyPr>
          <a:lstStyle/>
          <a:p>
            <a:pPr algn="l">
              <a:lnSpc>
                <a:spcPct val="106000"/>
              </a:lnSpc>
              <a:spcAft>
                <a:spcPts val="400"/>
              </a:spcAft>
            </a:pPr>
            <a:r>
              <a:rPr sz="1550" b="0" i="0">
                <a:solidFill>
                  <a:srgbClr val="BECAD9"/>
                </a:solidFill>
                <a:latin typeface="Nirmala UI"/>
                <a:cs typeface="Nirmala UI"/>
                <a:ea typeface="Nirmala UI"/>
              </a:rPr>
              <a:t>प्ररूप 9 · प्ररूप 10 — पीठासीन अधिकारी प्राप्त करता एवं प्रतिहस्ताक्षर करता है</a:t>
            </a:r>
          </a:p>
        </p:txBody>
      </p:sp>
      <p:sp>
        <p:nvSpPr>
          <p:cNvPr id="8" name="Rectangle 7"/>
          <p:cNvSpPr/>
          <p:nvPr/>
        </p:nvSpPr>
        <p:spPr>
          <a:xfrm>
            <a:off x="502920" y="6419088"/>
            <a:ext cx="11183112" cy="13970"/>
          </a:xfrm>
          <a:prstGeom prst="rect">
            <a:avLst/>
          </a:prstGeom>
          <a:solidFill>
            <a:srgbClr val="3E55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B9C2CE"/>
                </a:solidFill>
                <a:latin typeface="Nirmala UI"/>
                <a:cs typeface="Nirmala UI"/>
                <a:ea typeface="Nirmala UI"/>
              </a:rPr>
              <a:t>प्रपत्र · सुधार संस्करण  ·  06</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परिस्थिति-प्रपत्र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परिशिष्ट-9 — थानाधिकारी को शिकायती पत्र</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परिशिष्ट-9 (मु.पृ. 115); आदेश 5310 दि. 30.07.2026; सुधार-पत्रक मद 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60</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4.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प्रतिरूपण की शिकायत; नीचे "प्रति RO एवं आयोग को प्रेषित" का अलग खण्ड (नाम काल्पनिक)</a:t>
            </a:r>
            <a:r>
              <a:rPr sz="950" b="0" i="0">
                <a:solidFill>
                  <a:srgbClr val="5B6472"/>
                </a:solidFill>
                <a:latin typeface="Nirmala UI"/>
                <a:cs typeface="Nirmala UI"/>
                <a:ea typeface="Nirmala UI"/>
              </a:rPr>
              <a:t/>
            </a:r>
          </a:p>
        </p:txBody>
      </p:sp>
      <p:sp>
        <p:nvSpPr>
          <p:cNvPr id="13" name="TextBox 12"/>
          <p:cNvSpPr txBox="1"/>
          <p:nvPr/>
        </p:nvSpPr>
        <p:spPr>
          <a:xfrm>
            <a:off x="6263640" y="1369740"/>
            <a:ext cx="5367528" cy="5031059"/>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कब</a:t>
            </a:r>
            <a:r>
              <a:rPr sz="1450" b="0" i="0">
                <a:solidFill>
                  <a:srgbClr val="202733"/>
                </a:solidFill>
                <a:latin typeface="Nirmala UI"/>
                <a:cs typeface="Nirmala UI"/>
                <a:ea typeface="Nirmala UI"/>
              </a:rPr>
              <a:t>  —  केवल गम्भीर स्थिति में — प्रतिरूपण सिद्ध, चुनौती सफल; प्रपत्र पर ही लिखा है "यदि आवश्यक हो तो ही देना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क्या-क्या भरें</a:t>
            </a:r>
            <a:r>
              <a:rPr sz="1450" b="0" i="0">
                <a:solidFill>
                  <a:srgbClr val="202733"/>
                </a:solidFill>
                <a:latin typeface="Nirmala UI"/>
                <a:cs typeface="Nirmala UI"/>
                <a:ea typeface="Nirmala UI"/>
              </a:rPr>
              <a:t>  —  विषय में निकाय, वार्ड, केन्द्र सं.-नाम, मतदान की तारीख; अभ्याक्षेपकर्ता का नाम/पिता/निवास; छद्मवेशी किस नाम से दावा कर रहा है — नामावली के भाग व क्रम संख्या सहित; किस पुलिस अधिकारी को सुपुर्द किया।</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दूसरा खण्ड न भूलें</a:t>
            </a:r>
            <a:r>
              <a:rPr sz="1450" b="0" i="0">
                <a:solidFill>
                  <a:srgbClr val="202733"/>
                </a:solidFill>
                <a:latin typeface="Nirmala UI"/>
                <a:cs typeface="Nirmala UI"/>
                <a:ea typeface="Nirmala UI"/>
              </a:rPr>
              <a:t>  —  नीचे "प्रति RO एवं आयोग को प्रेषित" — उस पर आपके अलग हस्ताक्षर आवश्यक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साथ में</a:t>
            </a:r>
            <a:r>
              <a:rPr sz="1450" b="0" i="0">
                <a:solidFill>
                  <a:srgbClr val="202733"/>
                </a:solidFill>
                <a:latin typeface="Nirmala UI"/>
                <a:cs typeface="Nirmala UI"/>
                <a:ea typeface="Nirmala UI"/>
              </a:rPr>
              <a:t>  —  डायरी मद 23/24 एवं 30 में प्रविष्टि; प्ररूप-13 के स्तम्भ 8 में आदेश।</a:t>
            </a:r>
          </a:p>
        </p:txBody>
      </p:sp>
      <p:sp>
        <p:nvSpPr>
          <p:cNvPr id="14" name="Rounded Rectangle 13"/>
          <p:cNvSpPr/>
          <p:nvPr/>
        </p:nvSpPr>
        <p:spPr>
          <a:xfrm>
            <a:off x="6263640" y="4017944"/>
            <a:ext cx="5367528" cy="175031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4017944"/>
            <a:ext cx="82296" cy="175031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145960"/>
            <a:ext cx="4910328" cy="152171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पत्र में "भारतीय दण्ड संहिता, 1860 की धारा 171-च" छपी है — भा.दं.सं. 1860 निरसित हो चुकी है — लिखें/पढ़ें: भारतीय न्याय संहिता 2023 की धारा 172/174, जिसे आयोग का अपना आदेश 5310 दि. 30.07.2026 भी उद्धृत करता है — किन्तु यह विहित प्रपत्र है, अतः मतदान केन्द्र पर उस पर काट-छाँट न करें; मौखिक रूप से बताएँ और आयोग को सुधार हेतु लिखें (सुधार-पत्रक मद 6)।</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परिस्थिति-प्रपत्र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परिशिष्ट-10 — निर्वाचक द्वारा आयु की घोषणा</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परिशिष्ट-10 (मु.पृ. 116); राज. नगरपालिका अधिनियम 2009 की धारा 15; सुधार-पत्रक मद 1-ञ</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61</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5.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घोषणा + नीचे PRO का प्रमाणन-खण्ड (नाम काल्पनिक)</a:t>
            </a:r>
            <a:r>
              <a:rPr sz="950" b="0" i="0">
                <a:solidFill>
                  <a:srgbClr val="5B6472"/>
                </a:solidFill>
                <a:latin typeface="Nirmala UI"/>
                <a:cs typeface="Nirmala UI"/>
                <a:ea typeface="Nirmala UI"/>
              </a:rPr>
              <a:t/>
            </a:r>
          </a:p>
        </p:txBody>
      </p:sp>
      <p:sp>
        <p:nvSpPr>
          <p:cNvPr id="13" name="TextBox 12"/>
          <p:cNvSpPr txBox="1"/>
          <p:nvPr/>
        </p:nvSpPr>
        <p:spPr>
          <a:xfrm>
            <a:off x="6263640" y="1346758"/>
            <a:ext cx="5367528" cy="5054041"/>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अर्हता-तिथि की आयु</a:t>
            </a:r>
            <a:r>
              <a:rPr sz="1450" b="0" i="0">
                <a:solidFill>
                  <a:srgbClr val="202733"/>
                </a:solidFill>
                <a:latin typeface="Nirmala UI"/>
                <a:cs typeface="Nirmala UI"/>
                <a:ea typeface="Nirmala UI"/>
              </a:rPr>
              <a:t>  —  घोषणा आज की आयु की नहीं — "सन् 2026 की प्रथम जनवरी को, अर्थात् उस अर्हता तिथि को, मेरी आयु 18 वर्ष से अधिक थी"।</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PRO का प्रमाणन</a:t>
            </a:r>
            <a:r>
              <a:rPr sz="1450" b="0" i="0">
                <a:solidFill>
                  <a:srgbClr val="202733"/>
                </a:solidFill>
                <a:latin typeface="Nirmala UI"/>
                <a:cs typeface="Nirmala UI"/>
                <a:ea typeface="Nirmala UI"/>
              </a:rPr>
              <a:t>  —  नीचे का खण्ड आपका है — "मेरे सामने घोषणा की और उस पर हस्ताक्षर किए" — आपके हस्ताक्षर एवं केन्द्र सं./नाम।</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भरने वाले खाने</a:t>
            </a:r>
            <a:r>
              <a:rPr sz="1450" b="0" i="0">
                <a:solidFill>
                  <a:srgbClr val="202733"/>
                </a:solidFill>
                <a:latin typeface="Nirmala UI"/>
                <a:cs typeface="Nirmala UI"/>
                <a:ea typeface="Nirmala UI"/>
              </a:rPr>
              <a:t>  —  पिता/पति का नाम · नामावली का भाग · निर्वाचक की क्रम सं. · दिनांक — चारों भरें।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आगे</a:t>
            </a:r>
            <a:r>
              <a:rPr sz="1450" b="0" i="0">
                <a:solidFill>
                  <a:srgbClr val="202733"/>
                </a:solidFill>
                <a:latin typeface="Nirmala UI"/>
                <a:cs typeface="Nirmala UI"/>
                <a:ea typeface="Nirmala UI"/>
              </a:rPr>
              <a:t>  —  प्रत्येक घोषणा की प्रविष्टि परिशिष्ट-11 के भाग-I में; दोनों → E-14 (बिना सील)।</a:t>
            </a:r>
          </a:p>
        </p:txBody>
      </p:sp>
      <p:sp>
        <p:nvSpPr>
          <p:cNvPr id="14" name="Rounded Rectangle 13"/>
          <p:cNvSpPr/>
          <p:nvPr/>
        </p:nvSpPr>
        <p:spPr>
          <a:xfrm>
            <a:off x="6263640" y="3994962"/>
            <a:ext cx="5367528" cy="194183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994962"/>
            <a:ext cx="82296" cy="194183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4122978"/>
            <a:ext cx="4910328" cy="171323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प्रपत्र पर "राजस्थान नगरपालिका अधिनियम, 1959 की धारा 15" छपी है, जबकि 1959 का अधिनियम धारा 344(1) से निरसित हो चुका है — प्रभावी अधिनियम 2009 (अधि. 18/2009) है — राहत यह है कि धारा-संख्या वही है: 2009 के अधिनियम की भी धारा 15 ही "मिथ्या घोषणा" है, अतः केवल सन् "1959" → "2009" पढ़ें; यह विहित प्रपत्र है, इस पर काट-छाँट न करें — मौखिक रूप से बताएँ और आयोग को सुधार हेतु लिखें (सुधार-पत्रक मद 1-ञ)।</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परिस्थिति-प्रपत्र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परिशिष्ट-11 — आयु संबंधी घोषणा करने वालों की सूची</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परिशिष्ट-11 (मु.पृ. 117); सुधार-पत्रक मद 1-त</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62</a:t>
            </a:r>
          </a:p>
        </p:txBody>
      </p:sp>
      <p:sp>
        <p:nvSpPr>
          <p:cNvPr id="9" name="Rounded Rectangle 8"/>
          <p:cNvSpPr/>
          <p:nvPr/>
        </p:nvSpPr>
        <p:spPr>
          <a:xfrm>
            <a:off x="10195560" y="384048"/>
            <a:ext cx="1463040" cy="310896"/>
          </a:xfrm>
          <a:prstGeom prst="roundRect">
            <a:avLst>
              <a:gd name="adj" fmla="val 35000"/>
            </a:avLst>
          </a:prstGeom>
          <a:solidFill>
            <a:srgbClr val="FBEDE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B0352C"/>
                </a:solidFill>
                <a:latin typeface="Nirmala UI"/>
                <a:cs typeface="Nirmala UI"/>
                <a:ea typeface="Nirmala UI"/>
              </a:rPr>
              <a:t>सुधार</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6.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भाग-I (घोषणा प्राप्त) एवं भाग-II (घोषणा से इन्कार) — दोनों में 4-4 नाम (नाम काल्पनिक)</a:t>
            </a:r>
            <a:r>
              <a:rPr sz="950" b="0" i="0">
                <a:solidFill>
                  <a:srgbClr val="5B6472"/>
                </a:solidFill>
                <a:latin typeface="Nirmala UI"/>
                <a:cs typeface="Nirmala UI"/>
                <a:ea typeface="Nirmala UI"/>
              </a:rPr>
              <a:t/>
            </a:r>
          </a:p>
        </p:txBody>
      </p:sp>
      <p:sp>
        <p:nvSpPr>
          <p:cNvPr id="13" name="TextBox 12"/>
          <p:cNvSpPr txBox="1"/>
          <p:nvPr/>
        </p:nvSpPr>
        <p:spPr>
          <a:xfrm>
            <a:off x="6263640" y="1331732"/>
            <a:ext cx="5367528" cy="5069067"/>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 भाग</a:t>
            </a:r>
            <a:r>
              <a:rPr sz="1450" b="0" i="0">
                <a:solidFill>
                  <a:srgbClr val="202733"/>
                </a:solidFill>
                <a:latin typeface="Nirmala UI"/>
                <a:cs typeface="Nirmala UI"/>
                <a:ea typeface="Nirmala UI"/>
              </a:rPr>
              <a:t>  —  भाग-I — जिनसे घोषणाएँ प्राप्त कीं; भाग-II — जिन्होंने घोषणा से इन्कार किया। दोनों अलग-अलग भरें।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स्तम्भ 5 आपका निर्णय है</a:t>
            </a:r>
            <a:r>
              <a:rPr sz="1450" b="0" i="0">
                <a:solidFill>
                  <a:srgbClr val="202733"/>
                </a:solidFill>
                <a:latin typeface="Nirmala UI"/>
                <a:cs typeface="Nirmala UI"/>
                <a:ea typeface="Nirmala UI"/>
              </a:rPr>
              <a:t>  —  "पीठासीन अधिकारी द्वारा यथा निर्धारित आयु" — यह आपका लिखित निर्णय है, नामावली की नकल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दिनभर संचित</a:t>
            </a:r>
            <a:r>
              <a:rPr sz="1450" b="0" i="0">
                <a:solidFill>
                  <a:srgbClr val="202733"/>
                </a:solidFill>
                <a:latin typeface="Nirmala UI"/>
                <a:cs typeface="Nirmala UI"/>
                <a:ea typeface="Nirmala UI"/>
              </a:rPr>
              <a:t>  —  PRO स्वयं दिनभर भरता जाए; शाम को इसी की गिनती डायरी मद 17 में जाएगी।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परिशिष्ट-10 की घोषणाओं के साथ → E-14 (बिना सील)।</a:t>
            </a:r>
          </a:p>
        </p:txBody>
      </p:sp>
      <p:sp>
        <p:nvSpPr>
          <p:cNvPr id="14" name="Rounded Rectangle 13"/>
          <p:cNvSpPr/>
          <p:nvPr/>
        </p:nvSpPr>
        <p:spPr>
          <a:xfrm>
            <a:off x="6263640" y="3339094"/>
            <a:ext cx="5367528" cy="2707894"/>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263640" y="3339094"/>
            <a:ext cx="82296" cy="2707894"/>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9672" y="3467110"/>
            <a:ext cx="4910328" cy="2479294"/>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इस नमूने में दोष</a:t>
            </a:r>
          </a:p>
          <a:p>
            <a:pPr algn="l">
              <a:lnSpc>
                <a:spcPct val="110000"/>
              </a:lnSpc>
              <a:spcAft>
                <a:spcPts val="300"/>
              </a:spcAft>
            </a:pPr>
            <a:r>
              <a:rPr sz="1300" b="0" i="0">
                <a:solidFill>
                  <a:srgbClr val="202733"/>
                </a:solidFill>
                <a:latin typeface="Nirmala UI"/>
                <a:cs typeface="Nirmala UI"/>
                <a:ea typeface="Nirmala UI"/>
              </a:rPr>
              <a:t>इस सूची के भाग-I में 4 नाम (सुरेश कुमार, कमल किशोर, रोशन लाल, अंकित) और भाग-II में 4 नाम (नयन, रामसिंह, किशन कुमार, चिरंजी लाल) हैं, जबकि इसी केन्द्र की डायरी (पृ. 31) की मद 17 में 05 एवं 05 छपा है — यही सूची डायरी की मद 17 का स्रोत है, अतः नामों की गिनती और डायरी का अंक एक ही होने चाहिए — सुधार: या तो दोनों भागों में एक-एक नाम और जोड़ें, या डायरी में 05 → 04 करें (सुधार-पत्रक मद 1-त)।</a:t>
            </a:r>
          </a:p>
          <a:p>
            <a:pPr algn="l">
              <a:lnSpc>
                <a:spcPct val="110000"/>
              </a:lnSpc>
              <a:spcAft>
                <a:spcPts val="300"/>
              </a:spcAft>
            </a:pPr>
            <a:r>
              <a:rPr sz="1300" b="0" i="0">
                <a:solidFill>
                  <a:srgbClr val="202733"/>
                </a:solidFill>
                <a:latin typeface="Nirmala UI"/>
                <a:cs typeface="Nirmala UI"/>
                <a:ea typeface="Nirmala UI"/>
              </a:rPr>
              <a:t>⚠️ परियोजना यह दावा *नहीं* करती कि यही अंक 14-ग की मद 4 से भी मिलना चाहिए — आयु-घोषणा से इन्कार नियम 35-क/37-क में आता है या नहीं, यह सत्यापित नहीं है; कक्षा में यह तीसरा मिलान न पढ़ाएँ।</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परिस्थिति-प्रपत्र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परिशिष्ट-12 — दृष्टिहीन/शिथिलांग निर्वाचक के साथी द्वारा घोषणा</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परिशिष्ट-12 (मु.पृ. 118) — असांविधिक प्ररूप; अ.7</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63</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7.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साथी की आयु व पूरा पता; निर्वाचक का भाग व क्रम संख्या; केवल साथी के हस्ताक्षर</a:t>
            </a:r>
            <a:r>
              <a:rPr sz="950" b="0" i="0">
                <a:solidFill>
                  <a:srgbClr val="5B6472"/>
                </a:solidFill>
                <a:latin typeface="Nirmala UI"/>
                <a:cs typeface="Nirmala UI"/>
                <a:ea typeface="Nirmala UI"/>
              </a:rPr>
              <a:t/>
            </a:r>
          </a:p>
        </p:txBody>
      </p:sp>
      <p:sp>
        <p:nvSpPr>
          <p:cNvPr id="13" name="TextBox 12"/>
          <p:cNvSpPr txBox="1"/>
          <p:nvPr/>
        </p:nvSpPr>
        <p:spPr>
          <a:xfrm>
            <a:off x="6263640" y="1568958"/>
            <a:ext cx="5367528" cy="4831842"/>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असांविधिक प्ररूप</a:t>
            </a:r>
            <a:r>
              <a:rPr sz="1450" b="0" i="0">
                <a:solidFill>
                  <a:srgbClr val="202733"/>
                </a:solidFill>
                <a:latin typeface="Nirmala UI"/>
                <a:cs typeface="Nirmala UI"/>
                <a:ea typeface="Nirmala UI"/>
              </a:rPr>
              <a:t>  —  मार्गदर्शिका स्वयं इसे "असांविधिक प्ररूप" कहती है — फिर भी हर ऐसे प्रकरण में भरवाना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 घोषणाएँ</a:t>
            </a:r>
            <a:r>
              <a:rPr sz="1450" b="0" i="0">
                <a:solidFill>
                  <a:srgbClr val="202733"/>
                </a:solidFill>
                <a:latin typeface="Nirmala UI"/>
                <a:cs typeface="Nirmala UI"/>
                <a:ea typeface="Nirmala UI"/>
              </a:rPr>
              <a:t>  —  (क) आज किसी अन्य निर्वाचक का साथी नहीं बना; (ख) निर्वाचक के मत को गुप्त रखूँगा।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केवल साथी के हस्ताक्षर</a:t>
            </a:r>
            <a:r>
              <a:rPr sz="1450" b="0" i="0">
                <a:solidFill>
                  <a:srgbClr val="202733"/>
                </a:solidFill>
                <a:latin typeface="Nirmala UI"/>
                <a:cs typeface="Nirmala UI"/>
                <a:ea typeface="Nirmala UI"/>
              </a:rPr>
              <a:t>  —  इस प्रपत्र पर PRO का प्रतिहस्ताक्षर नहीं होता — प्ररूप 9 से यही भेद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नमूने का खाली खाना</a:t>
            </a:r>
            <a:r>
              <a:rPr sz="1450" b="0" i="0">
                <a:solidFill>
                  <a:srgbClr val="202733"/>
                </a:solidFill>
                <a:latin typeface="Nirmala UI"/>
                <a:cs typeface="Nirmala UI"/>
                <a:ea typeface="Nirmala UI"/>
              </a:rPr>
              <a:t>  —  इस नमूने में "मतदान केन्द्र का संख्यांक और नाम" खाली छूटा है — वास्तविक प्रपत्र में इसे कभी खाली न छोड़ें।</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प्ररूप 12 की सूची के साथ → E-14 (बिना सील); डायरी मद 15 एवं 19।</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परिस्थिति-प्रपत्र</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परिशिष्ट-13 — चैलेन्ज फीस की रसीद बुक</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परिशिष्ट-13 (मु.पृ. 119); नियम 43 एवं 43(5); आयोग का DLMT डेक PPT-2 स्लाइड 53 मद 12–13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64</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8.jpg"/>
          <p:cNvPicPr>
            <a:picLocks noChangeAspect="1"/>
          </p:cNvPicPr>
          <p:nvPr/>
        </p:nvPicPr>
        <p:blipFill>
          <a:blip r:embed="rId2"/>
          <a:stretch>
            <a:fillRect/>
          </a:stretch>
        </p:blipFill>
        <p:spPr>
          <a:xfrm>
            <a:off x="1573021" y="1298448"/>
            <a:ext cx="3337053"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दो भाग — बाईं ओर प्रतिपर्ण, दाईं ओर रसीद; नीचे जब्ती एवं वापसी दोनों के खाने</a:t>
            </a:r>
            <a:r>
              <a:rPr sz="950" b="0" i="0">
                <a:solidFill>
                  <a:srgbClr val="5B6472"/>
                </a:solidFill>
                <a:latin typeface="Nirmala UI"/>
                <a:cs typeface="Nirmala UI"/>
                <a:ea typeface="Nirmala UI"/>
              </a:rPr>
              <a:t/>
            </a:r>
          </a:p>
        </p:txBody>
      </p:sp>
      <p:sp>
        <p:nvSpPr>
          <p:cNvPr id="13" name="TextBox 12"/>
          <p:cNvSpPr txBox="1"/>
          <p:nvPr/>
        </p:nvSpPr>
        <p:spPr>
          <a:xfrm>
            <a:off x="6263640" y="1466423"/>
            <a:ext cx="5367528" cy="4934376"/>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दो भाग</a:t>
            </a:r>
            <a:r>
              <a:rPr sz="1450" b="0" i="0">
                <a:solidFill>
                  <a:srgbClr val="202733"/>
                </a:solidFill>
                <a:latin typeface="Nirmala UI"/>
                <a:cs typeface="Nirmala UI"/>
                <a:ea typeface="Nirmala UI"/>
              </a:rPr>
              <a:t>  —  प्रतिपर्ण (आपके पास) एवं रसीद (चुनौतीकर्ता को) — दोनों पर वही क्रम सं., पृष्ठ सं., वार्ड, निकाय, केन्द्र नाम-क्रमांक।</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राशि</a:t>
            </a:r>
            <a:r>
              <a:rPr sz="1450" b="0" i="0">
                <a:solidFill>
                  <a:srgbClr val="202733"/>
                </a:solidFill>
                <a:latin typeface="Nirmala UI"/>
                <a:cs typeface="Nirmala UI"/>
                <a:ea typeface="Nirmala UI"/>
              </a:rPr>
              <a:t>  —  ₹2 (दो रुपये मात्र) नकद — नियम 43 के अधीन आपत्ति की निक्षिप्त राशि के रूप में; जमा हुए बिना चुनौती स्वीकार ही न करें।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नीचे का खाना 1 — केवल तब</a:t>
            </a:r>
            <a:r>
              <a:rPr sz="1450" b="0" i="0">
                <a:solidFill>
                  <a:srgbClr val="202733"/>
                </a:solidFill>
                <a:latin typeface="Nirmala UI"/>
                <a:cs typeface="Nirmala UI"/>
                <a:ea typeface="Nirmala UI"/>
              </a:rPr>
              <a:t>  —  "सरकार के पक्ष में धनराशि जब्त की जाती है" — यह केवल तब जब चुनौती तुच्छ हो अथवा सद्भावपूर्वक न की गई हो; आपके हस्ताक्षर।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नीचे का खाना 2 — शेष सभी दशाओं में</a:t>
            </a:r>
            <a:r>
              <a:rPr sz="1450" b="0" i="0">
                <a:solidFill>
                  <a:srgbClr val="202733"/>
                </a:solidFill>
                <a:latin typeface="Nirmala UI"/>
                <a:cs typeface="Nirmala UI"/>
                <a:ea typeface="Nirmala UI"/>
              </a:rPr>
              <a:t>  —  "नियम 43(5) के अन्तर्गत ₹2 वापस प्राप्त किये" — चुनौतीकर्ता के हस्ताक्षर; चुनौती सिद्ध हो जाने पर भी राशि यहीं से वापस होगी।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प्रपत्र का अपना निर्देश</a:t>
            </a:r>
            <a:r>
              <a:rPr sz="1450" b="0" i="0">
                <a:solidFill>
                  <a:srgbClr val="202733"/>
                </a:solidFill>
                <a:latin typeface="Nirmala UI"/>
                <a:cs typeface="Nirmala UI"/>
                <a:ea typeface="Nirmala UI"/>
              </a:rPr>
              <a:t>  —  "जो अनुकल्प लागू न हो उसे काट दीजिये" — दोनों खाने खुले छोड़ना सबसे आम गलती है। रसीद बुक → E-14 (बिना सील); गिनती → डायरी मद 13।</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लिफाफे</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परिशिष्ट-15A — बूथवार तैयार किए जाने वाले लिफाफों का विवरण</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परिशिष्ट-15A (मु.पृ. 124); नियम 48-क; notes_forms §UNCERTAIN-2</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65</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39.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"जो सील करने हैं" (E-1 से E-8) एवं "जो सील नहीं करने हैं" (E-9 से E-14)</a:t>
            </a:r>
            <a:r>
              <a:rPr sz="950" b="0" i="0">
                <a:solidFill>
                  <a:srgbClr val="5B6472"/>
                </a:solidFill>
                <a:latin typeface="Nirmala UI"/>
                <a:cs typeface="Nirmala UI"/>
                <a:ea typeface="Nirmala UI"/>
              </a:rPr>
              <a:t/>
            </a:r>
          </a:p>
        </p:txBody>
      </p:sp>
      <p:sp>
        <p:nvSpPr>
          <p:cNvPr id="13" name="TextBox 12"/>
          <p:cNvSpPr txBox="1"/>
          <p:nvPr/>
        </p:nvSpPr>
        <p:spPr>
          <a:xfrm>
            <a:off x="6263640" y="1578284"/>
            <a:ext cx="5367528" cy="4822515"/>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यही आधिकारिक विभाजन है</a:t>
            </a:r>
            <a:r>
              <a:rPr sz="1450" b="0" i="0">
                <a:solidFill>
                  <a:srgbClr val="202733"/>
                </a:solidFill>
                <a:latin typeface="Nirmala UI"/>
                <a:cs typeface="Nirmala UI"/>
                <a:ea typeface="Nirmala UI"/>
              </a:rPr>
              <a:t>  —  आठ सीलबंद, छह बिना सील — इसे कक्षा में इसी पृष्ठ से पढ़वाएँ, स्मृति से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E-9 का पूरा नाम</a:t>
            </a:r>
            <a:r>
              <a:rPr sz="1450" b="0" i="0">
                <a:solidFill>
                  <a:srgbClr val="202733"/>
                </a:solidFill>
                <a:latin typeface="Nirmala UI"/>
                <a:cs typeface="Nirmala UI"/>
                <a:ea typeface="Nirmala UI"/>
              </a:rPr>
              <a:t>  —  यहाँ "रिकार्ड किये गये मतों का लेखा प्ररूप 14-ग" लिखा है — लिफाफे पर भी यही शब्द अंकित होंगे (नियम 49-क(2))।</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E-14 की पंक्ति अधूरी</a:t>
            </a:r>
            <a:r>
              <a:rPr sz="1450" b="0" i="0">
                <a:solidFill>
                  <a:srgbClr val="202733"/>
                </a:solidFill>
                <a:latin typeface="Nirmala UI"/>
                <a:cs typeface="Nirmala UI"/>
                <a:ea typeface="Nirmala UI"/>
              </a:rPr>
              <a:t>  —  इस पृष्ठ पर "विविध कागजात का लिफाफा जिसमें" लिखकर सूची छूट गई है — पूरी आठ उप-मदें पृ. 25 पर हैं; दोनों पृष्ठ साथ पढ़ाएँ।</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E-12 पर सावधानी</a:t>
            </a:r>
            <a:r>
              <a:rPr sz="1450" b="0" i="0">
                <a:solidFill>
                  <a:srgbClr val="202733"/>
                </a:solidFill>
                <a:latin typeface="Nirmala UI"/>
                <a:cs typeface="Nirmala UI"/>
                <a:ea typeface="Nirmala UI"/>
              </a:rPr>
              <a:t>  —  "सांख्यिक/आँकड़ों की सूचना" का विहित प्रारूप परियोजना को किसी स्रोत में नहीं मिला — जिला/RO द्वारा दिया गया प्रपत्र ही भरा जाएगा; प्रारूप का दावा न करें।</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समाप्ति की नियम-शृंखला — 47-क → 48-क → 49-क → 50-क</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47-क(2)-(3), 48-क, 49-क, 50-क, 54-क(1); आदेश 560 दि. 16.01.2026 (सां.आ. 145/2026)</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66</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24787"/>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8821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47-क · मशीन सील</a:t>
            </a:r>
          </a:p>
          <a:p>
            <a:pPr algn="l">
              <a:lnSpc>
                <a:spcPct val="105000"/>
              </a:lnSpc>
              <a:spcAft>
                <a:spcPts val="100"/>
              </a:spcAft>
            </a:pPr>
            <a:r>
              <a:rPr sz="1250" b="0" i="0">
                <a:solidFill>
                  <a:srgbClr val="202733"/>
                </a:solidFill>
                <a:latin typeface="Nirmala UI"/>
                <a:cs typeface="Nirmala UI"/>
                <a:ea typeface="Nirmala UI"/>
              </a:rPr>
              <a:t>Close दबाएँ (कैप हटाकर, फिर लगाएँ) → पावर Off → CU व BU पृथक → वहन बक्सों में → छिद्रों में धागा डालकर एड्रेस टैग पर PRO की मुद्रा + चपड़ी। CU के टैग पर निकाय, वार्ड, CU पहचान नं., केन्द्र नाम-सं., तारीख; BU के टैग पर वही + BU पहचान नं.।</a:t>
            </a:r>
          </a:p>
        </p:txBody>
      </p:sp>
      <p:sp>
        <p:nvSpPr>
          <p:cNvPr id="12" name="Rounded Rectangle 11"/>
          <p:cNvSpPr/>
          <p:nvPr/>
        </p:nvSpPr>
        <p:spPr>
          <a:xfrm>
            <a:off x="566928" y="1998319"/>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6174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48-क · कागज़ों के पैकेट</a:t>
            </a:r>
          </a:p>
          <a:p>
            <a:pPr algn="l">
              <a:lnSpc>
                <a:spcPct val="105000"/>
              </a:lnSpc>
              <a:spcAft>
                <a:spcPts val="100"/>
              </a:spcAft>
            </a:pPr>
            <a:r>
              <a:rPr sz="1250" b="0" i="0">
                <a:solidFill>
                  <a:srgbClr val="202733"/>
                </a:solidFill>
                <a:latin typeface="Nirmala UI"/>
                <a:cs typeface="Nirmala UI"/>
                <a:ea typeface="Nirmala UI"/>
              </a:rPr>
              <a:t>E-1 से E-8 सीलबंद (E-1…E-6 का अलग पैकेट), अभ्यर्थी/अभिकर्ता की उपस्थिति में; हर पैकेट पर अन्तर्वस्तु का पूरा पृष्ठांकन।</a:t>
            </a:r>
          </a:p>
        </p:txBody>
      </p:sp>
      <p:sp>
        <p:nvSpPr>
          <p:cNvPr id="14" name="Rounded Rectangle 13"/>
          <p:cNvSpPr/>
          <p:nvPr/>
        </p:nvSpPr>
        <p:spPr>
          <a:xfrm>
            <a:off x="566928" y="2571851"/>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3527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49-क · प्ररूप 14-ग</a:t>
            </a:r>
          </a:p>
          <a:p>
            <a:pPr algn="l">
              <a:lnSpc>
                <a:spcPct val="105000"/>
              </a:lnSpc>
              <a:spcAft>
                <a:spcPts val="100"/>
              </a:spcAft>
            </a:pPr>
            <a:r>
              <a:rPr sz="1250" b="0" i="0">
                <a:solidFill>
                  <a:srgbClr val="202733"/>
                </a:solidFill>
                <a:latin typeface="Nirmala UI"/>
                <a:cs typeface="Nirmala UI"/>
                <a:ea typeface="Nirmala UI"/>
              </a:rPr>
              <a:t>दो प्रतियाँ तैयार; एक E-9 में — लिफाफे पर "Account of Votes Recorded" शब्द अनिवार्य।</a:t>
            </a:r>
          </a:p>
        </p:txBody>
      </p:sp>
      <p:sp>
        <p:nvSpPr>
          <p:cNvPr id="16" name="Rounded Rectangle 15"/>
          <p:cNvSpPr/>
          <p:nvPr/>
        </p:nvSpPr>
        <p:spPr>
          <a:xfrm>
            <a:off x="566928" y="3145383"/>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0880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50-क · RO को प्रेषण</a:t>
            </a:r>
          </a:p>
          <a:p>
            <a:pPr algn="l">
              <a:lnSpc>
                <a:spcPct val="105000"/>
              </a:lnSpc>
              <a:spcAft>
                <a:spcPts val="100"/>
              </a:spcAft>
            </a:pPr>
            <a:r>
              <a:rPr sz="1250" b="0" i="0">
                <a:solidFill>
                  <a:srgbClr val="202733"/>
                </a:solidFill>
                <a:latin typeface="Nirmala UI"/>
                <a:cs typeface="Nirmala UI"/>
                <a:ea typeface="Nirmala UI"/>
              </a:rPr>
              <a:t>मशीन, 14-ग, सीलबंद पैकेट तथा अन्य सब कागज़ात RO को — तीनों काउंटरों के माध्यम से।</a:t>
            </a:r>
          </a:p>
        </p:txBody>
      </p:sp>
      <p:sp>
        <p:nvSpPr>
          <p:cNvPr id="18" name="Rounded Rectangle 17"/>
          <p:cNvSpPr/>
          <p:nvPr/>
        </p:nvSpPr>
        <p:spPr>
          <a:xfrm>
            <a:off x="566928" y="3718915"/>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8233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स्थगन पर भी वही</a:t>
            </a:r>
          </a:p>
          <a:p>
            <a:pPr algn="l">
              <a:lnSpc>
                <a:spcPct val="105000"/>
              </a:lnSpc>
              <a:spcAft>
                <a:spcPts val="100"/>
              </a:spcAft>
            </a:pPr>
            <a:r>
              <a:rPr sz="1250" b="0" i="0">
                <a:solidFill>
                  <a:srgbClr val="202733"/>
                </a:solidFill>
                <a:latin typeface="Nirmala UI"/>
                <a:cs typeface="Nirmala UI"/>
                <a:ea typeface="Nirmala UI"/>
              </a:rPr>
              <a:t>नियम 54-क(1) के अधीन मतदान स्थगित हो तो भी यही पूरी शृंखला पूरी करनी है — "बाद में करेंगे" का विकल्प नहीं है।</a:t>
            </a:r>
          </a:p>
        </p:txBody>
      </p:sp>
      <p:sp>
        <p:nvSpPr>
          <p:cNvPr id="20" name="Rounded Rectangle 19"/>
          <p:cNvSpPr/>
          <p:nvPr/>
        </p:nvSpPr>
        <p:spPr>
          <a:xfrm>
            <a:off x="566928" y="4457039"/>
            <a:ext cx="11064240" cy="1175765"/>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457039"/>
            <a:ext cx="82296" cy="1175765"/>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585055"/>
            <a:ext cx="10607040" cy="947165"/>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मशीन-विशिष्ट दो बातें (ECIL MPSV)</a:t>
            </a:r>
          </a:p>
          <a:p>
            <a:pPr algn="l">
              <a:lnSpc>
                <a:spcPct val="110000"/>
              </a:lnSpc>
              <a:spcAft>
                <a:spcPts val="300"/>
              </a:spcAft>
            </a:pPr>
            <a:r>
              <a:rPr sz="1300" b="0" i="0">
                <a:solidFill>
                  <a:srgbClr val="202733"/>
                </a:solidFill>
                <a:latin typeface="Nirmala UI"/>
                <a:cs typeface="Nirmala UI"/>
                <a:ea typeface="Nirmala UI"/>
              </a:rPr>
              <a:t>Close दबाते ही जो कुल संख्या दिखे वह तुरंत 14-ग की मद 5 में लिखें — स्मृति पर न छोड़ें।</a:t>
            </a:r>
          </a:p>
          <a:p>
            <a:pPr algn="l">
              <a:lnSpc>
                <a:spcPct val="110000"/>
              </a:lnSpc>
              <a:spcAft>
                <a:spcPts val="300"/>
              </a:spcAft>
            </a:pPr>
            <a:r>
              <a:rPr sz="1300" b="0" i="0">
                <a:solidFill>
                  <a:srgbClr val="202733"/>
                </a:solidFill>
                <a:latin typeface="Nirmala UI"/>
                <a:cs typeface="Nirmala UI"/>
                <a:ea typeface="Nirmala UI"/>
              </a:rPr>
              <a:t>Busy लैम्प जलता रहे तो: BU अलग करें → पावर पुनः चालू करें → Busy बुझेगा → Close सक्रिय हो जाएगा। इस मशीन पर END बटन मास्क्ड है और PRINT बटन है ही नहीं — कक्षा में इनका उल्लेख न करें।</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सावधान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बारह जाल — जिनमें प्रशिक्षणार्थी सबसे अधिक फँसते हैं</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notes_forms.md भाग-ट (परियोजना-निर्णय); DLMT_CORRECTION_SHEET_hi.md</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67</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03786"/>
          <a:ext cx="11064240" cy="4114800"/>
        </p:xfrm>
        <a:graphic>
          <a:graphicData uri="http://schemas.openxmlformats.org/drawingml/2006/table">
            <a:tbl>
              <a:tblPr firstRow="1" bandRow="1">
                <a:tableStyleId>{5C22544A-7EE6-4342-B048-85BDC9FD1C3A}</a:tableStyleId>
              </a:tblPr>
              <a:tblGrid>
                <a:gridCol w="553212"/>
                <a:gridCol w="4978908"/>
                <a:gridCol w="5532120"/>
              </a:tblGrid>
              <a:tr h="316523">
                <a:tc>
                  <a:txBody>
                    <a:bodyPr/>
                    <a:lstStyle/>
                    <a:p>
                      <a:r>
                        <a:rPr sz="1250" b="1" i="0">
                          <a:solidFill>
                            <a:srgbClr val="FFFFFF"/>
                          </a:solidFill>
                          <a:latin typeface="Nirmala UI"/>
                          <a:cs typeface="Nirmala UI"/>
                          <a:ea typeface="Nirmala UI"/>
                        </a:rPr>
                        <a:t>#</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जाल</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परियोजना का निर्णय</a:t>
                      </a:r>
                    </a:p>
                  </a:txBody>
                  <a:tcPr marL="82296" marR="82296" marT="36576" marB="36576" anchor="ctr">
                    <a:solidFill>
                      <a:srgbClr val="162842"/>
                    </a:solidFill>
                  </a:tcPr>
                </a:tc>
              </a:tr>
              <a:tr h="316523">
                <a:tc>
                  <a:txBody>
                    <a:bodyPr/>
                    <a:lstStyle/>
                    <a:p>
                      <a:r>
                        <a:rPr sz="1200" b="0" i="0">
                          <a:solidFill>
                            <a:srgbClr val="202733"/>
                          </a:solidFill>
                          <a:latin typeface="Nirmala UI"/>
                          <a:cs typeface="Nirmala UI"/>
                          <a:ea typeface="Nirmala UI"/>
                        </a:rPr>
                        <a:t>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14-ग मद 9(4) — "मद 3 से मद 2 घटाइए"</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उल्टा; ✅ मद 2 − मद 3</a:t>
                      </a:r>
                    </a:p>
                  </a:txBody>
                  <a:tcPr marL="82296" marR="82296" marT="27432" marB="27432" anchor="ctr">
                    <a:solidFill>
                      <a:srgbClr val="FFFFFF"/>
                    </a:solidFill>
                  </a:tcPr>
                </a:tc>
              </a:tr>
              <a:tr h="316523">
                <a:tc>
                  <a:txBody>
                    <a:bodyPr/>
                    <a:lstStyle/>
                    <a:p>
                      <a:r>
                        <a:rPr sz="1200" b="0" i="0">
                          <a:solidFill>
                            <a:srgbClr val="202733"/>
                          </a:solidFill>
                          <a:latin typeface="Nirmala UI"/>
                          <a:cs typeface="Nirmala UI"/>
                          <a:ea typeface="Nirmala UI"/>
                        </a:rPr>
                        <a:t>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भाग-2 में नोटा का खाना खाली</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शून्य हो तो "0" लिखें</a:t>
                      </a:r>
                    </a:p>
                  </a:txBody>
                  <a:tcPr marL="82296" marR="82296" marT="27432" marB="27432" anchor="ctr">
                    <a:solidFill>
                      <a:srgbClr val="F4F2EC"/>
                    </a:solidFill>
                  </a:tcPr>
                </a:tc>
              </a:tr>
              <a:tr h="316523">
                <a:tc>
                  <a:txBody>
                    <a:bodyPr/>
                    <a:lstStyle/>
                    <a:p>
                      <a:r>
                        <a:rPr sz="1200" b="0" i="0">
                          <a:solidFill>
                            <a:srgbClr val="202733"/>
                          </a:solidFill>
                          <a:latin typeface="Nirmala UI"/>
                          <a:cs typeface="Nirmala UI"/>
                          <a:ea typeface="Nirmala UI"/>
                        </a:rPr>
                        <a:t>3</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परिशिष्ट-19 किससे संलग्न, डायरी कौन-सी, मॉकपोल किस मद 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परिशिष्ट-6 के साथ, E-10; डायरी = परिशिष्ट-7; मद 30</a:t>
                      </a:r>
                    </a:p>
                  </a:txBody>
                  <a:tcPr marL="82296" marR="82296" marT="27432" marB="27432" anchor="ctr">
                    <a:solidFill>
                      <a:srgbClr val="FFFFFF"/>
                    </a:solidFill>
                  </a:tcPr>
                </a:tc>
              </a:tr>
              <a:tr h="316523">
                <a:tc>
                  <a:txBody>
                    <a:bodyPr/>
                    <a:lstStyle/>
                    <a:p>
                      <a:r>
                        <a:rPr sz="1200" b="0" i="0">
                          <a:solidFill>
                            <a:srgbClr val="202733"/>
                          </a:solidFill>
                          <a:latin typeface="Nirmala UI"/>
                          <a:cs typeface="Nirmala UI"/>
                          <a:ea typeface="Nirmala UI"/>
                        </a:rPr>
                        <a:t>4</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मॉकपोल में "सभी को समान मत"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शर्त नहीं; नोटा सहित न्यूनतम 1-1 मत</a:t>
                      </a:r>
                    </a:p>
                  </a:txBody>
                  <a:tcPr marL="82296" marR="82296" marT="27432" marB="27432" anchor="ctr">
                    <a:solidFill>
                      <a:srgbClr val="F4F2EC"/>
                    </a:solidFill>
                  </a:tcPr>
                </a:tc>
              </a:tr>
              <a:tr h="316523">
                <a:tc>
                  <a:txBody>
                    <a:bodyPr/>
                    <a:lstStyle/>
                    <a:p>
                      <a:r>
                        <a:rPr sz="1200" b="0" i="0">
                          <a:solidFill>
                            <a:srgbClr val="202733"/>
                          </a:solidFill>
                          <a:latin typeface="Nirmala UI"/>
                          <a:cs typeface="Nirmala UI"/>
                          <a:ea typeface="Nirmala UI"/>
                        </a:rPr>
                        <a:t>5</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₹2 जब्ती — "चुनौती सही निकले तो जब्त"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उल्टा; ✅ नियम 43(5): तुच्छ/असद्भाव पर जब्त, शेष सभी दशाओं में वापस — आयोग का अपना डेक भी यही कहता है</a:t>
                      </a:r>
                    </a:p>
                  </a:txBody>
                  <a:tcPr marL="82296" marR="82296" marT="27432" marB="27432" anchor="ctr">
                    <a:solidFill>
                      <a:srgbClr val="FFFFFF"/>
                    </a:solidFill>
                  </a:tcPr>
                </a:tc>
              </a:tr>
              <a:tr h="316523">
                <a:tc>
                  <a:txBody>
                    <a:bodyPr/>
                    <a:lstStyle/>
                    <a:p>
                      <a:r>
                        <a:rPr sz="1200" b="0" i="0">
                          <a:solidFill>
                            <a:srgbClr val="202733"/>
                          </a:solidFill>
                          <a:latin typeface="Nirmala UI"/>
                          <a:cs typeface="Nirmala UI"/>
                          <a:ea typeface="Nirmala UI"/>
                        </a:rPr>
                        <a:t>6</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"नियम 45-क", "171-च", "1959"</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तीनों पुराने लेबल; पढ़ें विलोपित / BNS 172-174 / अधिनियम 2009 धारा 15 — प्रपत्र स्वयं न बदलें</a:t>
                      </a:r>
                    </a:p>
                  </a:txBody>
                  <a:tcPr marL="82296" marR="82296" marT="27432" marB="27432" anchor="ctr">
                    <a:solidFill>
                      <a:srgbClr val="F4F2EC"/>
                    </a:solidFill>
                  </a:tcPr>
                </a:tc>
              </a:tr>
              <a:tr h="316523">
                <a:tc>
                  <a:txBody>
                    <a:bodyPr/>
                    <a:lstStyle/>
                    <a:p>
                      <a:r>
                        <a:rPr sz="1200" b="0" i="0">
                          <a:solidFill>
                            <a:srgbClr val="202733"/>
                          </a:solidFill>
                          <a:latin typeface="Nirmala UI"/>
                          <a:cs typeface="Nirmala UI"/>
                          <a:ea typeface="Nirmala UI"/>
                        </a:rPr>
                        <a:t>7</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डायरी स्ट्रांग रूम में</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कभी नहीं — RO/ARO की अभिरक्षा (आदेश 858)</a:t>
                      </a:r>
                    </a:p>
                  </a:txBody>
                  <a:tcPr marL="82296" marR="82296" marT="27432" marB="27432" anchor="ctr">
                    <a:solidFill>
                      <a:srgbClr val="FFFFFF"/>
                    </a:solidFill>
                  </a:tcPr>
                </a:tc>
              </a:tr>
              <a:tr h="316523">
                <a:tc>
                  <a:txBody>
                    <a:bodyPr/>
                    <a:lstStyle/>
                    <a:p>
                      <a:r>
                        <a:rPr sz="1200" b="0" i="0">
                          <a:solidFill>
                            <a:srgbClr val="202733"/>
                          </a:solidFill>
                          <a:latin typeface="Nirmala UI"/>
                          <a:cs typeface="Nirmala UI"/>
                          <a:ea typeface="Nirmala UI"/>
                        </a:rPr>
                        <a:t>8</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पोस्टल-बैलेट धारक को रोका गया मतदाता किस मद में</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किसी में ठीक नहीं बैठता — RO/DEO से पूछें</a:t>
                      </a:r>
                    </a:p>
                  </a:txBody>
                  <a:tcPr marL="82296" marR="82296" marT="27432" marB="27432" anchor="ctr">
                    <a:solidFill>
                      <a:srgbClr val="F4F2EC"/>
                    </a:solidFill>
                  </a:tcPr>
                </a:tc>
              </a:tr>
              <a:tr h="316523">
                <a:tc>
                  <a:txBody>
                    <a:bodyPr/>
                    <a:lstStyle/>
                    <a:p>
                      <a:r>
                        <a:rPr sz="1200" b="0" i="0">
                          <a:solidFill>
                            <a:srgbClr val="202733"/>
                          </a:solidFill>
                          <a:latin typeface="Nirmala UI"/>
                          <a:cs typeface="Nirmala UI"/>
                          <a:ea typeface="Nirmala UI"/>
                        </a:rPr>
                        <a:t>9</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हर प्रपत्र पर अलग-अलग केन्द्र-संख्या</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एक ही संख्या हर जगह — मार्गदर्शिका के नमूने में भी यह चूक है</a:t>
                      </a:r>
                    </a:p>
                  </a:txBody>
                  <a:tcPr marL="82296" marR="82296" marT="27432" marB="27432" anchor="ctr">
                    <a:solidFill>
                      <a:srgbClr val="FFFFFF"/>
                    </a:solidFill>
                  </a:tcPr>
                </a:tc>
              </a:tr>
              <a:tr h="316523">
                <a:tc>
                  <a:txBody>
                    <a:bodyPr/>
                    <a:lstStyle/>
                    <a:p>
                      <a:r>
                        <a:rPr sz="1200" b="0" i="0">
                          <a:solidFill>
                            <a:srgbClr val="202733"/>
                          </a:solidFill>
                          <a:latin typeface="Nirmala UI"/>
                          <a:cs typeface="Nirmala UI"/>
                          <a:ea typeface="Nirmala UI"/>
                        </a:rPr>
                        <a:t>10</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E-9 पर केवल "E-9" लिखना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अपर्याप्त — "Account of Votes Recorded" अनिवार्य (नियम 49-क(2))</a:t>
                      </a:r>
                    </a:p>
                  </a:txBody>
                  <a:tcPr marL="82296" marR="82296" marT="27432" marB="27432" anchor="ctr">
                    <a:solidFill>
                      <a:srgbClr val="F4F2EC"/>
                    </a:solidFill>
                  </a:tcPr>
                </a:tc>
              </a:tr>
              <a:tr h="316523">
                <a:tc>
                  <a:txBody>
                    <a:bodyPr/>
                    <a:lstStyle/>
                    <a:p>
                      <a:r>
                        <a:rPr sz="1200" b="0" i="0">
                          <a:solidFill>
                            <a:srgbClr val="202733"/>
                          </a:solidFill>
                          <a:latin typeface="Nirmala UI"/>
                          <a:cs typeface="Nirmala UI"/>
                          <a:ea typeface="Nirmala UI"/>
                        </a:rPr>
                        <a:t>11</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मतदाता पर्ची PO-1 जारी करे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 PO-2 — क्रम: पहचान → 14-क → स्याही → पर्ची → PO-3 जाँच → Ballot</a:t>
                      </a:r>
                    </a:p>
                  </a:txBody>
                  <a:tcPr marL="82296" marR="82296" marT="27432" marB="27432" anchor="ctr">
                    <a:solidFill>
                      <a:srgbClr val="FFFFFF"/>
                    </a:solidFill>
                  </a:tcPr>
                </a:tc>
              </a:tr>
              <a:tr h="316524">
                <a:tc>
                  <a:txBody>
                    <a:bodyPr/>
                    <a:lstStyle/>
                    <a:p>
                      <a:r>
                        <a:rPr sz="1200" b="0" i="0">
                          <a:solidFill>
                            <a:srgbClr val="202733"/>
                          </a:solidFill>
                          <a:latin typeface="Nirmala UI"/>
                          <a:cs typeface="Nirmala UI"/>
                          <a:ea typeface="Nirmala UI"/>
                        </a:rPr>
                        <a:t>12</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शून्य वाला लिफाफा न बनाना</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 हर लिफाफा बनेगा — "शून्य" लिखकर हस्ताक्षर करके बंद करें</a:t>
                      </a:r>
                    </a:p>
                  </a:txBody>
                  <a:tcPr marL="82296" marR="82296" marT="27432" marB="27432" anchor="ctr">
                    <a:solidFill>
                      <a:srgbClr val="F4F2EC"/>
                    </a:solidFill>
                  </a:tcPr>
                </a:tc>
              </a:tr>
            </a:tbl>
          </a:graphicData>
        </a:graphic>
      </p:graphicFrame>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अंतिम जाँच</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बूथ छोड़ने से पहले — पाँच मिनट की अंतिम जाँच</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परिशिष्ट-15 (चेक मेमो, मु.पृ. 123) मद 18–24; अ.13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68</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sp>
        <p:nvSpPr>
          <p:cNvPr id="10" name="Rounded Rectangle 9"/>
          <p:cNvSpPr/>
          <p:nvPr/>
        </p:nvSpPr>
        <p:spPr>
          <a:xfrm>
            <a:off x="566928" y="1424787"/>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388211"/>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1 · मशीन</a:t>
            </a:r>
          </a:p>
          <a:p>
            <a:pPr algn="l">
              <a:lnSpc>
                <a:spcPct val="105000"/>
              </a:lnSpc>
              <a:spcAft>
                <a:spcPts val="100"/>
              </a:spcAft>
            </a:pPr>
            <a:r>
              <a:rPr sz="1250" b="0" i="0">
                <a:solidFill>
                  <a:srgbClr val="202733"/>
                </a:solidFill>
                <a:latin typeface="Nirmala UI"/>
                <a:cs typeface="Nirmala UI"/>
                <a:ea typeface="Nirmala UI"/>
              </a:rPr>
              <a:t>Close दबाया? Total का अंक 14-ग की मद 5 में लिखा? CU-BU अलग, बक्सों में, एड्रेस टैग पर मुद्रा एवं चपड़ी? इच्छुक अभिकर्ताओं के हस्ताक्षर टैग पर?</a:t>
            </a:r>
          </a:p>
        </p:txBody>
      </p:sp>
      <p:sp>
        <p:nvSpPr>
          <p:cNvPr id="12" name="Rounded Rectangle 11"/>
          <p:cNvSpPr/>
          <p:nvPr/>
        </p:nvSpPr>
        <p:spPr>
          <a:xfrm>
            <a:off x="566928" y="1998319"/>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61743"/>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2 · छह मिलान</a:t>
            </a:r>
          </a:p>
          <a:p>
            <a:pPr algn="l">
              <a:lnSpc>
                <a:spcPct val="105000"/>
              </a:lnSpc>
              <a:spcAft>
                <a:spcPts val="100"/>
              </a:spcAft>
            </a:pPr>
            <a:r>
              <a:rPr sz="1250" b="0" i="0">
                <a:solidFill>
                  <a:srgbClr val="202733"/>
                </a:solidFill>
                <a:latin typeface="Nirmala UI"/>
                <a:cs typeface="Nirmala UI"/>
                <a:ea typeface="Nirmala UI"/>
              </a:rPr>
              <a:t>डायरी ↔ 14-ग की छह पंक्तियाँ (मद 11(2), 12, 16, 6, 21, 17) — एक भी न मिले तो अभी सुधारें।</a:t>
            </a:r>
          </a:p>
        </p:txBody>
      </p:sp>
      <p:sp>
        <p:nvSpPr>
          <p:cNvPr id="14" name="Rounded Rectangle 13"/>
          <p:cNvSpPr/>
          <p:nvPr/>
        </p:nvSpPr>
        <p:spPr>
          <a:xfrm>
            <a:off x="566928" y="2571851"/>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535275"/>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3 · चौदह लिफाफे</a:t>
            </a:r>
          </a:p>
          <a:p>
            <a:pPr algn="l">
              <a:lnSpc>
                <a:spcPct val="105000"/>
              </a:lnSpc>
              <a:spcAft>
                <a:spcPts val="100"/>
              </a:spcAft>
            </a:pPr>
            <a:r>
              <a:rPr sz="1250" b="0" i="0">
                <a:solidFill>
                  <a:srgbClr val="202733"/>
                </a:solidFill>
                <a:latin typeface="Nirmala UI"/>
                <a:cs typeface="Nirmala UI"/>
                <a:ea typeface="Nirmala UI"/>
              </a:rPr>
              <a:t>गिनकर देखें — 14 के 14; शून्य वाले भी बने? पृष्ठांकन पूरा? E-9 पर "Account of Votes Recorded" लिखा?</a:t>
            </a:r>
          </a:p>
        </p:txBody>
      </p:sp>
      <p:sp>
        <p:nvSpPr>
          <p:cNvPr id="16" name="Rounded Rectangle 15"/>
          <p:cNvSpPr/>
          <p:nvPr/>
        </p:nvSpPr>
        <p:spPr>
          <a:xfrm>
            <a:off x="566928" y="3145383"/>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108807"/>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4 · घोषणाएँ</a:t>
            </a:r>
          </a:p>
          <a:p>
            <a:pPr algn="l">
              <a:lnSpc>
                <a:spcPct val="105000"/>
              </a:lnSpc>
              <a:spcAft>
                <a:spcPts val="100"/>
              </a:spcAft>
            </a:pPr>
            <a:r>
              <a:rPr sz="1250" b="0" i="0">
                <a:solidFill>
                  <a:srgbClr val="202733"/>
                </a:solidFill>
                <a:latin typeface="Nirmala UI"/>
                <a:cs typeface="Nirmala UI"/>
                <a:ea typeface="Nirmala UI"/>
              </a:rPr>
              <a:t>परिशिष्ट-6 के तीनों भाग भरे? भाग-3 में समय भी? परिशिष्ट-19 संलग्न करके E-10 में?</a:t>
            </a:r>
          </a:p>
        </p:txBody>
      </p:sp>
      <p:sp>
        <p:nvSpPr>
          <p:cNvPr id="18" name="Rounded Rectangle 17"/>
          <p:cNvSpPr/>
          <p:nvPr/>
        </p:nvSpPr>
        <p:spPr>
          <a:xfrm>
            <a:off x="566928" y="3718915"/>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682339"/>
            <a:ext cx="10424160" cy="57353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5 · तीन काउंटर</a:t>
            </a:r>
          </a:p>
          <a:p>
            <a:pPr algn="l">
              <a:lnSpc>
                <a:spcPct val="105000"/>
              </a:lnSpc>
              <a:spcAft>
                <a:spcPts val="100"/>
              </a:spcAft>
            </a:pPr>
            <a:r>
              <a:rPr sz="1250" b="0" i="0">
                <a:solidFill>
                  <a:srgbClr val="202733"/>
                </a:solidFill>
                <a:latin typeface="Nirmala UI"/>
                <a:cs typeface="Nirmala UI"/>
                <a:ea typeface="Nirmala UI"/>
              </a:rPr>
              <a:t>काउंटर-1: मशीन + E-9, E-10, E-11, E-12 · काउंटर-2: E-1…E-8 + E-13, E-14 · काउंटर-3: शेष सामग्री — हर काउंटर से रसीद लेकर ही हटें।</a:t>
            </a:r>
          </a:p>
        </p:txBody>
      </p:sp>
      <p:sp>
        <p:nvSpPr>
          <p:cNvPr id="20" name="Rounded Rectangle 19"/>
          <p:cNvSpPr/>
          <p:nvPr/>
        </p:nvSpPr>
        <p:spPr>
          <a:xfrm>
            <a:off x="566928" y="4457039"/>
            <a:ext cx="11064240" cy="1175766"/>
          </a:xfrm>
          <a:prstGeom prst="roundRect">
            <a:avLst>
              <a:gd name="adj" fmla="val 6000"/>
            </a:avLst>
          </a:prstGeom>
          <a:solidFill>
            <a:srgbClr val="EDF3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457039"/>
            <a:ext cx="82296" cy="1175766"/>
          </a:xfrm>
          <a:prstGeom prst="rect">
            <a:avLst/>
          </a:prstGeom>
          <a:solidFill>
            <a:srgbClr val="243D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585055"/>
            <a:ext cx="10607040" cy="947166"/>
          </a:xfrm>
          <a:prstGeom prst="rect">
            <a:avLst/>
          </a:prstGeom>
          <a:noFill/>
        </p:spPr>
        <p:txBody>
          <a:bodyPr wrap="square" anchor="t" lIns="0" rIns="0" tIns="0" bIns="0">
            <a:spAutoFit/>
          </a:bodyPr>
          <a:lstStyle/>
          <a:p>
            <a:pPr algn="l">
              <a:lnSpc>
                <a:spcPct val="110000"/>
              </a:lnSpc>
              <a:spcAft>
                <a:spcPts val="300"/>
              </a:spcAft>
            </a:pPr>
            <a:r>
              <a:rPr sz="1350" b="1" i="0">
                <a:solidFill>
                  <a:srgbClr val="243D61"/>
                </a:solidFill>
                <a:latin typeface="Nirmala UI"/>
                <a:cs typeface="Nirmala UI"/>
                <a:ea typeface="Nirmala UI"/>
              </a:rPr>
              <a:t>परिशिष्ट-15 का चेक मेमो साथ रखें</a:t>
            </a:r>
          </a:p>
          <a:p>
            <a:pPr algn="l">
              <a:lnSpc>
                <a:spcPct val="110000"/>
              </a:lnSpc>
              <a:spcAft>
                <a:spcPts val="300"/>
              </a:spcAft>
            </a:pPr>
            <a:r>
              <a:rPr sz="1300" b="0" i="0">
                <a:solidFill>
                  <a:srgbClr val="202733"/>
                </a:solidFill>
                <a:latin typeface="Nirmala UI"/>
                <a:cs typeface="Nirmala UI"/>
                <a:ea typeface="Nirmala UI"/>
              </a:rPr>
              <a:t>चेक मेमो (24 मदें) आयोग का अपना प्रपत्र है — अपनी सूची न बनाएँ, इसे लेमिनेट कराकर साथ रखें। ⚠️ इस पुस्तिका में उसका पृष्ठ नहीं है (अनुक्रमणिका के क्रम 26 पर उल्लेख है) — मार्गदर्शिका मु.पृ. 123 से अलग से लें।</a:t>
            </a:r>
          </a:p>
          <a:p>
            <a:pPr algn="l">
              <a:lnSpc>
                <a:spcPct val="110000"/>
              </a:lnSpc>
              <a:spcAft>
                <a:spcPts val="300"/>
              </a:spcAft>
            </a:pPr>
            <a:r>
              <a:rPr sz="1300" b="0" i="0">
                <a:solidFill>
                  <a:srgbClr val="202733"/>
                </a:solidFill>
                <a:latin typeface="Nirmala UI"/>
                <a:cs typeface="Nirmala UI"/>
                <a:ea typeface="Nirmala UI"/>
              </a:rPr>
              <a:t>चेक मेमो की अपनी चेतावनी हर सत्र में दोहराएँ — "अपनी स्मरण शक्ति और पूर्व अनुभवों पर कदापि निर्भर न रहें" (परिशिष्ट-14)।</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अनुत्तरित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जो अभी तय नहीं है — कक्षा में इन पर उत्तर न दें</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notes_forms.md §अनुपस्थितियाँ/UNCERTAIN; DEO प्रश्न ब2; FORMS_MODULE_hi §4.3</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69</a:t>
            </a:r>
          </a:p>
        </p:txBody>
      </p:sp>
      <p:sp>
        <p:nvSpPr>
          <p:cNvPr id="9" name="Rounded Rectangle 8"/>
          <p:cNvSpPr/>
          <p:nvPr/>
        </p:nvSpPr>
        <p:spPr>
          <a:xfrm>
            <a:off x="10195560" y="384048"/>
            <a:ext cx="1463040" cy="310896"/>
          </a:xfrm>
          <a:prstGeom prst="roundRect">
            <a:avLst>
              <a:gd name="adj" fmla="val 35000"/>
            </a:avLst>
          </a:prstGeom>
          <a:solidFill>
            <a:srgbClr val="EAF5EE"/>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1E7A46"/>
                </a:solidFill>
                <a:latin typeface="Nirmala UI"/>
                <a:cs typeface="Nirmala UI"/>
                <a:ea typeface="Nirmala UI"/>
              </a:rPr>
              <a:t>नया</a:t>
            </a:r>
          </a:p>
        </p:txBody>
      </p:sp>
      <p:graphicFrame>
        <p:nvGraphicFramePr>
          <p:cNvPr id="10" name="Table 9"/>
          <p:cNvGraphicFramePr>
            <a:graphicFrameLocks noGrp="1"/>
          </p:cNvGraphicFramePr>
          <p:nvPr/>
        </p:nvGraphicFramePr>
        <p:xfrm>
          <a:off x="566928" y="1480992"/>
          <a:ext cx="11064238" cy="2285999"/>
        </p:xfrm>
        <a:graphic>
          <a:graphicData uri="http://schemas.openxmlformats.org/drawingml/2006/table">
            <a:tbl>
              <a:tblPr firstRow="1" bandRow="1">
                <a:tableStyleId>{5C22544A-7EE6-4342-B048-85BDC9FD1C3A}</a:tableStyleId>
              </a:tblPr>
              <a:tblGrid>
                <a:gridCol w="3761841"/>
                <a:gridCol w="3761841"/>
                <a:gridCol w="3540556"/>
              </a:tblGrid>
              <a:tr h="380999">
                <a:tc>
                  <a:txBody>
                    <a:bodyPr/>
                    <a:lstStyle/>
                    <a:p>
                      <a:r>
                        <a:rPr sz="1250" b="1" i="0">
                          <a:solidFill>
                            <a:srgbClr val="FFFFFF"/>
                          </a:solidFill>
                          <a:latin typeface="Nirmala UI"/>
                          <a:cs typeface="Nirmala UI"/>
                          <a:ea typeface="Nirmala UI"/>
                        </a:rPr>
                        <a:t>प्रश्न</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स्थिति</a:t>
                      </a:r>
                    </a:p>
                  </a:txBody>
                  <a:tcPr marL="82296" marR="82296" marT="36576" marB="36576" anchor="ctr">
                    <a:solidFill>
                      <a:srgbClr val="162842"/>
                    </a:solidFill>
                  </a:tcPr>
                </a:tc>
                <a:tc>
                  <a:txBody>
                    <a:bodyPr/>
                    <a:lstStyle/>
                    <a:p>
                      <a:r>
                        <a:rPr sz="1250" b="1" i="0">
                          <a:solidFill>
                            <a:srgbClr val="FFFFFF"/>
                          </a:solidFill>
                          <a:latin typeface="Nirmala UI"/>
                          <a:cs typeface="Nirmala UI"/>
                          <a:ea typeface="Nirmala UI"/>
                        </a:rPr>
                        <a:t>क्या करें</a:t>
                      </a:r>
                    </a:p>
                  </a:txBody>
                  <a:tcPr marL="82296" marR="82296" marT="36576" marB="36576" anchor="ctr">
                    <a:solidFill>
                      <a:srgbClr val="162842"/>
                    </a:solidFill>
                  </a:tcPr>
                </a:tc>
              </a:tr>
              <a:tr h="380999">
                <a:tc>
                  <a:txBody>
                    <a:bodyPr/>
                    <a:lstStyle/>
                    <a:p>
                      <a:r>
                        <a:rPr sz="1200" b="0" i="0">
                          <a:solidFill>
                            <a:srgbClr val="202733"/>
                          </a:solidFill>
                          <a:latin typeface="Nirmala UI"/>
                          <a:cs typeface="Nirmala UI"/>
                          <a:ea typeface="Nirmala UI"/>
                        </a:rPr>
                        <a:t>E-12 का विहित प्रारूप</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पढ़े गए किसी स्रोत में नहीं मिला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जिला/RO द्वारा दिया गया प्रपत्र भरें; प्रारूप का दावा न करें</a:t>
                      </a:r>
                    </a:p>
                  </a:txBody>
                  <a:tcPr marL="82296" marR="82296" marT="27432" marB="27432" anchor="ctr">
                    <a:solidFill>
                      <a:srgbClr val="FFFFFF"/>
                    </a:solidFill>
                  </a:tcPr>
                </a:tc>
              </a:tr>
              <a:tr h="380999">
                <a:tc>
                  <a:txBody>
                    <a:bodyPr/>
                    <a:lstStyle/>
                    <a:p>
                      <a:r>
                        <a:rPr sz="1200" b="0" i="0">
                          <a:solidFill>
                            <a:srgbClr val="202733"/>
                          </a:solidFill>
                          <a:latin typeface="Nirmala UI"/>
                          <a:cs typeface="Nirmala UI"/>
                          <a:ea typeface="Nirmala UI"/>
                        </a:rPr>
                        <a:t>प्ररूप 15 बनाम 15-क का अंतिम भेद</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आयोग की मूल प्रति से मिलान शेष — अपुष्ट</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RO से पुष्टि कराएँ; "अंतिम" कहकर न पढ़ाएँ</a:t>
                      </a:r>
                    </a:p>
                  </a:txBody>
                  <a:tcPr marL="82296" marR="82296" marT="27432" marB="27432" anchor="ctr">
                    <a:solidFill>
                      <a:srgbClr val="F4F2EC"/>
                    </a:solidFill>
                  </a:tcPr>
                </a:tc>
              </a:tr>
              <a:tr h="380999">
                <a:tc>
                  <a:txBody>
                    <a:bodyPr/>
                    <a:lstStyle/>
                    <a:p>
                      <a:r>
                        <a:rPr sz="1200" b="0" i="0">
                          <a:solidFill>
                            <a:srgbClr val="202733"/>
                          </a:solidFill>
                          <a:latin typeface="Nirmala UI"/>
                          <a:cs typeface="Nirmala UI"/>
                          <a:ea typeface="Nirmala UI"/>
                        </a:rPr>
                        <a:t>"3 बजे बाद रिलीफ अभिकर्ता नहीं"</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नियमों में आधार नहीं मिला</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वैध प्ररूप-9 धारक को न रोकें; DEO से स्पष्टीकरण</a:t>
                      </a:r>
                    </a:p>
                  </a:txBody>
                  <a:tcPr marL="82296" marR="82296" marT="27432" marB="27432" anchor="ctr">
                    <a:solidFill>
                      <a:srgbClr val="FFFFFF"/>
                    </a:solidFill>
                  </a:tcPr>
                </a:tc>
              </a:tr>
              <a:tr h="380999">
                <a:tc>
                  <a:txBody>
                    <a:bodyPr/>
                    <a:lstStyle/>
                    <a:p>
                      <a:r>
                        <a:rPr sz="1200" b="0" i="0">
                          <a:solidFill>
                            <a:srgbClr val="202733"/>
                          </a:solidFill>
                          <a:latin typeface="Nirmala UI"/>
                          <a:cs typeface="Nirmala UI"/>
                          <a:ea typeface="Nirmala UI"/>
                        </a:rPr>
                        <a:t>पोस्टल-बैलेट धारक को रोका — 14-ग की किस मद में?</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मद 3 व मद 4 दोनों की परिभाषा में नहीं बैठता</a:t>
                      </a:r>
                    </a:p>
                  </a:txBody>
                  <a:tcPr marL="82296" marR="82296" marT="27432" marB="27432" anchor="ctr">
                    <a:solidFill>
                      <a:srgbClr val="F4F2EC"/>
                    </a:solidFill>
                  </a:tcPr>
                </a:tc>
                <a:tc>
                  <a:txBody>
                    <a:bodyPr/>
                    <a:lstStyle/>
                    <a:p>
                      <a:r>
                        <a:rPr sz="1200" b="0" i="0">
                          <a:solidFill>
                            <a:srgbClr val="202733"/>
                          </a:solidFill>
                          <a:latin typeface="Nirmala UI"/>
                          <a:cs typeface="Nirmala UI"/>
                          <a:ea typeface="Nirmala UI"/>
                        </a:rPr>
                        <a:t>RO/DEO से पूछें; नमूने में यह उदाहरण न रखें</a:t>
                      </a:r>
                    </a:p>
                  </a:txBody>
                  <a:tcPr marL="82296" marR="82296" marT="27432" marB="27432" anchor="ctr">
                    <a:solidFill>
                      <a:srgbClr val="F4F2EC"/>
                    </a:solidFill>
                  </a:tcPr>
                </a:tc>
              </a:tr>
              <a:tr h="381004">
                <a:tc>
                  <a:txBody>
                    <a:bodyPr/>
                    <a:lstStyle/>
                    <a:p>
                      <a:r>
                        <a:rPr sz="1200" b="0" i="0">
                          <a:solidFill>
                            <a:srgbClr val="202733"/>
                          </a:solidFill>
                          <a:latin typeface="Nirmala UI"/>
                          <a:cs typeface="Nirmala UI"/>
                          <a:ea typeface="Nirmala UI"/>
                        </a:rPr>
                        <a:t>डायरी मद 11(2) 985 ↔ 11(3) 960 का 25 का अंतर</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काल्पनिक नमूने की असंगति; कारण अज्ञात</a:t>
                      </a:r>
                    </a:p>
                  </a:txBody>
                  <a:tcPr marL="82296" marR="82296" marT="27432" marB="27432" anchor="ctr">
                    <a:solidFill>
                      <a:srgbClr val="FFFFFF"/>
                    </a:solidFill>
                  </a:tcPr>
                </a:tc>
                <a:tc>
                  <a:txBody>
                    <a:bodyPr/>
                    <a:lstStyle/>
                    <a:p>
                      <a:r>
                        <a:rPr sz="1200" b="0" i="0">
                          <a:solidFill>
                            <a:srgbClr val="202733"/>
                          </a:solidFill>
                          <a:latin typeface="Nirmala UI"/>
                          <a:cs typeface="Nirmala UI"/>
                          <a:ea typeface="Nirmala UI"/>
                        </a:rPr>
                        <a:t>"सही अंक" न बताएँ; केवल यह कहें कि पंक्तियाँ आपस में नहीं मिलतीं</a:t>
                      </a:r>
                    </a:p>
                  </a:txBody>
                  <a:tcPr marL="82296" marR="82296" marT="27432" marB="27432" anchor="ctr">
                    <a:solidFill>
                      <a:srgbClr val="FFFFFF"/>
                    </a:solidFill>
                  </a:tcPr>
                </a:tc>
              </a:tr>
            </a:tbl>
          </a:graphicData>
        </a:graphic>
      </p:graphicFrame>
      <p:sp>
        <p:nvSpPr>
          <p:cNvPr id="11" name="Rounded Rectangle 10"/>
          <p:cNvSpPr/>
          <p:nvPr/>
        </p:nvSpPr>
        <p:spPr>
          <a:xfrm>
            <a:off x="566928" y="3968160"/>
            <a:ext cx="11064240" cy="984250"/>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66928" y="3968160"/>
            <a:ext cx="82296" cy="984250"/>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4096176"/>
            <a:ext cx="10607040" cy="755650"/>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प्रशिक्षक के लिए एक नियम</a:t>
            </a:r>
          </a:p>
          <a:p>
            <a:pPr algn="l">
              <a:lnSpc>
                <a:spcPct val="110000"/>
              </a:lnSpc>
              <a:spcAft>
                <a:spcPts val="300"/>
              </a:spcAft>
            </a:pPr>
            <a:r>
              <a:rPr sz="1300" b="0" i="0">
                <a:solidFill>
                  <a:srgbClr val="202733"/>
                </a:solidFill>
                <a:latin typeface="Nirmala UI"/>
                <a:cs typeface="Nirmala UI"/>
                <a:ea typeface="Nirmala UI"/>
              </a:rPr>
              <a:t>"मुझे नहीं मालूम, यह RO/DEO से पूछकर बताऊँगा" — यह उत्तर 09 एवं 11 सितम्बर 2026 को गलत निर्देश देने से हर बार बेहतर है। अनुमान से भरा गया प्रपत्र RO के यहाँ पकड़ा जाएगा और सीलबंद पैकेट फिर खोला नहीं जा सकेगा।</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2 ·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9 — मतदान अभिकर्ता की नियुक्ति</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26(3) एवं 78; ULB Manual मु.पृ. 144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07</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03.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भरा हुआ नमूना — नियुक्ति, सहमति एवं गोपनीयता की घोषणा (अंक काल्पनिक)</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कौन भरे</a:t>
            </a:r>
            <a:r>
              <a:rPr sz="1450" b="0" i="0">
                <a:solidFill>
                  <a:srgbClr val="202733"/>
                </a:solidFill>
                <a:latin typeface="Nirmala UI"/>
                <a:cs typeface="Nirmala UI"/>
                <a:ea typeface="Nirmala UI"/>
              </a:rPr>
              <a:t>  —  अभ्यर्थी अथवा निर्वाचन अभिकर्ता — नियुक्ति खण्ड में हस्ताक्षर; अभिकर्ता सहमति खण्ड में।</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PRO का अपना कृत्य</a:t>
            </a:r>
            <a:r>
              <a:rPr sz="1450" b="0" i="0">
                <a:solidFill>
                  <a:srgbClr val="202733"/>
                </a:solidFill>
                <a:latin typeface="Nirmala UI"/>
                <a:cs typeface="Nirmala UI"/>
                <a:ea typeface="Nirmala UI"/>
              </a:rPr>
              <a:t>  —  तीसरा खण्ड — गोपनीयता की घोषणा — अभिकर्ता आपके *सामने* हस्ताक्षर करेगा; आप 'मेरे समक्ष हस्ताक्षर किये' लिखकर दिनांक सहित प्रतिहस्ताक्षर करेंगे।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कागज़ ले लेना पर्याप्त नहीं</a:t>
            </a:r>
            <a:r>
              <a:rPr sz="1450" b="0" i="0">
                <a:solidFill>
                  <a:srgbClr val="202733"/>
                </a:solidFill>
                <a:latin typeface="Nirmala UI"/>
                <a:cs typeface="Nirmala UI"/>
                <a:ea typeface="Nirmala UI"/>
              </a:rPr>
              <a:t>  —  प्रतिहस्ताक्षर के बिना घोषणा अधूरी है — यह प्रवेश की शर्त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प्रयुक्त प्ररूप-9 → E-14 (बिना सील), काउंटर-2।</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9 · समापन</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अंतिम पृष्ठ — "अपना विवेक प्रपत्रों को भरने में काम में लें"</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मूल पुस्तिका पृ. 40; मार्गदर्शिका परिशिष्ट-14 की चेतावनी</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70</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1528002" y="1252728"/>
            <a:ext cx="3427090"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FORMS_p040.png"/>
          <p:cNvPicPr>
            <a:picLocks noChangeAspect="1"/>
          </p:cNvPicPr>
          <p:nvPr/>
        </p:nvPicPr>
        <p:blipFill>
          <a:blip r:embed="rId2"/>
          <a:stretch>
            <a:fillRect/>
          </a:stretch>
        </p:blipFill>
        <p:spPr>
          <a:xfrm>
            <a:off x="1573722" y="1298448"/>
            <a:ext cx="3335650" cy="4718304"/>
          </a:xfrm>
          <a:prstGeom prst="rect">
            <a:avLst/>
          </a:prstGeom>
        </p:spPr>
      </p:pic>
      <p:sp>
        <p:nvSpPr>
          <p:cNvPr id="12" name="TextBox 11"/>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मूल पुस्तिका का समापन-पृष्ठ (मनीष कुमार गोयल, SLMT-जयपुर)</a:t>
            </a:r>
            <a:r>
              <a:rPr sz="950" b="0" i="0">
                <a:solidFill>
                  <a:srgbClr val="5B6472"/>
                </a:solidFill>
                <a:latin typeface="Nirmala UI"/>
                <a:cs typeface="Nirmala UI"/>
                <a:ea typeface="Nirmala UI"/>
              </a:rPr>
              <a:t/>
            </a:r>
          </a:p>
        </p:txBody>
      </p:sp>
      <p:sp>
        <p:nvSpPr>
          <p:cNvPr id="13" name="TextBox 12"/>
          <p:cNvSpPr txBox="1"/>
          <p:nvPr/>
        </p:nvSpPr>
        <p:spPr>
          <a:xfrm>
            <a:off x="6263640" y="1517690"/>
            <a:ext cx="5367528" cy="4883109"/>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पुस्तिका का अपना दावा</a:t>
            </a:r>
            <a:r>
              <a:rPr sz="1450" b="0" i="0">
                <a:solidFill>
                  <a:srgbClr val="202733"/>
                </a:solidFill>
                <a:latin typeface="Nirmala UI"/>
                <a:cs typeface="Nirmala UI"/>
                <a:ea typeface="Nirmala UI"/>
              </a:rPr>
              <a:t>  —  "यह सभी प्रपत्र आपकी सुविधा के लिए हैं" — अर्थात् यह प्रशिक्षण-सामग्री है, विहित प्रपत्रों का स्थान नहीं लेती।</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शासी क्रम</a:t>
            </a:r>
            <a:r>
              <a:rPr sz="1450" b="0" i="0">
                <a:solidFill>
                  <a:srgbClr val="202733"/>
                </a:solidFill>
                <a:latin typeface="Nirmala UI"/>
                <a:cs typeface="Nirmala UI"/>
                <a:ea typeface="Nirmala UI"/>
              </a:rPr>
              <a:t>  —  नियम 1994 → आयोग के आदेश → मार्गदर्शिका → यह पुस्तिका। टकराव हो तो ऊपर वाला जीतेगा।</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सभी अंक काल्पनिक</a:t>
            </a:r>
            <a:r>
              <a:rPr sz="1450" b="0" i="0">
                <a:solidFill>
                  <a:srgbClr val="202733"/>
                </a:solidFill>
                <a:latin typeface="Nirmala UI"/>
                <a:cs typeface="Nirmala UI"/>
                <a:ea typeface="Nirmala UI"/>
              </a:rPr>
              <a:t>  —  पावटा, वार्ड 21, केन्द्र 122 — पहले पृष्ठ पर ही लिखा है "सभी नाम काल्पनिक हैं, केवल प्रशिक्षण हेतु"; और कई अंक आपस में नहीं मिलते।</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इस संस्करण के 8 सुधार-पृष्ठ</a:t>
            </a:r>
            <a:r>
              <a:rPr sz="1450" b="0" i="0">
                <a:solidFill>
                  <a:srgbClr val="202733"/>
                </a:solidFill>
                <a:latin typeface="Nirmala UI"/>
                <a:cs typeface="Nirmala UI"/>
                <a:ea typeface="Nirmala UI"/>
              </a:rPr>
              <a:t>  —  पृ. 2, 9, 10, 16, 23, 31, 34, 35, 36 — इन्हें हटाएँ नहीं, अभ्यास बनाएँ; कक्षा स्वयं दोष पकड़े, यही सबसे टिकाऊ प्रशिक्षण 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अंतिम चेतावनी</a:t>
            </a:r>
            <a:r>
              <a:rPr sz="1450" b="0" i="0">
                <a:solidFill>
                  <a:srgbClr val="202733"/>
                </a:solidFill>
                <a:latin typeface="Nirmala UI"/>
                <a:cs typeface="Nirmala UI"/>
                <a:ea typeface="Nirmala UI"/>
              </a:rPr>
              <a:t>  —  "अपनी स्मरण शक्ति और पूर्व अनुभवों पर कदापि निर्भर न रहें" — परिशिष्ट-14।</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2 ·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9 के साथ जो पुस्तिका नहीं बताती — प्रवेश की शर्तें</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मार्गदर्शिका अ.5; अधिसूचना 33841 दि. 16.10.2019; अधिसूचना दि. 11.07.2014</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08</a:t>
            </a:r>
          </a:p>
        </p:txBody>
      </p:sp>
      <p:sp>
        <p:nvSpPr>
          <p:cNvPr id="9" name="Rounded Rectangle 8"/>
          <p:cNvSpPr/>
          <p:nvPr/>
        </p:nvSpPr>
        <p:spPr>
          <a:xfrm>
            <a:off x="10195560" y="384048"/>
            <a:ext cx="1463040" cy="310896"/>
          </a:xfrm>
          <a:prstGeom prst="roundRect">
            <a:avLst>
              <a:gd name="adj" fmla="val 35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150" b="1" i="0">
                <a:solidFill>
                  <a:srgbClr val="C8861A"/>
                </a:solidFill>
                <a:latin typeface="Nirmala UI"/>
                <a:cs typeface="Nirmala UI"/>
                <a:ea typeface="Nirmala UI"/>
              </a:rPr>
              <a:t>पूरक</a:t>
            </a:r>
          </a:p>
        </p:txBody>
      </p:sp>
      <p:sp>
        <p:nvSpPr>
          <p:cNvPr id="10" name="Rounded Rectangle 9"/>
          <p:cNvSpPr/>
          <p:nvPr/>
        </p:nvSpPr>
        <p:spPr>
          <a:xfrm>
            <a:off x="566928" y="1446885"/>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1</a:t>
            </a:r>
          </a:p>
        </p:txBody>
      </p:sp>
      <p:sp>
        <p:nvSpPr>
          <p:cNvPr id="11" name="TextBox 10"/>
          <p:cNvSpPr txBox="1"/>
          <p:nvPr/>
        </p:nvSpPr>
        <p:spPr>
          <a:xfrm>
            <a:off x="1133856" y="1410309"/>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प्ररूप-9 पेश हो</a:t>
            </a:r>
          </a:p>
          <a:p>
            <a:pPr algn="l">
              <a:lnSpc>
                <a:spcPct val="105000"/>
              </a:lnSpc>
              <a:spcAft>
                <a:spcPts val="100"/>
              </a:spcAft>
            </a:pPr>
            <a:r>
              <a:rPr sz="1250" b="0" i="0">
                <a:solidFill>
                  <a:srgbClr val="202733"/>
                </a:solidFill>
                <a:latin typeface="Nirmala UI"/>
                <a:cs typeface="Nirmala UI"/>
                <a:ea typeface="Nirmala UI"/>
              </a:rPr>
              <a:t>बिना वैध प्ररूप-9 के किसी को अभिकर्ता के रूप में प्रवेश नहीं।</a:t>
            </a:r>
          </a:p>
        </p:txBody>
      </p:sp>
      <p:sp>
        <p:nvSpPr>
          <p:cNvPr id="12" name="Rounded Rectangle 11"/>
          <p:cNvSpPr/>
          <p:nvPr/>
        </p:nvSpPr>
        <p:spPr>
          <a:xfrm>
            <a:off x="566928" y="1983587"/>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2</a:t>
            </a:r>
          </a:p>
        </p:txBody>
      </p:sp>
      <p:sp>
        <p:nvSpPr>
          <p:cNvPr id="13" name="TextBox 12"/>
          <p:cNvSpPr txBox="1"/>
          <p:nvPr/>
        </p:nvSpPr>
        <p:spPr>
          <a:xfrm>
            <a:off x="1133856" y="1947011"/>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हस्ताक्षर मिलाएँ</a:t>
            </a:r>
          </a:p>
          <a:p>
            <a:pPr algn="l">
              <a:lnSpc>
                <a:spcPct val="105000"/>
              </a:lnSpc>
              <a:spcAft>
                <a:spcPts val="100"/>
              </a:spcAft>
            </a:pPr>
            <a:r>
              <a:rPr sz="1250" b="0" i="0">
                <a:solidFill>
                  <a:srgbClr val="202733"/>
                </a:solidFill>
                <a:latin typeface="Nirmala UI"/>
                <a:cs typeface="Nirmala UI"/>
                <a:ea typeface="Nirmala UI"/>
              </a:rPr>
              <a:t>सामग्री में मिली अभ्यर्थी/निर्वाचन अभिकर्ता के हस्ताक्षर-नमूनों की प्रतियों से मिलान करें।</a:t>
            </a:r>
          </a:p>
        </p:txBody>
      </p:sp>
      <p:sp>
        <p:nvSpPr>
          <p:cNvPr id="14" name="Rounded Rectangle 13"/>
          <p:cNvSpPr/>
          <p:nvPr/>
        </p:nvSpPr>
        <p:spPr>
          <a:xfrm>
            <a:off x="566928" y="2520289"/>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3</a:t>
            </a:r>
          </a:p>
        </p:txBody>
      </p:sp>
      <p:sp>
        <p:nvSpPr>
          <p:cNvPr id="15" name="TextBox 14"/>
          <p:cNvSpPr txBox="1"/>
          <p:nvPr/>
        </p:nvSpPr>
        <p:spPr>
          <a:xfrm>
            <a:off x="1133856" y="2483713"/>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संख्या-सीमा</a:t>
            </a:r>
          </a:p>
          <a:p>
            <a:pPr algn="l">
              <a:lnSpc>
                <a:spcPct val="105000"/>
              </a:lnSpc>
              <a:spcAft>
                <a:spcPts val="100"/>
              </a:spcAft>
            </a:pPr>
            <a:r>
              <a:rPr sz="1250" b="0" i="0">
                <a:solidFill>
                  <a:srgbClr val="202733"/>
                </a:solidFill>
                <a:latin typeface="Nirmala UI"/>
                <a:cs typeface="Nirmala UI"/>
                <a:ea typeface="Nirmala UI"/>
              </a:rPr>
              <a:t>प्रति अभ्यर्थी प्रति केन्द्र — 1 अभिकर्ता + 2 रिलीवर; किन्तु एक समय में केवल एक ही भीतर।</a:t>
            </a:r>
          </a:p>
        </p:txBody>
      </p:sp>
      <p:sp>
        <p:nvSpPr>
          <p:cNvPr id="16" name="Rounded Rectangle 15"/>
          <p:cNvSpPr/>
          <p:nvPr/>
        </p:nvSpPr>
        <p:spPr>
          <a:xfrm>
            <a:off x="566928" y="3056991"/>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4</a:t>
            </a:r>
          </a:p>
        </p:txBody>
      </p:sp>
      <p:sp>
        <p:nvSpPr>
          <p:cNvPr id="17" name="TextBox 16"/>
          <p:cNvSpPr txBox="1"/>
          <p:nvPr/>
        </p:nvSpPr>
        <p:spPr>
          <a:xfrm>
            <a:off x="1133856" y="3020415"/>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बैज एवं चिन्ह</a:t>
            </a:r>
          </a:p>
          <a:p>
            <a:pPr algn="l">
              <a:lnSpc>
                <a:spcPct val="105000"/>
              </a:lnSpc>
              <a:spcAft>
                <a:spcPts val="100"/>
              </a:spcAft>
            </a:pPr>
            <a:r>
              <a:rPr sz="1250" b="0" i="0">
                <a:solidFill>
                  <a:srgbClr val="202733"/>
                </a:solidFill>
                <a:latin typeface="Nirmala UI"/>
                <a:cs typeface="Nirmala UI"/>
                <a:ea typeface="Nirmala UI"/>
              </a:rPr>
              <a:t>कागज़ का बैज दें; चुनाव-चिन्ह/दलीय प्रतीक धारण करके भीतर नहीं।</a:t>
            </a:r>
          </a:p>
        </p:txBody>
      </p:sp>
      <p:sp>
        <p:nvSpPr>
          <p:cNvPr id="18" name="Rounded Rectangle 17"/>
          <p:cNvSpPr/>
          <p:nvPr/>
        </p:nvSpPr>
        <p:spPr>
          <a:xfrm>
            <a:off x="566928" y="3593693"/>
            <a:ext cx="384048" cy="384048"/>
          </a:xfrm>
          <a:prstGeom prst="roundRect">
            <a:avLst>
              <a:gd name="adj" fmla="val 50000"/>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lIns="0" rIns="0" tIns="0" bIns="0"/>
          <a:lstStyle/>
          <a:p>
            <a:pPr algn="ctr"/>
            <a:r>
              <a:rPr sz="1500" b="1" i="0">
                <a:solidFill>
                  <a:srgbClr val="FFFFFF"/>
                </a:solidFill>
                <a:latin typeface="Nirmala UI"/>
                <a:cs typeface="Nirmala UI"/>
                <a:ea typeface="Nirmala UI"/>
              </a:rPr>
              <a:t>5</a:t>
            </a:r>
          </a:p>
        </p:txBody>
      </p:sp>
      <p:sp>
        <p:nvSpPr>
          <p:cNvPr id="19" name="TextBox 18"/>
          <p:cNvSpPr txBox="1"/>
          <p:nvPr/>
        </p:nvSpPr>
        <p:spPr>
          <a:xfrm>
            <a:off x="1133856" y="3557117"/>
            <a:ext cx="10424160" cy="536702"/>
          </a:xfrm>
          <a:prstGeom prst="rect">
            <a:avLst/>
          </a:prstGeom>
          <a:noFill/>
        </p:spPr>
        <p:txBody>
          <a:bodyPr wrap="square" anchor="t" lIns="0" rIns="0" tIns="0" bIns="0">
            <a:spAutoFit/>
          </a:bodyPr>
          <a:lstStyle/>
          <a:p>
            <a:pPr algn="l">
              <a:lnSpc>
                <a:spcPct val="105000"/>
              </a:lnSpc>
              <a:spcAft>
                <a:spcPts val="100"/>
              </a:spcAft>
            </a:pPr>
            <a:r>
              <a:rPr sz="1400" b="1" i="0">
                <a:solidFill>
                  <a:srgbClr val="162842"/>
                </a:solidFill>
                <a:latin typeface="Nirmala UI"/>
                <a:cs typeface="Nirmala UI"/>
                <a:ea typeface="Nirmala UI"/>
              </a:rPr>
              <a:t>प्रतिहस्ताक्षर</a:t>
            </a:r>
          </a:p>
          <a:p>
            <a:pPr algn="l">
              <a:lnSpc>
                <a:spcPct val="105000"/>
              </a:lnSpc>
              <a:spcAft>
                <a:spcPts val="100"/>
              </a:spcAft>
            </a:pPr>
            <a:r>
              <a:rPr sz="1250" b="0" i="0">
                <a:solidFill>
                  <a:srgbClr val="202733"/>
                </a:solidFill>
                <a:latin typeface="Nirmala UI"/>
                <a:cs typeface="Nirmala UI"/>
                <a:ea typeface="Nirmala UI"/>
              </a:rPr>
              <a:t>गोपनीयता-घोषणा पर अपने प्रतिहस्ताक्षर करके ही उन्हें बैठने दें।</a:t>
            </a:r>
          </a:p>
        </p:txBody>
      </p:sp>
      <p:sp>
        <p:nvSpPr>
          <p:cNvPr id="20" name="Rounded Rectangle 19"/>
          <p:cNvSpPr/>
          <p:nvPr/>
        </p:nvSpPr>
        <p:spPr>
          <a:xfrm>
            <a:off x="566928" y="4294987"/>
            <a:ext cx="11064240" cy="1175766"/>
          </a:xfrm>
          <a:prstGeom prst="roundRect">
            <a:avLst>
              <a:gd name="adj" fmla="val 6000"/>
            </a:avLst>
          </a:prstGeom>
          <a:solidFill>
            <a:srgbClr val="FDF3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66928" y="4294987"/>
            <a:ext cx="82296" cy="1175766"/>
          </a:xfrm>
          <a:prstGeom prst="rect">
            <a:avLst/>
          </a:prstGeom>
          <a:solidFill>
            <a:srgbClr val="C886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22960" y="4423003"/>
            <a:ext cx="10607040" cy="947166"/>
          </a:xfrm>
          <a:prstGeom prst="rect">
            <a:avLst/>
          </a:prstGeom>
          <a:noFill/>
        </p:spPr>
        <p:txBody>
          <a:bodyPr wrap="square" anchor="t" lIns="0" rIns="0" tIns="0" bIns="0">
            <a:spAutoFit/>
          </a:bodyPr>
          <a:lstStyle/>
          <a:p>
            <a:pPr algn="l">
              <a:lnSpc>
                <a:spcPct val="110000"/>
              </a:lnSpc>
              <a:spcAft>
                <a:spcPts val="300"/>
              </a:spcAft>
            </a:pPr>
            <a:r>
              <a:rPr sz="1350" b="1" i="0">
                <a:solidFill>
                  <a:srgbClr val="C8861A"/>
                </a:solidFill>
                <a:latin typeface="Nirmala UI"/>
                <a:cs typeface="Nirmala UI"/>
                <a:ea typeface="Nirmala UI"/>
              </a:rPr>
              <a:t>दो बातें जिन पर कक्षा उलझती है</a:t>
            </a:r>
          </a:p>
          <a:p>
            <a:pPr algn="l">
              <a:lnSpc>
                <a:spcPct val="110000"/>
              </a:lnSpc>
              <a:spcAft>
                <a:spcPts val="300"/>
              </a:spcAft>
            </a:pPr>
            <a:r>
              <a:rPr sz="1300" b="0" i="0">
                <a:solidFill>
                  <a:srgbClr val="202733"/>
                </a:solidFill>
                <a:latin typeface="Nirmala UI"/>
                <a:cs typeface="Nirmala UI"/>
                <a:ea typeface="Nirmala UI"/>
              </a:rPr>
              <a:t>"अपराह्न 3 बजे बाद रिलीफ अभिकर्ता नहीं" — इसका नियमों में आधार नहीं मिला (सुधार-पत्रक मद 1-ग)। वैध प्ररूप-9 धारक को न रोकें; प्रश्न DEO के लिखित उत्तर हेतु दर्ज है।</a:t>
            </a:r>
          </a:p>
          <a:p>
            <a:pPr algn="l">
              <a:lnSpc>
                <a:spcPct val="110000"/>
              </a:lnSpc>
              <a:spcAft>
                <a:spcPts val="300"/>
              </a:spcAft>
            </a:pPr>
            <a:r>
              <a:rPr sz="1300" b="0" i="0">
                <a:solidFill>
                  <a:srgbClr val="202733"/>
                </a:solidFill>
                <a:latin typeface="Nirmala UI"/>
                <a:cs typeface="Nirmala UI"/>
                <a:ea typeface="Nirmala UI"/>
              </a:rPr>
              <a:t>प्ररूप 9-क एवं 10-क विलोपित (अधिसूचना 33841 दि. 16.10.2019); प्ररूप 11 विलोपित (11.07.2014) — कोई पेश करे तो वह अप्रचलित है।</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92608"/>
            <a:ext cx="11155680" cy="292608"/>
          </a:xfrm>
          <a:prstGeom prst="rect">
            <a:avLst/>
          </a:prstGeom>
          <a:noFill/>
        </p:spPr>
        <p:txBody>
          <a:bodyPr wrap="square" anchor="t" lIns="0" rIns="0" tIns="0" bIns="0">
            <a:spAutoFit/>
          </a:bodyPr>
          <a:lstStyle/>
          <a:p>
            <a:pPr algn="l">
              <a:lnSpc>
                <a:spcPct val="106000"/>
              </a:lnSpc>
              <a:spcAft>
                <a:spcPts val="400"/>
              </a:spcAft>
            </a:pPr>
            <a:r>
              <a:rPr sz="1200" b="1" i="0">
                <a:solidFill>
                  <a:srgbClr val="4E469B"/>
                </a:solidFill>
                <a:latin typeface="Nirmala UI"/>
                <a:cs typeface="Nirmala UI"/>
                <a:ea typeface="Nirmala UI"/>
              </a:rPr>
              <a:t>खण्ड 2 · अभिकर्ता</a:t>
            </a:r>
          </a:p>
        </p:txBody>
      </p:sp>
      <p:sp>
        <p:nvSpPr>
          <p:cNvPr id="4" name="TextBox 3"/>
          <p:cNvSpPr txBox="1"/>
          <p:nvPr/>
        </p:nvSpPr>
        <p:spPr>
          <a:xfrm>
            <a:off x="502920" y="548640"/>
            <a:ext cx="11155680" cy="685800"/>
          </a:xfrm>
          <a:prstGeom prst="rect">
            <a:avLst/>
          </a:prstGeom>
          <a:noFill/>
        </p:spPr>
        <p:txBody>
          <a:bodyPr wrap="square" anchor="t" lIns="0" rIns="0" tIns="0" bIns="0">
            <a:spAutoFit/>
          </a:bodyPr>
          <a:lstStyle/>
          <a:p>
            <a:pPr algn="l">
              <a:lnSpc>
                <a:spcPct val="106000"/>
              </a:lnSpc>
              <a:spcAft>
                <a:spcPts val="400"/>
              </a:spcAft>
            </a:pPr>
            <a:r>
              <a:rPr sz="2600" b="1" i="0">
                <a:solidFill>
                  <a:srgbClr val="162842"/>
                </a:solidFill>
                <a:latin typeface="Nirmala UI"/>
                <a:cs typeface="Nirmala UI"/>
                <a:ea typeface="Nirmala UI"/>
              </a:rPr>
              <a:t>प्ररूप 10 — नियुक्ति का प्रतिसंहरण</a:t>
            </a:r>
          </a:p>
        </p:txBody>
      </p:sp>
      <p:sp>
        <p:nvSpPr>
          <p:cNvPr id="5" name="Rectangle 4"/>
          <p:cNvSpPr/>
          <p:nvPr/>
        </p:nvSpPr>
        <p:spPr>
          <a:xfrm>
            <a:off x="521207" y="1170432"/>
            <a:ext cx="777240" cy="3810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02920" y="6419088"/>
            <a:ext cx="11183112" cy="13970"/>
          </a:xfrm>
          <a:prstGeom prst="rect">
            <a:avLst/>
          </a:prstGeom>
          <a:solidFill>
            <a:srgbClr val="4E46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6510528"/>
            <a:ext cx="8961120" cy="292608"/>
          </a:xfrm>
          <a:prstGeom prst="rect">
            <a:avLst/>
          </a:prstGeom>
          <a:noFill/>
        </p:spPr>
        <p:txBody>
          <a:bodyPr wrap="square" anchor="t" lIns="0" rIns="0" tIns="0" bIns="0">
            <a:spAutoFit/>
          </a:bodyPr>
          <a:lstStyle/>
          <a:p>
            <a:pPr algn="l">
              <a:lnSpc>
                <a:spcPct val="106000"/>
              </a:lnSpc>
              <a:spcAft>
                <a:spcPts val="400"/>
              </a:spcAft>
            </a:pPr>
            <a:r>
              <a:rPr sz="950" b="0" i="0">
                <a:solidFill>
                  <a:srgbClr val="5B6472"/>
                </a:solidFill>
                <a:latin typeface="Nirmala UI"/>
                <a:cs typeface="Nirmala UI"/>
                <a:ea typeface="Nirmala UI"/>
              </a:rPr>
              <a:t>स्रोत: नियम 26(5) एवं 78</a:t>
            </a:r>
          </a:p>
        </p:txBody>
      </p:sp>
      <p:sp>
        <p:nvSpPr>
          <p:cNvPr id="8" name="TextBox 7"/>
          <p:cNvSpPr txBox="1"/>
          <p:nvPr/>
        </p:nvSpPr>
        <p:spPr>
          <a:xfrm>
            <a:off x="9509760" y="6510528"/>
            <a:ext cx="2176272" cy="292608"/>
          </a:xfrm>
          <a:prstGeom prst="rect">
            <a:avLst/>
          </a:prstGeom>
          <a:noFill/>
        </p:spPr>
        <p:txBody>
          <a:bodyPr wrap="square" anchor="t" lIns="0" rIns="0" tIns="0" bIns="0">
            <a:spAutoFit/>
          </a:bodyPr>
          <a:lstStyle/>
          <a:p>
            <a:pPr algn="r">
              <a:lnSpc>
                <a:spcPct val="106000"/>
              </a:lnSpc>
              <a:spcAft>
                <a:spcPts val="400"/>
              </a:spcAft>
            </a:pPr>
            <a:r>
              <a:rPr sz="950" b="0" i="0">
                <a:solidFill>
                  <a:srgbClr val="5B6472"/>
                </a:solidFill>
                <a:latin typeface="Nirmala UI"/>
                <a:cs typeface="Nirmala UI"/>
                <a:ea typeface="Nirmala UI"/>
              </a:rPr>
              <a:t>प्रपत्र · सुधार संस्करण  ·  09</a:t>
            </a:r>
          </a:p>
        </p:txBody>
      </p:sp>
      <p:sp>
        <p:nvSpPr>
          <p:cNvPr id="9" name="Rounded Rectangle 8"/>
          <p:cNvSpPr/>
          <p:nvPr/>
        </p:nvSpPr>
        <p:spPr>
          <a:xfrm>
            <a:off x="1527301" y="1252728"/>
            <a:ext cx="3428493" cy="4809744"/>
          </a:xfrm>
          <a:prstGeom prst="roundRect">
            <a:avLst>
              <a:gd name="adj" fmla="val 3000"/>
            </a:avLst>
          </a:prstGeom>
          <a:solidFill>
            <a:srgbClr val="FFFFFF"/>
          </a:solidFill>
          <a:ln w="9525">
            <a:solidFill>
              <a:srgbClr val="DDD9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0" name="Picture 9" descr="FORMS_p004.jpg"/>
          <p:cNvPicPr>
            <a:picLocks noChangeAspect="1"/>
          </p:cNvPicPr>
          <p:nvPr/>
        </p:nvPicPr>
        <p:blipFill>
          <a:blip r:embed="rId2"/>
          <a:stretch>
            <a:fillRect/>
          </a:stretch>
        </p:blipFill>
        <p:spPr>
          <a:xfrm>
            <a:off x="1573021" y="1298448"/>
            <a:ext cx="3337053" cy="4718304"/>
          </a:xfrm>
          <a:prstGeom prst="rect">
            <a:avLst/>
          </a:prstGeom>
        </p:spPr>
      </p:pic>
      <p:sp>
        <p:nvSpPr>
          <p:cNvPr id="11" name="TextBox 10"/>
          <p:cNvSpPr txBox="1"/>
          <p:nvPr/>
        </p:nvSpPr>
        <p:spPr>
          <a:xfrm>
            <a:off x="566928" y="6099048"/>
            <a:ext cx="5349240" cy="274320"/>
          </a:xfrm>
          <a:prstGeom prst="rect">
            <a:avLst/>
          </a:prstGeom>
          <a:noFill/>
        </p:spPr>
        <p:txBody>
          <a:bodyPr wrap="square" anchor="t" lIns="0" rIns="0" tIns="0" bIns="0">
            <a:spAutoFit/>
          </a:bodyPr>
          <a:lstStyle/>
          <a:p>
            <a:pPr algn="ctr">
              <a:lnSpc>
                <a:spcPct val="106000"/>
              </a:lnSpc>
              <a:spcAft>
                <a:spcPts val="400"/>
              </a:spcAft>
            </a:pPr>
            <a:r>
              <a:rPr sz="1100" b="1" i="0">
                <a:solidFill>
                  <a:srgbClr val="162842"/>
                </a:solidFill>
                <a:latin typeface="Nirmala UI"/>
                <a:cs typeface="Nirmala UI"/>
                <a:ea typeface="Nirmala UI"/>
              </a:rPr>
              <a:t>भरा हुआ नमूना — सीधे पीठासीन अधिकारी को संबोधित (अंक काल्पनिक)</a:t>
            </a:r>
            <a:r>
              <a:rPr sz="950" b="0" i="0">
                <a:solidFill>
                  <a:srgbClr val="5B6472"/>
                </a:solidFill>
                <a:latin typeface="Nirmala UI"/>
                <a:cs typeface="Nirmala UI"/>
                <a:ea typeface="Nirmala UI"/>
              </a:rPr>
              <a:t/>
            </a:r>
          </a:p>
        </p:txBody>
      </p:sp>
      <p:sp>
        <p:nvSpPr>
          <p:cNvPr id="12" name="TextBox 11"/>
          <p:cNvSpPr txBox="1"/>
          <p:nvPr/>
        </p:nvSpPr>
        <p:spPr>
          <a:xfrm>
            <a:off x="6263640" y="1655185"/>
            <a:ext cx="5367528" cy="4745614"/>
          </a:xfrm>
          <a:prstGeom prst="rect">
            <a:avLst/>
          </a:prstGeom>
          <a:noFill/>
        </p:spPr>
        <p:txBody>
          <a:bodyPr wrap="square" anchor="t" lIns="0" rIns="0" tIns="0" bIns="0">
            <a:spAutoFit/>
          </a:bodyPr>
          <a:lstStyle/>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संबोधन</a:t>
            </a:r>
            <a:r>
              <a:rPr sz="1450" b="0" i="0">
                <a:solidFill>
                  <a:srgbClr val="202733"/>
                </a:solidFill>
                <a:latin typeface="Nirmala UI"/>
                <a:cs typeface="Nirmala UI"/>
                <a:ea typeface="Nirmala UI"/>
              </a:rPr>
              <a:t>  —  यह पत्र सीधे "पीठासीन अधिकारी, मतदान केन्द्र सं. …" को आता है — RO को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हस्ताक्षर केवल एक</a:t>
            </a:r>
            <a:r>
              <a:rPr sz="1450" b="0" i="0">
                <a:solidFill>
                  <a:srgbClr val="202733"/>
                </a:solidFill>
                <a:latin typeface="Nirmala UI"/>
                <a:cs typeface="Nirmala UI"/>
                <a:ea typeface="Nirmala UI"/>
              </a:rPr>
              <a:t>  —  केवल अभ्यर्थी/निर्वाचन अभिकर्ता के — अभिकर्ता के नहीं, आपके प्रतिहस्ताक्षर भी नहीं।</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तत्काल कार्य</a:t>
            </a:r>
            <a:r>
              <a:rPr sz="1450" b="0" i="0">
                <a:solidFill>
                  <a:srgbClr val="202733"/>
                </a:solidFill>
                <a:latin typeface="Nirmala UI"/>
                <a:cs typeface="Nirmala UI"/>
                <a:ea typeface="Nirmala UI"/>
              </a:rPr>
              <a:t>  —  प्राप्त होते ही उस अभिकर्ता को केन्द्र से बाहर करें; डायरी मद 8/10 के अंक तदनुसार सुधारें।</a:t>
            </a:r>
          </a:p>
          <a:p>
            <a:pPr algn="l">
              <a:lnSpc>
                <a:spcPct val="110000"/>
              </a:lnSpc>
              <a:spcAft>
                <a:spcPts val="700"/>
              </a:spcAft>
            </a:pPr>
            <a:r>
              <a:rPr sz="1050" b="1" i="0">
                <a:solidFill>
                  <a:srgbClr val="4E469B"/>
                </a:solidFill>
                <a:latin typeface="Nirmala UI"/>
                <a:cs typeface="Nirmala UI"/>
                <a:ea typeface="Nirmala UI"/>
              </a:rPr>
              <a:t>●  </a:t>
            </a:r>
            <a:r>
              <a:rPr sz="1450" b="1" i="0">
                <a:solidFill>
                  <a:srgbClr val="162842"/>
                </a:solidFill>
                <a:latin typeface="Nirmala UI"/>
                <a:cs typeface="Nirmala UI"/>
                <a:ea typeface="Nirmala UI"/>
              </a:rPr>
              <a:t>लिफाफा</a:t>
            </a:r>
            <a:r>
              <a:rPr sz="1450" b="0" i="0">
                <a:solidFill>
                  <a:srgbClr val="202733"/>
                </a:solidFill>
                <a:latin typeface="Nirmala UI"/>
                <a:cs typeface="Nirmala UI"/>
                <a:ea typeface="Nirmala UI"/>
              </a:rPr>
              <a:t>  —  प्राप्त प्ररूप-10 → E-14 (बिना सील)। मार्गदर्शिका अ.13 की जमा-सूची शासी है।</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