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8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960120"/>
            <a:ext cx="2377440" cy="2794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566928"/>
            <a:ext cx="10607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00" b="0" i="0">
                <a:solidFill>
                  <a:srgbClr val="C9D3E0"/>
                </a:solidFill>
                <a:latin typeface="Nirmala UI"/>
                <a:cs typeface="Nirmala UI"/>
                <a:ea typeface="Nirmala UI"/>
              </a:rPr>
              <a:t>राज्य निर्वाचन आयोग, राजस्थान  ·  नगरीय निकाय आम चुनाव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371600"/>
            <a:ext cx="10881360" cy="16914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पीठासीन अधिकारी एवं</a:t>
            </a:r>
          </a:p>
          <a:p>
            <a:pPr algn="l">
              <a:lnSpc>
                <a:spcPct val="104000"/>
              </a:lnSpc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मतदान अधिकारी 1·2·3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136188"/>
            <a:ext cx="1051560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900" b="0" i="0">
                <a:solidFill>
                  <a:srgbClr val="F2C996"/>
                </a:solidFill>
                <a:latin typeface="Nirmala UI"/>
                <a:cs typeface="Nirmala UI"/>
                <a:ea typeface="Nirmala UI"/>
              </a:rPr>
              <a:t>मतदान दिवस की सम्पूर्ण प्रक्रिया — दल का गठन, मतदाता-पहचान, मतदान-संचालन, विशेष स्थितियाँ और सीलबन्दी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837176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F2C996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नगरीय निकाय आम चुनाव 2026  ·  309 नगरीय निकाय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5221224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F2C996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मतदान: 09.09.2026 (बुधवार) एवं 11.09.2026 (शुक्रवार)  ·  प्रातः 7.00 से सांय 6.00 बजे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5605272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F2C996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मतगणना: 14.09.2026 (सोमवार)  ·  आदर्श आचार संहिता 27.08.2026 से प्रभावी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635508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000" b="0" i="1">
                <a:solidFill>
                  <a:srgbClr val="93A2B5"/>
                </a:solidFill>
                <a:latin typeface="Nirmala UI"/>
                <a:cs typeface="Nirmala UI"/>
                <a:ea typeface="Nirmala UI"/>
              </a:rPr>
              <a:t>यह प्रस्तुति राज्य निर्वाचन आयोग, राजस्थान के जारी आदेशों पर आधारित है; प्रत्येक स्लाइड पर स्रोत अंकित है। किसी भिन्नता की स्थिति में मूल आदेश ही मान्य होंगे।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2 · मतदान केन्द्र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100 मीटर की मर्यादा — मतदान दिवस का घेरा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मतदान-दिवस अभ्यर्थी-बूथ निर्देश — क्रमांक 1016, दिनांक 27.01.2026 (पृ. 1–2)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1106424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प्रचार पूर्ण निषिद्ध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मतदान दिवस को मतदान केन्द्र के भवन की 100 मीटर परिधि में किसी भी प्रकार का चुनाव प्रचार-प्रसार नहीं होगा।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विधिक दंड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जन प्रतिनिधित्व अधिनियम, 1951 की धारा 130 के तुल्य प्रावधान: केन्द्र के भीतर या 100 मीटर के भीतर मत माँगना, प्रचार करना, किसी को मत न देने/मतदान न करने को प्रेरित करना, या अनाधिकारिक चुनाव-सूचना प्रदर्शित करना — दंडनीय (जुर्माना अधिकतम ढाई सौ रुपये; अपराध संज्ञेय)।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बैनर-होर्डिंग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मतदान बूथ के 200 मीटर परिधि क्षेत्र में किसी अभ्यर्थी/नेता की तस्वीर, चुनाव चिन्ह या नारे वाले कट-आउट, होर्डिंग्स, पोस्टर, बैनर या प्रचार-सामग्री प्रदर्शित नहीं होगी।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किससे कहें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उल्लंघन दिखे तो पीठासीन अधिकारी सेक्टर अधिकारी/RO को सूचित करे — बूथ हटाने व विधिक कार्यवाही का प्रावधान है।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2 · मतदान केन्द्र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अभ्यर्थियों के बूथ — क्या मान्य है, क्या नहीं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मतदान-दिवस अभ्यर्थी-बूथ निर्देश — क्रमांक 1016, दिनांक 27.01.2026 (पृ. 1–2)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11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417320"/>
          <a:ext cx="11064240" cy="4535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9235440"/>
              </a:tblGrid>
              <a:tr h="566928"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विषय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नियम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18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दूरी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8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मतदान केन्द्र के प्रवेश द्वार से 100 मीटर के भीतर बूथ नहीं — एक परिसर में कई केन्द्र हों तो भी हर केन्द्र के द्वार से यही दूरी।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18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स्थान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8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धार्मिक स्थल/परिसर में नहीं; शैक्षणिक संस्थान व अस्पताल के निकट नहीं।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18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आकार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8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अधिकतम एक मेज व दो कुर्सियाँ; छाया हेतु छाता या 10×10 फीट तक का टेन्ट; साइडों में कनात/पर्दे नहीं।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18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बैनर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8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बूथ पर केवल एक बैनर, अधिकतम 2×5 फीट — उस पर नेता/अभ्यर्थी का चित्र, चुनाव चिन्ह या नारा नहीं।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18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अनुमति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8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RO/संबंधित अधिकारी से लिखित अनुमति अनिवार्य (बूथ के स्थान व क्रमांक सहित)।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18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उपयोग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8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केवल मतदाता-पर्ची वितरण — पर्ची पर सिर्फ मतदाता का नाम, सूची-क्रमांक, वार्ड सं. व केन्द्र का नाम; दल/अभ्यर्थी का नाम या चिन्ह नहीं।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r>
                        <a:rPr sz="118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भीड़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8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बूथ पर भीड़ नहीं; जो मत दे चुका है, वह वहाँ खड़ा नहीं रह सकता; मतदाताओं को रोकना/बाधा डालना वर्जित।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03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मतदान की प्रक्रिया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सामग्री  ·  मतदाता-चक्र  ·  पहचान-दस्तावेज  ·  अमिट स्याही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मतदान दल प्रशिक्षण  ·  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3 · प्रक्रिया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कार्यकारी मतदाता सूची — दल को क्या मिलेगा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कार्यकारी प्रतियाँ — क्रमांक 898, दिनांक 23.01.2026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08760"/>
            <a:ext cx="11064240" cy="4892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पाँच प्रतियाँ बनती हैं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प्रत्येक केन्द्र की नामावली की पाँच कार्यकारी प्रतियाँ — तीन मतदान दल को (एक पीठासीन हेतु; चिन्हित प्रति प्रथम मतदान अधिकारी हेतु), शेष रिटर्निंग अधिकारी के स्तर पर।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प्रमाणीकरण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प्रत्येक प्रति के साथ ERO का प्रमाण-पत्र तथा हर पृष्ठ पर ERO के हस्ताक्षर-सील — तभी वह प्रमाणित प्रति मानी जाती है।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स्थिरता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नाम निर्देशन की अंतिम तिथि के बाद निर्वाचन-समाप्ति तक सूची में कोई परिवर्तन नहीं होता; हटाए गए नाम स्याही से कटे होते हैं पर क्रम-संख्या नहीं बदलती।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गणना-पंक्ति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सूची में पुरुष, महिला, अन्य व कुल मतदाताओं की गणना अंकित रहती है — मिलान में काम आती है।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3 · प्रक्रिया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प्रत्येक मतदाता का चक्र — पहचान से बीप तक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(अ. 2); अमिट स्याही — क्रमांक 1408, दि. 04.02.2026; MPSV मैनुअल (पृ. 41–42)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14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996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63040"/>
            <a:ext cx="10424160" cy="7863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पहचान — PO-1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EPIC अथवा विहित वैकल्पिक दस्तावेज से पहचान; चिन्हित प्रति की प्रविष्टि जोर से पढ़ना — चुनौती का यही एकमात्र क्षण है; नाम के नीचे रेखा (महिला ✓, थर्ड जेंडर *)।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28600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249424"/>
            <a:ext cx="10424160" cy="7863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अमिट स्याही — PO-2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बाईं तर्जनी पर नख छूती हुई स्याही; कम-से-कम 30 सेकंड सूखने दें; महिला मतदाता की अँगुली छूनी नहीं है।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07238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3035808"/>
            <a:ext cx="10424160" cy="7863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रजिस्टर व पर्ची — PO-2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रजिस्टर 14-क में हस्ताक्षर/अँगूठा, दस्तावेज के अंतिम 4 अंक अभ्युक्ति में — फिर मतदाता पर्ची जारी।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85876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3822191"/>
            <a:ext cx="10424160" cy="7863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BALLOT — PO-3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पर्ची लेकर, स्याही का स्पष्ट निशान जाँचकर, पर्ची-क्रम में ही BALLOT दबाएगा।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464515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4608576"/>
            <a:ext cx="10424160" cy="7863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मतदाता अकेला कम्पार्टमेंट में; नीला बटन, लाल तीर-लैम्प, बीप — मत दर्ज।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5486400"/>
            <a:ext cx="11064240" cy="822960"/>
          </a:xfrm>
          <a:prstGeom prst="roundRect">
            <a:avLst>
              <a:gd name="adj" fmla="val 6000"/>
            </a:avLst>
          </a:prstGeom>
          <a:solidFill>
            <a:srgbClr val="EAF5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66928" y="5486400"/>
            <a:ext cx="82296" cy="822960"/>
          </a:xfrm>
          <a:prstGeom prst="rect">
            <a:avLst/>
          </a:prstGeom>
          <a:solidFill>
            <a:srgbClr val="1E7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5614416"/>
            <a:ext cx="10607040" cy="594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1E7A46"/>
                </a:solidFill>
                <a:latin typeface="Nirmala UI"/>
                <a:cs typeface="Nirmala UI"/>
                <a:ea typeface="Nirmala UI"/>
              </a:rPr>
              <a:t>मिलान की आदत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रजिस्टर के क्रम में ही मतदाता भेजें और दिन भर समय-समय पर रजिस्टर-संख्या तथा CU के TOTAL का मिलान करते रहें (TOTAL केवल तभी दबे जब Busy बुझी हो)।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3 · प्रक्रिया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पहचान के दस्तावेज — EPIC पहले, फिर ये ग्यारह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मतदाता-पहचान हेतु वैकल्पिक दस्तावेज — क्रमांक 5310, दिनांक 30.07.2026 (आदेश 603/19.01.2026 एवं 559/07.02.2019 को अधिक्रमित करता है)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17320"/>
            <a:ext cx="11064240" cy="4983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मूल नियम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भारत निर्वाचन आयोग का निर्वाचक फोटो पहचान पत्र (EPIC) प्रस्तुत करना होगा; असमर्थ होने पर चुनाव-घोषणा से पूर्व जारी इनमें से कोई एक मूल फोटोयुक्त दस्तावेज: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2286000"/>
            <a:ext cx="544068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2286000"/>
            <a:ext cx="5440680" cy="77724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8096" y="2487168"/>
            <a:ext cx="5038344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वैकल्पिक दस्तावेज (1–6)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1.  आधार कार्ड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2.  VB-G RAM G (विकसित भारत रोजगार-आजीविका मिशन, ग्रामीण) / मनरेगा कार्ड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3.  बैंक/डाकघर द्वारा जारी फोटोयुक्त पासबुक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4.  श्रम मंत्रालय की योजना का स्वास्थ्य बीमा स्मार्ट कार्ड / आयुष्मान भारत हैल्थ कार्ड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5.  ड्राइविंग लाइसेन्स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6.  पैन कार्ड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90488" y="2286000"/>
            <a:ext cx="544068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190488" y="2286000"/>
            <a:ext cx="5440680" cy="77724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91655" y="2487168"/>
            <a:ext cx="5038344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वैकल्पिक दस्तावेज (7–11)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7.  भारतीय पासपोर्ट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8.  फोटोयुक्त पेंशन दस्तावेज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9.  केन्द्र/राज्य सरकार, लोक उपक्रम या पब्लिक लिमिटेड कम्पनी का फोटोयुक्त सेवा पहचान पत्र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10. सांसद/विधायक को जारी सरकारी पहचान पत्र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11. यूनिक डिसएबिलिटी आईडी (UDID) कार्ड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66928" y="5257800"/>
            <a:ext cx="11064240" cy="86868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66928" y="5257800"/>
            <a:ext cx="82296" cy="86868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60" y="5385816"/>
            <a:ext cx="106070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वैधता-जाँच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दस्तावेज पर कोई वैधता-अवधि छपी हो तो वह उसी अवधि तक मान्य है — कालातीत दस्तावेज स्वीकार न करें।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3 · प्रक्रिया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पहचान के विशेष नियम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मतदाता-पहचान हेतु वैकल्पिक दस्तावेज — क्रमांक 5310, दिनांक 30.07.2026 (पृ. 1–3)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54480"/>
            <a:ext cx="11064240" cy="4846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परिवार का मुखिया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मुखिया के EPIC/दस्तावेज के आधार पर केवल मुखिया ही अपने साथ आए पारिवारिक सदस्यों की पहचान करा सकता है — शर्त यह कि सभी सदस्य साथ आएँ और मुखिया की पहचान स्थापित हो।</a:t>
            </a:r>
          </a:p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संदेह पर प्रश्न (नियम 40)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मतपत्र/मत देने से पूर्व किसी भी समय पीठासीन या मतदान अधिकारी — स्वप्रेरणा से, अथवा अभ्यर्थी/अभिकर्ता की अपेक्षा पर — मतदाता से प्रश्न पूछकर समाधान करेगा कि वह वही व्यक्ति है जिसकी प्रविष्टि है।</a:t>
            </a:r>
          </a:p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प्रतिरूपण पर दंड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फर्जी दस्तावेज या दूसरे के नाम पर मत का प्रयास — भारतीय न्याय संहिता की धारा 172 व 174 के अधीन कार्यवाही (एक वर्ष तक कारावास या जुर्माना या दोनों)।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5029200"/>
            <a:ext cx="11064240" cy="91440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029200"/>
            <a:ext cx="82296" cy="9144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157216"/>
            <a:ext cx="1060704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स्याही-अनुदेश की प्रति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अमिट स्याही सम्बन्धी अनुदेश (क्रमांक 1408) की एक प्रति पीठासीन अधिकारी की किट में रखी जाती है — संदेह होने पर वहीं से पढ़ें।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04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विशेष स्थितियाँ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निर्वाचन-ड्यूटी मतदाता  ·  निवारक निरोध  ·  मशीन-सम्बन्धी परिस्थितियाँ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मतदान दल प्रशिक्षण  ·  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4 · विशेष स्थितियाँ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निर्वाचन-ड्यूटी पर तैनात मतदाता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डाक मतपत्र निर्देश-संकलन — पत्रांक 1451/1459/1891 (संकलन 24.08.2026)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1106424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उसी वार्ड में ड्यूटी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जो मतदाता अपने ही वार्ड के किसी केन्द्र पर ड्यूटी पर है, वह ई.डी.सी. (प्ररूप-16) के आधार पर EVM से ही मत देगा।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अन्य वार्ड/निकाय में ड्यूटी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वह अपने केन्द्र पर मतदान नहीं कर सकता — उसे नियम 46-क(1) के अधीन डाक मतपत्र जारी होता है।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PRO का प्रत्यक्ष कर्तव्य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ऐसे कार्मिक की घोषणा (प्ररूप 16-क) पर हस्ताक्षर किसी राजपत्रित अधिकारी अथवा उस केन्द्र के पीठासीन अधिकारी के समक्ष होंगे, और वही अनुप्रमाणित करेगा — पहचान से समाधान होने पर।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गोपनीयता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अनुप्रमाणक को मतपत्र न दिखाया जाए, न यह बताया जाए कि मत किसे दिया — यह निर्देश आदेश में स्पष्ट है।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समय-सीमा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भरा हुआ डाक मतपत्र (लिफाफा 'ख' में) मतगणना प्रारम्भ के नियत समय से पूर्व RO तक पहुँचना चाहिए।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4 · विशेष स्थितियाँ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निवारक निरोध के मतदाता — केवल जानकारी हेतु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क्रमांक 1418, दिनांक 05.02.2026 (धारा 25(5) परन्तुक, राज. नगरपालिका अधि. 2009)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08760"/>
            <a:ext cx="11064240" cy="4892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अधिकार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निवारक निरोध में रखे व्यक्ति को मताधिकार प्राप्त है — वह डाक मतपत्र से मत देता है; यह प्रक्रिया RO-स्तर पर चलती है, बूथ पर नहीं।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प्रक्रिया-सार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लोक नोटिस से 7 दिन में लिखित सूचना RO को; RO डाक मतपत्र (घोषणा परिशिष्ट-1, लिफाफे 'क'-'ख', अनुदेश) भेजता है; चिन्हित प्रति में नाम के आगे 'P.B.' अंकित होता है।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बूथ के लिए अर्थ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जिस नाम के आगे P.B. लिखा है, वह मतदाता बूथ पर मत नहीं डाल सकता — यही आपके काम की बात है।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मत-चिह्न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डाक मतपत्र में बालपेन/स्याही से '×' या '✓' — दोनों मान्य; एक से अधिक अभ्यर्थी को मत देने पर मतपत्र अस्वीकृत।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पृष्ठभूमि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चुनाव कार्यक्रम — जो हर दल-सदस्य को कंठस्थ हो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निर्वाचन कार्यक्रम — पत्र क्रमांक एफ.4(1)(1)/नपा/रानिआ/2026/6727, दिनांक 19.08.2026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02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417320"/>
          <a:ext cx="11064238" cy="3438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4879"/>
                <a:gridCol w="6309359"/>
              </a:tblGrid>
              <a:tr h="429768"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चरण (सदस्य पद)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तिथि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लोक सूचना जारी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27.08.2026 (गुरुवार) — इसी दिन से आदर्श आचार संहिता प्रभावी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नामांकन की अंतिम तिथि / संवीक्षा / नाम-वापसी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31.08.2026  /  01.09.2026  /  03.09.2026 अपराह्न 3 बजे तक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चुनाव चिन्ह आवंटन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04.09.2026 (शुक्रवार)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मतदान — प्रथम चरण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09.09.2026 (बुधवार), प्रातः 7.00 से सांय 6.00 बजे तक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मतदान — द्वितीय चरण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11.09.2026 (शुक्रवार), प्रातः 7.00 से सांय 6.00 बजे तक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मतगणना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14.09.2026 (सोमवार)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अध्यक्ष / उपाध्यक्ष का निर्वाचन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21.09.2026 / 22.09.2026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5138928"/>
            <a:ext cx="11064240" cy="118872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138928"/>
            <a:ext cx="82296" cy="118872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266944"/>
            <a:ext cx="1060704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मतदान दिवस से जुड़े दो और आदेश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मतदान समाप्ति पर पूर्ण होने वाले 48 घंटे तथा मतगणना-दिवस 14.09.2026 — सूखा दिवस घोषित (वित्त/आबकारी विभाग आदेश, SEC पृष्ठांकन 7516, दि. 01.09.2026)। दोनों मतदान-दिवसों पर संबंधित क्षेत्रों में सार्वजनिक अवकाश हेतु कलक्टर अधिकृत (सामान्य प्रशासन विभाग, ई-हस्ताक्षरित 27.08.2026)।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4 · विशेष स्थितियाँ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निविदत्त (टेण्डर) मत — असली मतदाता देर से आए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(अध्याय 8(1); प्ररूप 14-ख, 14-ग; सामग्री-सूची)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20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996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63040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कब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असली मतदाता के स्थान पर कोई और मत देकर जा चुका हो और बाद में असली मतदाता आए — उसे मशीन से नहीं, टेण्डर मतपत्र से मत मिलेगा; असली/फर्जी का निर्णय PRO एजेंटों की सहायता से करे और मामला स्वयं निपटाए।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4323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395728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मतपत्र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BU वाले ही डिजाइन का मतपत्र (20 प्रति केन्द्र), पीठ पर 'निविदत्त मतपत्र' स्टाम्प (न हो तो हाथ से) + PRO हस्ताक्षर + सुभिन्नकारी चिन्ह की मोहर।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36499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3328416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जारी करने से पहले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पहचान का समाधान → बाईं तर्जनी पर स्याही → प्ररूप 14-ख (निविदत्त मतों की सूची) में प्रविष्टि व मतदाता के हस्ताक्षर — तभी मतपत्र दें; चिन्हित प्रति में 'T' अंकित करें।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429768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4261104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 कैसे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मतदाता स्याही लगी एरोक्रॉस सील से कक्ष में अभ्यर्थी या नोटा पर चिन्ह लगाकर, मोड़कर मतपत्र PRO को देगा — PRO उसे लिफाफा E-5 में रखेगा।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523036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5193792"/>
            <a:ext cx="10424160" cy="9326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लेखा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14-ग भाग-1 की मदें 7–8 (जारी/प्राप्त/वापस, क्रम सं. सहित); अप्रयुक्त मतपत्र E-4, सूची 14-ख E-6 — तीनों सीलबन्द; डायरी मद 16। गणना में यह लिफाफा खोला नहीं जाता (नियम 63-क(3))।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4 · विशेष स्थितियाँ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आक्षेपित (चैलेंज) मत — पहचान को चुनौती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(अध्याय 6(2); प्ररूप-13; परिशिष्ट 9, 13); नियम 43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21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5389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17320"/>
            <a:ext cx="10424160" cy="8412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कब और कहाँ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एजेंट चुनौती केवल PO-1 की पहचान-उद्घोषणा के समय दे सकते हैं — बाद में नहीं; PO-1 मतदाता को PRO के पास भेजेगा।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29514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258568"/>
            <a:ext cx="10424160" cy="8412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₹2 नकद पहले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चुनौतीकर्ता के 2 रुपये नकद जमा किए बिना चुनौती स्वीकार नहीं होगी; जमा होने पर परिशिष्ट-13 के प्ररूप में रसीद दें और चुनौती-प्राप्त व्यक्ति को प्रतिरूपण की शास्ति (BNS 2023) समझाएँ।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13639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3099816"/>
            <a:ext cx="10424160" cy="8412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संक्षिप्त जाँच — शपथ पर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पहले चुनौतीकर्ता से प्रथम-दृष्टया साक्ष्य (न दे तो चुनौती अस्वीकार, मत देने दें); फिर मतदाता से खण्डन — न कर पाए तो चुनौती सिद्ध: मत नहीं, पुलिस को सौंपकर थानाधिकारी को परिशिष्ट-9 का पत्र।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97764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3941064"/>
            <a:ext cx="10424160" cy="8412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अभिलेख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प्ररूप-13 (चुनौती मतों की सूची) में नाम-पता, PRO का आदेश — लिफाफा E-7 (सीलबन्द); रसीद बुक E-14; डायरी मद 13 (अनुमत/अस्वीकृत/जब्त राशि)।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481888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4782312"/>
            <a:ext cx="10424160" cy="8412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पात्रता बनाम पहचान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पहचान स्थापित हो जाए तो 'पात्र नहीं है' के आधार पर किसी को मत देने से रोका नहीं जा सकता।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5596128"/>
            <a:ext cx="11064240" cy="749808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66928" y="5596128"/>
            <a:ext cx="82296" cy="749808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2960" y="5724144"/>
            <a:ext cx="10607040" cy="52120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20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₹2 की वापसी/जब्ती — नियम 43(5) ही पढ़ाएँ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1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चुनौती तुच्छ या असद्भावपूर्ण पाए जाने पर ही राशि जब्त (प्रतिपर्ण पर 'जब्त' लिखें); अन्य हर दशा में — चुनौती सही सिद्ध होने पर भी — प्रतिपर्ण पर प्राप्ति लेकर वापस। आयोग का अपना डेक (PP-2, स्लाइड 51–53) भी यही कहता है; मार्गदर्शिका का भिन्न वाक्य नियम के आगे मान्य नहीं।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4 · विशेष स्थितियाँ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सहयोगी (साथी) द्वारा मत — दृष्टिहीन एवं शिथिलांग मतदाता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(अध्याय 7; नियम 38-क; प्ररूप-12; परिशिष्ट-12)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1106424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कब अनुमति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PRO का समाधान हो कि मतदाता दृष्टिहीनता या शिथिलांगता के कारण प्रतीक पहचानने या बटन दबाकर मत देने में असमर्थ है — केवल निरक्षरता पर्याप्त आधार नहीं।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साथी कौन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18 वर्ष से कम आयु का नहीं; एक व्यक्ति एक दिन में केवल एक ही मतदाता का साथी बन सकता है; वह परिशिष्ट-12 में घोषणा करेगा कि मत गुप्त रखेगा।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अभिलेख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प्ररूप-12 (दृष्टिहीन/शिथिलांग निर्वाचकों की सूची) में साथी का नाम-पता व हस्ताक्षर; प्ररूप-12 और घोषणाएँ लिफाफा E-14 में — यह लिफाफा सील नहीं होता; डायरी मदें 15 व 19।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अनिवार्य साथी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जिसके किसी हाथ में कोई अँगुली/अँगूठा नहीं, वह स्वयं मत देने में असमर्थ है — नियम 38-क के अधीन उसके लिए साथी अनिवार्य; रजिस्टर व प्ररूप-12 में साथी के हस्ताक्षर, प्रविष्टि पर PRO का नोट।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ब्रेल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BU पर ब्रेल-क्रमांक होने से दृष्टिहीन मतदाता स्वयं भी मत दे सकता है — फिर भी वह नियमों के अधीन साथी का हकदार रहता है।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4 · विशेष स्थितियाँ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आयु-घोषणा, 'No Vote' और प्रक्रिया-उल्लंघन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(अ. 6(3), मु.पृ. 3; नियम 45-क, 37-क(7); परिशिष्ट 10–11)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1106424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आयु 18 से कम लगे तो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नाम नामावली में है और पहचान का समाधान है, पर आयु स्पष्टतः कम लगती है — परिशिष्ट-10 में आयु-घोषणा लें (पहले दण्ड-प्रावधान समझाएँ); सूची परिशिष्ट-11 में; इन्कार करे तो इन्कार दर्ज करें, पर पात्रता पर प्रश्न न उठाएँ — घोषणाएँ व सूची लिफाफा E-14 में, संख्या डायरी मद 17 में।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 देने से इंकार — 'No Vote'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रजिस्टर में हस्ताक्षर के बाद मत न डालना चाहे तो पहले नोटा के लिए प्रेरित करें (END बटन इस चुनाव में मास्क है); फिर भी न डाले तो रजिस्टर में 'No Vote' लिखें — संख्या मतपत्र लेखा 14-ग की मद 3 में।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प्रक्रिया का अतिक्रमण — नियम 37-क(7)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चेतावनी के बाद भी प्रक्रिया न मानने पर मत की अनुमति नहीं: पर्ची वापस लेकर रद्द, रजिस्टर की अभ्युक्ति में 'मतदान प्रक्रिया का अतिक्रमण' + PRO के पूरे हस्ताक्षर; संख्या 14-ग मद 4 में।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नामावली की छपाई-त्रुटि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केवल मुद्रण/लिपिकीय त्रुटि के आधार पर मताधिकार नहीं छीना जाएगा — PRO संतुष्ट होकर कारण लिखे और चिन्हित प्रति में स्याही से नोट करे।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05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बूथ पर उपस्थिति एवं निगरानी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अभिकर्ता  ·  मीडिया  ·  वीडियोग्राफी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मतदान दल प्रशिक्षण  ·  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5 · निगरानी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 अभिकर्ता — नियुक्ति, संख्या, बैठक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(अ. 3(5)-(6), अ. 14; प्ररूप 9–10; नियम 26, 29)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1106424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नियुक्ति — प्ररूप-9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अभ्यर्थी/निर्वाचन अभिकर्ता प्ररूप-9 में नियुक्ति देता है (गोपनीयता की घोषणा PRO के समक्ष हस्ताक्षरित); प्ररूप-9 प्रस्तुत करने पर ही प्रवेश; प्रतिसंहरण प्ररूप-10 में; नमूना-हस्ताक्षरों की फोटो-प्रति से मिलान करें।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संख्या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प्रत्येक अभ्यर्थी 1 मतदान अभिकर्ता + 2 रिलीवर नियुक्त कर सकता है (रिलीवर को भी प्ररूप-9 में), पर किसी भी समय केन्द्र के भीतर एक अभ्यर्थी का एक ही अभिकर्ता रहेगा — प्रवेश-अनुमत अभिकर्ता को बैज दें।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समय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एक घंटा पूर्व बुलाएँ; देर से आने पर भी भाग लेने की अनुमति है — पूर्ण हो चुकी कार्यवाही नये सिरे से नहीं दोहराई जाएगी; धारा 128 (गोपनीयता) समझाकर आने-जाने का प्रवेश-पत्र दें।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बैठक की स्थिति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एजेंट ऐसे बैठें कि प्रवेश करते मतदाता का चेहरा देख सकें (चुनौती दे सकें) पर मत रिकार्ड होते न देख सकें।</a:t>
            </a:r>
          </a:p>
          <a:p>
            <a:pPr algn="l">
              <a:lnSpc>
                <a:spcPct val="112000"/>
              </a:lnSpc>
              <a:spcAft>
                <a:spcPts val="900"/>
              </a:spcAft>
            </a:pPr>
            <a:r>
              <a:rPr sz="9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प्रतिबन्ध</a:t>
            </a:r>
            <a:r>
              <a:rPr sz="13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अभ्यर्थी के चुनाव-चिन्ह/नाम का बैज धारण दण्डनीय; सरकारी कर्मचारी अभिकर्ता नहीं बन सकता (धारा 134-क); पहचान पर संदेह होने पर एजेंट प्रश्न पुछवाने की अपेक्षा कर सकते हैं (नियम 40)।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5 · निगरानी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मीडिया — प्रवेश-पत्र है, कैमरा नहीं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पत्रकार-प्रवेश निर्देश — क्रमांक 1259, दिनांक 03.02.2026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54480"/>
            <a:ext cx="11064240" cy="4846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प्रवेश-पत्र किससे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जिला जनसम्पर्क अधिकारी की अनुशंसा पर केवल DEO अधिस्वीकृत पत्रकारों को मतदान केन्द्र/मतगणना स्थल का प्रवेश-पत्र देते हैं; यह शक्ति किसी और को प्रत्यायोजित नहीं होती।</a:t>
            </a:r>
          </a:p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बूथ के भीतर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प्रवेश-पत्रधारी पत्रकार भी मतदान बूथ के अन्दर फोटोग्राफी या वीडियोग्राफी नहीं करेंगे, और मोबाइल फोन भी भीतर नहीं ले जा सकेंगे।</a:t>
            </a:r>
          </a:p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पीठासीन का अधिकार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निर्देश न मानने वाले मीडियाकर्मी को — प्रवेश-पत्र होते हुए भी — पीठासीन अधिकारी बूथ-भवन में प्रवेश से रोक सकता है या बाहर जाने का निर्देश दे सकता है।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5 · निगरानी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वीडियोग्राफी — क्या अनिवार्यतः रिकॉर्ड होगा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वीडियोग्राफी निर्देश — क्रमांक 187, दिनांक 06.01.2026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08760"/>
            <a:ext cx="11064240" cy="4892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अनिवार्य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FLC व EVM-तैयारी/अभिरक्षा; वल्नरेबल एवं क्रिटिकल घोषित बूथ; मतदान के दौरान हिंसा/उपद्रव की घटनाएँ; मतदाताओं को डराने-लुभाने की गतिविधियाँ; सम्पूर्ण मतगणना; टाई पर लॉटरी की पूरी प्रक्रिया; SDMM/DMM संग्रहण।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स्वविवेक से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DEO/RO चाहें तो — केन्द्र के सौ मीटर के भीतर मत-याचना, आचार-संहिता उल्लंघन, या मौके पर पुलिस अधिकारी द्वारा आवश्यक समझी गई गतिविधि।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वीडियोग्राफर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राजनैतिक दल से असंबद्ध; RO के निर्देशन में; कैमरे में समय-दिनांक display चालू; लॉग भरकर रिकॉर्डिंग RO को सुपुर्द।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बूथ के लिए अर्थ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आपके केन्द्र पर वीडियोग्राफर आए तो वह RO का प्राधिकृत व्यक्ति है — सहयोग करें; पर मीडिया-कैमरे पर पिछली स्लाइड का निषेध लागू है।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06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मतदान-समाप्ति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सांय 6 बजे के बाद  ·  सीलबन्दी  ·  सुपुर्दगी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मतदान दल प्रशिक्षण  ·  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6 · समाप्ति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समाप्ति की प्रक्रिया — सां.आ. 145/2026 का क्रम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सां.आ. 145/2026 (क्रमांक 560), दिनांक 16.01.2026; MPSV मैनुअल (पृ. 42, 46–47)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29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9961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63040"/>
            <a:ext cx="10424160" cy="8046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पंक्ति पहले, घड़ी बाद में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सांय 6.00 बजे पंक्ति के अंतिम छोर से PRO अपने हस्ताक्षर व क्रम संख्या वाली पर्चियाँ बाँटे — पर्ची-धारकों का मतदान समय बाद भी पूरा कराया जाएगा; उसके बाद कोई पंक्ति में नहीं जुड़ेगा। विलम्ब से शुरू हुए मतदान में भी समाप्ति-समय नहीं बढ़ता।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30428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267712"/>
            <a:ext cx="10424160" cy="8046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CLOSE और अभिलेख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CLOSE दबाकर कुल मतदाता-संख्या निर्धारित प्रपत्र में नोट करें; रजिस्टर-संख्या से अंतिम मिलान करें।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10896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3072384"/>
            <a:ext cx="10424160" cy="8046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मशीन बंद कर अलग करें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पावर ऑफ; BU-CU अलग; अपने-अपने कैरिंग केस में।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91363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3877056"/>
            <a:ext cx="10424160" cy="8046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मुद्राबन्दी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केसों के छिद्रों में धागा, एड्रेस टैग (नगरपालिका, वार्ड, यूनिट-क्रमांक, केन्द्र, तिथि) और पीठासीन-मुद्रा से चपड़ी-सील — बिना मुद्रा तोड़े केस न खुले।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47183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4681728"/>
            <a:ext cx="10424160" cy="8046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एजेंटों की सहभागिता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उपस्थित-इच्छुक अभ्यर्थी/अभिकर्ता एड्रेस टैगों पर हस्ताक्षर करें; टैग पर उनकी मुहर भी।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552297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33856" y="5486400"/>
            <a:ext cx="10424160" cy="8046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सुपुर्दगी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मशीन व सामग्री संग्रहण-स्थल (स्ट्रॉन्ग रूम, मतगणना-स्थल) पर सुपुर्द — आगे की अभिरक्षा RO की।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01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मतदान दल का गठन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कौन बनता है दल का सदस्य  ·  नियुक्ति के नियम  ·  प्रशिक्षण एवं रवानगी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मतदान दल प्रशिक्षण  ·  03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6 · समाप्ति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समापन के बाद भी याद रहे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EVM/FLC दिशा-निर्देश — क्रमांक 2184, दिनांक 26.02.2026 (पृ. 10)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54480"/>
            <a:ext cx="11064240" cy="4846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स्ट्रॉन्ग रूम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RO स्ट्रॉन्ग रूम सीलबन्द करेगा; अभ्यर्थी/निर्वाचन अभिकर्ता दरवाजों-खिड़कियों पर अपनी सील लगा सकेंगे और पर्याप्त दूरी से निगरानी रख सकेंगे; CCTV व दोहरी सुरक्षा रहेगी।</a:t>
            </a:r>
          </a:p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पिंक सील का महत्व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मतगणना में पिंक पेपर सील ही निर्णायक प्रमाण है कि CU से छेड़छाड़ नहीं हुई — आपकी सीलबन्दी की गुणवत्ता ही परिणाम की विश्वसनीयता है।</a:t>
            </a:r>
          </a:p>
          <a:p>
            <a:pPr algn="l">
              <a:lnSpc>
                <a:spcPct val="112000"/>
              </a:lnSpc>
              <a:spcAft>
                <a:spcPts val="12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पुनर्मतदान हुआ तो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मूल मशीन पर 'गणना नहीं करनी है' और नई मशीन पर 'पुनर्मतदान की वोटिंग मशीन — गणना की जानी है' के RO-हस्ताक्षरित टैग लगते हैं।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5029200"/>
            <a:ext cx="11064240" cy="914400"/>
          </a:xfrm>
          <a:prstGeom prst="roundRect">
            <a:avLst>
              <a:gd name="adj" fmla="val 6000"/>
            </a:avLst>
          </a:prstGeom>
          <a:solidFill>
            <a:srgbClr val="EAF5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029200"/>
            <a:ext cx="82296" cy="914400"/>
          </a:xfrm>
          <a:prstGeom prst="rect">
            <a:avLst/>
          </a:prstGeom>
          <a:solidFill>
            <a:srgbClr val="1E7A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157216"/>
            <a:ext cx="1060704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1E7A46"/>
                </a:solidFill>
                <a:latin typeface="Nirmala UI"/>
                <a:cs typeface="Nirmala UI"/>
                <a:ea typeface="Nirmala UI"/>
              </a:rPr>
              <a:t>विदा लेने से पहले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परिशिष्ट-15 की जाँच-सूची से सारे लिफाफे-प्रपत्र मिलाकर ही केन्द्र छोड़ें; कोई भी असामान्य घटना पीठासीन की डायरी में तत्समय दर्ज हो।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6 · समाप्ति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प्रपत्र और घोषणाएँ — समाप्ति पर क्या-क्या बनेगा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(प्ररूप 14-ग; परिशिष्ट 6, 7, 19; अ. 11)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31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417320"/>
          <a:ext cx="11064240" cy="388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80"/>
                <a:gridCol w="5486400"/>
                <a:gridCol w="2651760"/>
              </a:tblGrid>
              <a:tr h="777240"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प्रपत्र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सार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लिफाफा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sz="11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मतपत्र लेखा — 14-ग भाग-1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CLOSE की संख्या तत्काल मद 5 में; No Vote मद 3; 37-क/35-क मद 4; निविदत्त मदें 7–8; पेपर सीलों का लेखा मद 9; मिलान 5 = 2−3−4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E-9; दूसरी प्रति E-11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sz="11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पीठासीन की डायरी — परि-7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30 मदें; घटनाएँ तत्समय लिखें; दो-दो घंटे के मत (मद 21); मॉक पोल विवरण (मद 30)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E-11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sz="11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घोषणाएँ — परि-6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भाग-1 मतदान-पूर्व; भाग-2 नई मशीन पर; भाग-3 सीलिंग के बाद (दिनांक-समय सहित)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E-10 (परि-19 सहित)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sz="115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सांख्यिकी सूचना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मतदान की सांख्यिकीय जानकारी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E-12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5029200"/>
            <a:ext cx="11064240" cy="86868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029200"/>
            <a:ext cx="82296" cy="86868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157216"/>
            <a:ext cx="106070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एजेंट का अधिकार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उपस्थित प्रत्येक मतदान अभिकर्ता माँगने पर मतपत्र लेखा (14-ग) की प्रमाणित प्रति पाने का अधिकारी है — रसीद लेकर दें।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6 · समाप्ति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चौदह लिफाफे और तीन जमा-काउंटर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(अध्याय 11(6)-(7) एवं 13; परिशिष्ट-15A)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32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417320"/>
            <a:ext cx="5440680" cy="2286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417320"/>
            <a:ext cx="5440680" cy="77724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8096" y="1618488"/>
            <a:ext cx="5038344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चपड़ी से सीलबन्द — E-1 से E-8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E-1 चिन्हित प्रति  ·  E-2 रजिस्टर 14-क  ·  E-3 प्रयुक्त मतदाता पर्चियाँ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E-4 अप्रयुक्त निविदत्त मतपत्र  ·  E-5 प्रयुक्त निविदत्त मतपत्र  ·  E-6 सूची 14-ख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E-7 चैलेंज सूची (प्ररूप-13)  ·  E-8 EDC (प्ररूप-16)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90488" y="1417320"/>
            <a:ext cx="5440680" cy="22860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0488" y="1417320"/>
            <a:ext cx="5440680" cy="77724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91655" y="1618488"/>
            <a:ext cx="5038344" cy="1920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बिना सील — E-9 से E-14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E-9 मतपत्र लेखा 14-ग  ·  E-10 घोषणाएँ + मॉक पोल प्रमाणपत्र  ·  E-11 डायरी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E-12 सांख्यिकी  ·  E-13 अप्रयुक्त मतदाता पर्चियाँ</a:t>
            </a:r>
          </a:p>
          <a:p>
            <a:pPr algn="l">
              <a:lnSpc>
                <a:spcPct val="110000"/>
              </a:lnSpc>
              <a:spcAft>
                <a:spcPts val="350"/>
              </a:spcAft>
            </a:pP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E-14 विविध: साथी-घोषणाएँ व प्ररूप-12, प्ररूप 9–10, आयु-घोषणाएँ (परि-10/11), रसीद बुक, अप्रयुक्त सीलें-टैग, कार्यकारी प्रतियाँ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96849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3931920"/>
            <a:ext cx="1042416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काउंटर-1 (स्ट्रॉन्ग रूम)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सीलबन्द CU + BU तथा लिफाफे E-9, E-10, E-11, E-12।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453542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4498848"/>
            <a:ext cx="1042416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काउंटर-2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सीलबन्द E-1 से E-8 (E-1–E-6 का अलग पैकेट) + E-13, E-14।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510235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33856" y="5065776"/>
            <a:ext cx="1042416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काउंटर-3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पीतल की सील, अमिट स्याही, एरोक्रॉस सील, डमी बैलेट शीट आदि सामग्री।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66928" y="5669280"/>
            <a:ext cx="11064240" cy="68580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66928" y="5669280"/>
            <a:ext cx="82296" cy="68580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5797296"/>
            <a:ext cx="106070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शून्य हो तो भी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कोई सूचना शून्य हो तो भी सभी प्रपत्र भरकर सभी लिफाफे तैयार होंगे — खाली लिफाफा भी पृष्ठांकित करना न भूलें।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प्रलेखन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संदर्भ — प्रत्येक तथ्य का स्रोत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33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325880"/>
            <a:ext cx="5440680" cy="5074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पीठासीन अधिकारी मार्गदर्शिका (EVM), नगरपालिका आम चुनाव 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राज्य निर्वाचन आयोग राजस्थान — Margdarsika_EVM_NP_2026.pdf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निर्वाचन कार्यक्रम — आम चुनाव अगस्त-सितम्बर 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पत्र क्रमांक एफ.4(1)(1)/नपा/रानिआ/2026/6727, दि. 19.08.2026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 दलों का गठन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क्रमांक 4038, दि. 09.10.2025 — नियम 28(1), 1 PRO + 3 PO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 केन्द्रों की स्थापना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क्रमांक 641, दिनांक 19.01.2026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मतदाता-पहचान: वैकल्पिक दस्तावेज-सूची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क्रमांक 603, दि. 19.01.2026 → प्रभावी क्रमांक 5310, दि. 30.07.2026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अमिट स्याही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क्रमांक 1408, दिनांक 04.02.2026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अभ्यर्थी-बूथ / 100 मीटर निर्देश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क्रमांक 1016, दि. 27.01.2026 (सह-अधिसूचना 5041, दि. 23.12.2025)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मतदाता सूचियों की कार्यकारी प्रतियाँ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क्रमांक 898, दिनांक 23.01.2026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90488" y="1325880"/>
            <a:ext cx="5440680" cy="5074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वीडियोग्राफी निर्देश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क्रमांक 187, दिनांक 06.01.2026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पत्रकार-प्रवेश एवं फोटोग्राफी-निषेध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क्रमांक 1259, दिनांक 03.02.2026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डाक मतपत्र निर्देश-संकलन (EDC/16-क सहित)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पत्रांक 1451, 1459 एवं 1891 का संकलन, 24.08.2026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निवारक निरोध मतदाता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क्रमांक 1418, दिनांक 05.02.2026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मतदान-पश्चात मशीन सीलबन्दी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सां.आ. 145/2026, क्रमांक 560, दिनांक 16.01.2026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▪ </a:t>
            </a: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सूखा दिवस / सार्वजनिक अवकाश</a:t>
            </a:r>
          </a:p>
          <a:p>
            <a:pPr algn="l">
              <a:lnSpc>
                <a:spcPct val="108000"/>
              </a:lnSpc>
              <a:spcAft>
                <a:spcPts val="250"/>
              </a:spcAft>
            </a:pPr>
            <a:r>
              <a:rPr sz="100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   आबकारी आदेश (SEC पृष्ठांकन 7516, दि. 01.09.2026); सा.प्र.वि., 27.08.2026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5532120"/>
            <a:ext cx="11064240" cy="73152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532120"/>
            <a:ext cx="82296" cy="73152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660136"/>
            <a:ext cx="106070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प्रयोग-नोट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स्रोत-प्रतियाँ स्कैन (OCR) से पढ़ी गई हैं; तिथियाँ, दूरियाँ व संख्याएँ मूल पृष्ठ-छवियों से सत्यापित हैं। किसी भी विसंगति में मूल आदेश ही मान्य।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1 · मतदान दल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दल की संरचना — नियम 28(1) से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मतदान दलों का गठन — क्रमांक 4038, दिनांक 09.10.2025 (पृ. 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04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1106424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विधिक आधार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राजस्थान नगरपालिका (निर्वाचन) नियम, 1994 का नियम 28(1): निर्वाचन अधिकारी प्रत्येक मतदान केन्द्र के लिए एक पीठासीन अधिकारी तथा उसकी सहायता के लिए एक या अधिक मतदान अधिकारी नियुक्त करेगा।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सामान्य दल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जिन मतदान केन्द्रों पर मतदाता 1400 तक हैं, वहाँ एक पीठासीन अधिकारी और तीन मतदान अधिकारी होंगे — यही PRO + PO-1, PO-2, PO-3 का दल है।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बड़ा केन्द्र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मतदाता 1400 से अधिक होने पर एक अतिरिक्त मतदान अधिकारी लगाया जा सकता है।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पीठासीन कौन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पीठासीन अधिकारी सामान्यतः राजपत्रित अधिकारी या समकक्ष होंगे; दल में पद/स्तर का क्रम बना रहेगा — कनिष्ठ के अधीन वरिष्ठ नहीं।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पीठासीन अनुपस्थित हो तो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नियम 28(3): बीमारी या अपरिहार्य कारण से पीठासीन अनुपस्थित रहे तो उसके कर्तव्य वह मतदान अधिकारी निभाएगा जिसे निर्वाचन अधिकारी ने इस हेतु नियुक्त किया हो।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1 · मतदान दल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नियुक्ति की शर्तें — निष्पक्षता की गारंटी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मतदान दलों का गठन — क्रमांक 4038, दिनांक 09.10.2025 (पृ. 2–3)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05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1106424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विभागों का मिश्रण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एक दल में यथासंभव भिन्न-भिन्न विभागों के कार्मिक — ताकि मिलीभगत का आरोप ही न बने।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स्थानीयता-प्रतिबंध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नगरपालिका/नगरपरिषद के चुनाव में कार्मिक उस निकाय-क्षेत्र का निवासी या वहाँ पदस्थापित न हो; नगरनिगम में उस वार्ड का निवासी/वहाँ कार्यरत न हो।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किन्हें ड्यूटी नहीं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केन्द्र सरकार के कार्मिक, संबंधित निकाय-कार्यालय में पदस्थापित, अत्यावश्यक सेवाएँ, किसी दल/अभ्यर्थी से संबद्ध, तथा यथासंभव दिव्यांग कार्मिक।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महिला दल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महिला कार्मिक लगाई जा सकती हैं, किन्तु कठिन/दुर्गम केन्द्रों पर नहीं।</a:t>
            </a:r>
          </a:p>
          <a:p>
            <a:pPr algn="l">
              <a:lnSpc>
                <a:spcPct val="112000"/>
              </a:lnSpc>
              <a:spcAft>
                <a:spcPts val="1100"/>
              </a:spcAft>
            </a:pPr>
            <a:r>
              <a:rPr sz="105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रिजर्व</a:t>
            </a:r>
            <a:r>
              <a:rPr sz="14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आकस्मिकता के लिए आरक्षित कार्मिकों की सूची पहले से तैयार रहती है।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5303520"/>
            <a:ext cx="11064240" cy="86868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303520"/>
            <a:ext cx="82296" cy="86868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431536"/>
            <a:ext cx="106070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गोपनीयता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मतदान दल को गन्तव्य मतदान केन्द्र की जानकारी मतदान दिवस से तीन दिन पूर्व से पहले नहीं दी जाएगी।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1 · मतदान दल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प्रशिक्षण दो बार — और यह डेक दोनों के लिए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मतदान दलों का गठन — क्रमांक 4038, दिनांक 09.10.2025 (पृ. 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06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54533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508760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प्रथम प्रशिक्षण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केवल पीठासीन अधिकारी एवं प्रथम मतदान अधिकारी के लिए — प्रक्रिया की गहराई यहीं बनती है।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50545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468880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द्वितीय प्रशिक्षण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रवानगी के दिन दल के सभी सदस्यों के लिए — EVM एवं सामग्री-वितरण के साथ।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346557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3429000"/>
            <a:ext cx="10424160" cy="960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4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सूचना पत्रक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प्रशिक्षण के बाद जारी हुए आयोग के नए निर्देश सूचना पत्रक के रूप में सामग्री के साथ मिलेंगे — रवानगी से पहले अवश्य पढ़ें।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4709160"/>
            <a:ext cx="11064240" cy="109728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4709160"/>
            <a:ext cx="82296" cy="109728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4837176"/>
            <a:ext cx="10607040" cy="868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हैण्ड्स-ऑन EVM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मशीन की तैयारी, मॉक पोल, त्रुटि-निवारण और सीलबन्दी का पूरा अभ्यास साथ के 'हैण्ड्स-ऑन EVM प्रशिक्षण' डेक से होगा — यह डेक बूथ-प्रबंधन और विधिक प्रक्रिया पर केन्द्रित है।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1 · मतदान दल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बूथ पर कर्तव्यों का विभाजन — मार्गदर्शिका का पद-वार चार्ट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पीठासीन अधिकारी मार्गदर्शिका (EVM, नगरपालिका आम चुनाव 2026), राज्य निर्वाचन आयोग राजस्थान (अध्याय 2 एवं 14; परिशिष्ट-5)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07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325880"/>
          <a:ext cx="11064240" cy="388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640"/>
                <a:gridCol w="8229600"/>
              </a:tblGrid>
              <a:tr h="777240"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भूमिका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मार्गदर्शिका में विहित कर्तव्य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sz="110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पीठासीन अधिकारी (PRO)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केन्द्र का समग्र प्रभारी: मशीन की तैयारी, मॉक पोल व सीलिंग, घोषणाएँ (परि-6), चुनौती/निविदत्त/आयु-घोषणा जैसे सभी विशेष मामले, डायरी व मतपत्र लेखा, समापन-सीलबन्दी व सुपुर्दगी।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sz="110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प्रथम मतदान अधिकारी (PO-1)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चिन्हित मतदाता सूची का प्रभारी — पहचान के लिए उत्तरदायी: प्रविष्टि जोर से पढ़ेगा (एजेंट इसी क्षण चुनौती दे सकते हैं, बाद में नहीं); नाम के नीचे रेखा, महिला पर ✓, थर्ड जेंडर पर *; बायीं तर्जनी पर पहले से स्याही तो नहीं — यह भी देखेगा।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sz="110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द्वितीय मतदान अधिकारी (PO-2)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अमिट स्याही व मतदाता रजिस्टर (प्ररूप 14-क) का प्रभारी: तर्जनी पर नख छूती स्याही (30 सेकंड सुखाएँ), रजिस्टर में क्रम सं./नामावली-क्रम, पहचान-दस्तावेज के अंतिम 4 अंक अभ्युक्ति में, हस्ताक्षर/अँगूठा — फिर मतदाता पर्ची बनाकर जारी करेगा।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777240">
                <a:tc>
                  <a:txBody>
                    <a:bodyPr/>
                    <a:lstStyle/>
                    <a:p>
                      <a:r>
                        <a:rPr sz="1100" b="1" i="0">
                          <a:solidFill>
                            <a:srgbClr val="162842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तृतीय मतदान अधिकारी (PO-3)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कंट्रोल यूनिट का प्रभारी — PRO की मेज पर उसके पास बैठेगा: PO-2 की पर्ची लेकर, स्याही का स्पष्ट निशान जाँचकर, पर्ची जारी होने के क्रम में ही BALLOT दबाएगा; पर्चियाँ एकत्र कर समाप्ति पर लिफाफा E-3 में सील करेगा।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5486400"/>
            <a:ext cx="11064240" cy="77724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486400"/>
            <a:ext cx="82296" cy="77724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614416"/>
            <a:ext cx="106070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छोटा केन्द्र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छोटे मतदान केन्द्रों पर PO-3 का कार्य पीठासीन अधिकारी स्वयं कर सकता है — तब दल में PRO + 2 मतदान अधिकारी पर्याप्त हैं (मार्गदर्शिका, अ. 2)।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02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मतदान केन्द्र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भवन एवं व्यवस्था  ·  100 मीटर की मर्यादा  ·  अभ्यर्थियों के बूथ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मतदान दल प्रशिक्षण  ·  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खण्ड 2 · मतदान केन्द्र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 केन्द्र — भवन के नियम जो आपको पता होने चाहिए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86A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मतदान केन्द्रों की स्थापना — क्रमांक 641, दिनांक 19.01.2026 (पृ. 1–4)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प्रशिक्षण  ·  09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463040"/>
            <a:ext cx="11064240" cy="4937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कहाँ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यथासंभव उसी वार्ड में, पक्के सरकारी/अर्द्धसरकारी भवन में; धार्मिक स्थल, अस्पताल या पुलिस थाना भवन में कभी नहीं; किसी दल/अभ्यर्थी से जुड़े निजी भवन में नहीं।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कितने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एक भवन में अधिकतम चार मतदान केन्द्र; एक केन्द्र पर सामान्यतः 1400 से अधिक मतदाता नहीं; एक केन्द्र में केवल एक ही वार्ड के मतदाता।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पहुँच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मतदाता को सामान्यतः 2 किलोमीटर से अधिक न चलना पड़े; निशक्तजन हेतु स्थायी (न हो तो अस्थायी) रैम्प।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आवागमन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यथासंभव प्रवेश और निकास के अलग-अलग दरवाजे; कक्ष में पर्याप्त हवा-रोशनी।</a:t>
            </a:r>
          </a:p>
          <a:p>
            <a:pPr algn="l">
              <a:lnSpc>
                <a:spcPct val="112000"/>
              </a:lnSpc>
              <a:spcAft>
                <a:spcPts val="1000"/>
              </a:spcAft>
            </a:pPr>
            <a:r>
              <a:rPr sz="1000" b="1" i="0">
                <a:solidFill>
                  <a:srgbClr val="C86A1B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4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पहचान-पट्ट</a:t>
            </a:r>
            <a:r>
              <a:rPr sz="14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केन्द्र पर पीली पृष्ठभूमि पर काले अक्षरों में वार्ड/भाग संख्या और केन्द्र-क्रमांक अंकित होगा।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5257800"/>
            <a:ext cx="11064240" cy="100584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5257800"/>
            <a:ext cx="82296" cy="100584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385816"/>
            <a:ext cx="10607040" cy="777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EVM की दृष्टि से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BU वाला मतदान कम्पार्टमेंट पीठासीन की मेज से पर्याप्त दूरी पर रखें — इंटरकनेक्टिंग केबल 5 मीटर की है; केबल पर पैर न पड़े, चाहें तो मेज की टाँग से बाँध दें।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