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960120"/>
            <a:ext cx="2377440" cy="2794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66928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00" b="0" i="0">
                <a:solidFill>
                  <a:srgbClr val="C9D3E0"/>
                </a:solidFill>
                <a:latin typeface="Nirmala UI"/>
                <a:cs typeface="Nirmala UI"/>
                <a:ea typeface="Nirmala UI"/>
              </a:rPr>
              <a:t>स्वतंत्र प्रशिक्षण-सामग्री · टीम समदड़ी (BLMT), जिला बालोतरा — आयोग का प्रकाशन नहीं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10881360" cy="16914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पीठासीन अधिकारी (PRO)</a:t>
            </a:r>
          </a:p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 केन्द्र की पूरी कमान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136188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900" b="0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नगरपालिका आम चुनाव 2026 (राजस्थान) — भूमिका-समर्पित प्रशिक्षण डेक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53128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मतदान: 09 एवं 11 सितम्बर 2026 · प्रातः 7:00 – सायं 6:00 · मतगणना 14.09.2026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83717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मशीन: ECIL MPSV — END बटन मास्क [2184 ¶9(xxi)] · दल: आप + 3 मतदान अधिकारी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22122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आप आबद्ध हैं: निर्वाचन विधि + आयोग की मार्गदर्शिका से — किसी और से नहीं [मार्गदर्शिका अ.3(6)]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60527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स्वतंत्र सामग्री — आयोग का प्रकाशन नहीं; विवाद में मूल आदेश ही अंतिम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35508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000" b="0" i="1">
                <a:solidFill>
                  <a:srgbClr val="93A2B5"/>
                </a:solidFill>
                <a:latin typeface="Nirmala UI"/>
                <a:cs typeface="Nirmala UI"/>
                <a:ea typeface="Nirmala UI"/>
              </a:rPr>
              <a:t>PO-1/2/3 के अपने-अपने समर्पित डेक अलग हैं; मशीन का बटन-स्तरीय अभ्यास EVM डेक व सिमुलेशन लैब में।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प्रवेश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भीतर कौन — और कौन कभी नहीं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अ.3(6) — नियम 29; अ.5(11)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10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56034"/>
          <a:ext cx="11064240" cy="146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2120"/>
                <a:gridCol w="5532120"/>
              </a:tblGrid>
              <a:tr h="293827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अनुमति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शर्त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382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 अधिकारी · ड्यूटीरत लोकसेवक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'लोकसेवक' में मंत्री/राज्यमंत्री/उपमंत्री शामिल नहीं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382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अभ्यर्थी, निर्वाचन अभिकर्ता, प्रति-अभ्यर्थी एक मतदान अभिकर्ता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प्ररूप-9 पर; एक समय एक; +2 रिलीवर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382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गोद का बच्चा · दृष्टिहीन/शिथिलांग का साथी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साथी की विधिक प्रक्रिया अलग (नियम 38-क)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382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आयोग-प्राधिकृत व्यक्ति/पर्यवेक्षक/मीडिया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मान्य प्राधिकार-पत्र पर; मत की फोटो कभी नहीं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226338"/>
            <a:ext cx="11064240" cy="1175765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226338"/>
            <a:ext cx="82296" cy="1175765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354354"/>
            <a:ext cx="10607040" cy="9471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100 मीटर की भाषा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केन्द्र + 100 मीटर आपके नियंत्रण में; मोबाइल पूर्ण वर्जित (यही 'नेबरहुड सीमा')।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प्रचार = धारा 130 का अपराध; उद्दण्डता/अवज्ञा = 131–132; सशस्त्र प्रवेश = 134-ख।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वी.आई.पी. को कोई विशेष महत्व नहीं — हाथ मिलाना भी नहीं। [अ.5(9)]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04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विशेष स्थितियाँ — निर्णय आपके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चुनौती · निविदत्त · No Vote · साथी · EDC · CLOCK ERROR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पीठासीन अधिकारी (PRO)  · 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निर्णय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आक्षेपित मत — ₹2 और नियम 43(5) की कसौटी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अ.6(2); नियम 43(5) — आयोग के PP2 डेक (स्लाइड 51–53) से पुष्ट; परिशिष्ट-9/13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195560" y="384048"/>
            <a:ext cx="1463040" cy="310896"/>
          </a:xfrm>
          <a:prstGeom prst="roundRect">
            <a:avLst>
              <a:gd name="adj" fmla="val 35000"/>
            </a:avLst>
          </a:prstGeom>
          <a:solidFill>
            <a:srgbClr val="FBED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50" b="1" i="0">
                <a:solidFill>
                  <a:srgbClr val="B0352C"/>
                </a:solidFill>
                <a:latin typeface="Nirmala UI"/>
                <a:cs typeface="Nirmala UI"/>
                <a:ea typeface="Nirmala UI"/>
              </a:rPr>
              <a:t>सुधार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1518757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DF3E2"/>
          </a:solidFill>
          <a:ln w="15240">
            <a:solidFill>
              <a:srgbClr val="C886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564477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1.  </a:t>
            </a:r>
            <a:r>
              <a:rPr sz="12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एजेंट की चुनौती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₹2 नकद — तभी मान्य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06140" y="1518757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406140" y="1518757"/>
            <a:ext cx="2546604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25012" y="1564477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2.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परि-13 रसीद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शास्ति समझाएँ (BNS 172/174)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140964" y="1830542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45352" y="1518757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45352" y="1518757"/>
            <a:ext cx="2546604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64224" y="1564477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3.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शपथ पर संक्षिप्त जांच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पहले चुनौतीकर्ता, फिर मतदाता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980176" y="1830542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084563" y="1518757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084563" y="1518757"/>
            <a:ext cx="2546604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203436" y="1564477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4.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निर्णय — सकारण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प्ररूप-13 स्तम्भ 8 में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8819388" y="1830542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66928" y="2498943"/>
          <a:ext cx="11064240" cy="1182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9272"/>
                <a:gridCol w="5532120"/>
                <a:gridCol w="2212848"/>
              </a:tblGrid>
              <a:tr h="295655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जांच का परिणाम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₹2 राशि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5655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चुनौती सही सिद्ध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 नहीं; पुलिस के हवाले — थानाधिकारी को परि-9 का पत्र (प्रति RO को)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वापस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5655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चुनौती असिद्ध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मतदाता मत देगा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वापस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5658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चुनौती तुच्छ/असद्भावी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मतदाता मत देगा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जब्त — एकमात्र स्थिति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Rounded Rectangle 24"/>
          <p:cNvSpPr/>
          <p:nvPr/>
        </p:nvSpPr>
        <p:spPr>
          <a:xfrm>
            <a:off x="566928" y="3882735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66928" y="3882735"/>
            <a:ext cx="82296" cy="792734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" y="4010751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मार्गदर्शिका का अकेला वाक्य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'सही पाई गई → जब्त' वाला वाक्य नियम 43(5) और आयोग के अपने डेक — दोनों के विरुद्ध अकेला है; पढ़ाएँ नियम की कसौटी।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निर्णय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निविदत्त मत · No Vote बनाम 'अनुमति नहीं'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अ.8(1); अ.1 का बॉक्स; प्ररूप 14-ग का मूल पाठ (मद 3–4)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9867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562100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फर्जी वोट पड़ चुका, असली आया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निविदत्त मतपत्र (केन्द्र पर 20) — पीठ पर स्टाम्प+सुभिन्नकारी मोहर; 14-ख में हस्ताक्षर; चिन्हित प्रति में 'टी'; ऐरोक्रॉस से चिन्हित → E-5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13537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098802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हस्ताक्षर के बाद मत से इनकार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पहले नोटा हेतु प्रेरित करें; फिर भी नहीं तो रजिस्टर में 'No Vote' → 14-ग मद 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67208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635504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स्याही/हस्ताक्षर से इनकार या प्रक्रिया-भंग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 नहीं देने देंगे → मद 4 (नियम 35-क/37-क) — मद 3 से कभी न मिलाएँ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373373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3373373"/>
            <a:ext cx="82296" cy="98425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501389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गणित यहीं टिका है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मद 5 = मद 2 − मद 3 − मद 4 (परिशिष्ट-8 का नमूना: 807 = 815 − 5 − 3)।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निविदत्त प्रकरण आप स्वयं ही निपटाएँ। [अ.8(1)]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निर्णय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साथी, दिव्यांग-सुविधा और EDC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अ.7; नियम 38-क; आदेश 4297; प्ररूप 15/16 — नियम 46/46-क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732086"/>
            <a:ext cx="11064240" cy="46687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साथी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केवल दृष्टिहीनता/अंग-शिथिलता पर; 18+; दिन में एक ही मतदाता का; परि-12 घोषणा + प्ररूप-12 → E-14 (सील नहीं)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निरक्षरता पर्याप्त नहीं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साथी की अनुमति का आधार नहीं बनती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PwD सुविधा (आदेश 4297)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प्राथमिकता, व्हील-चेयर/रैम्प, विनम्रता — पर 38-क की विधिक प्रक्रिया इससे समाप्त नहीं होती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EDC धारक (प्ररूप 16)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उस पर हस्ताक्षर लें; नाम व क्रम-संख्या चिन्हित प्रति के अंत में; RO के हस्ताक्षर+मोहर व आपका ही केन्द्र लिखा हो; सारे प्ररूप 16 → E-8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मशीन-संकट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CLOCK ERROR — स्टेज देखिए, मॉडल नहीं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आदेश 5681 दि. 08.08.2026 (M3A/MPSV — बालोतरा इसी सूची में); MPSV अ.7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195560" y="384048"/>
            <a:ext cx="1463040" cy="310896"/>
          </a:xfrm>
          <a:prstGeom prst="roundRect">
            <a:avLst>
              <a:gd name="adj" fmla="val 35000"/>
            </a:avLst>
          </a:prstGeom>
          <a:solidFill>
            <a:srgbClr val="FBED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50" b="1" i="0">
                <a:solidFill>
                  <a:srgbClr val="B0352C"/>
                </a:solidFill>
                <a:latin typeface="Nirmala UI"/>
                <a:cs typeface="Nirmala UI"/>
                <a:ea typeface="Nirmala UI"/>
              </a:rPr>
              <a:t>सुधार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66928" y="1592183"/>
          <a:ext cx="11064240" cy="1359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5696"/>
                <a:gridCol w="6638544"/>
              </a:tblGrid>
              <a:tr h="339851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कब दिखे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क्या करें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33985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प्रस्थान के समय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CU परिवर्तित करवाएँ [खण्ड A-8(iii)]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33985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मॉक पोल में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CU परिवर्तित करवाएँ [खण्ड B-2]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339854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 के दौरान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CU नहीं बदलेंगे — उसी से मतदान जारी + समय का पंचनामा (एजेंटों के हस्ताक्षर; डायरी के साथ) [खण्ड C-7]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566928" y="3152759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66928" y="3152759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280775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अन्य त्रुटियों का सूत्र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Busy अटके (भूलवश Ballot) → BU अलग कर पावर पुनः चालू — CLOSE तब चलेगा। [अ.11(2)]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LINK/PRESSED/SDMM — उपाय MPSV अ.7 की तालिका से; मशीन बदलनी पड़े तो नई-मशीन नियम (मॉक+घोषणा) लागू।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05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समाप्ति — CLOSE से रसीद तक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नियम-शृंखला: 47-क → 48-क → 49-क → 50-क (स्थगन पर भी यही: 54-क)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पीठासीन अधिकारी (PRO)  ·  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14-ग — भरने का क्रम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49-क; परिशिष्ट-8 (आयोग का एकमात्र भरा नमूना)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17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0546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368887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शीर्ष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वार्ड · केन्द्र · भाग सं. · CU व BU के पहचान-क्रमांक (मॉक पोल में नोट किए दोनों सीरियल)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194216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05589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1–2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नियत निर्वाचक · रजिस्टर 14-क में दर्ज कुल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47886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442291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3–4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'No Vote' बनाम 'अनुमति नहीं' — कभी न मिलाएँ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1556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2978993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5–6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CLOSE की संख्या तत्काल मद 5 में; मिलान: 5 = 2−3−4 — फर्क हो तो विवरण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55227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515695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7–8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निविदत्त: जारी संख्या व क्रमांक से…तक (प्राप्त/जारी/वापस)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08897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3856" y="4052397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9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पेपर सीलों का लेखा + एजेंटों के हस्ताक्षर का स्तम्भ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4790267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66928" y="4790267"/>
            <a:ext cx="82296" cy="98425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4918283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प्रतियाँ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एक प्रति → E-9 (ऊपर लिखें: "Account of Votes Recorded" [49-क(2)]); दूसरी डायरी सहित → E-11।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एजेंट माँगे तो प्रमाणित प्रति दें।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लिफाफे और सुपुर्दगी — अंतिम आधा घंटा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अ.11(6)-(7); नियम 48-क (अंतिम वाक्य), 50-क; डायरी: आदेश 858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18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90415"/>
          <a:ext cx="11064240" cy="1182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2120"/>
                <a:gridCol w="5532120"/>
              </a:tblGrid>
              <a:tr h="295655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सीलबंद (चपड़ी) E-1…E-8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बिना सील E-9…E-14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5655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चिन्हित प्रति · रजिस्टर 14-क · प्रयुक्त पर्चियाँ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14-ग प्रति · घोषणाएँ+परि-19 · डायरी+प्रति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5655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निविदत्त: अप्रयुक्त/प्रयुक्त/सूची 14-ख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सांख्यिकी · अप्रयुक्त पर्चियाँ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5658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आक्षेपित सूची (13) · EDC (प्ररूप 16)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विविध: 9/10/12, रसीद बुक, अप्रयुक्त टैग-सीलें, कार्यकारी प्रतियाँ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2974207"/>
            <a:ext cx="11064240" cy="1175765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2974207"/>
            <a:ext cx="82296" cy="1175765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102223"/>
            <a:ext cx="10607040" cy="9471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तीन बातें जो छूटती हैं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हर पैकेट पर अन्तर्वस्तु का विवरण — यह नियम 48-क की अपेक्षा है, सावधानी मात्र नहीं।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50-क की चार चीज़ें RO को: मशीन · 14-ग · सीलबंद पैकेट · शेष सब कागज़ात।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डायरी स्ट्रांग रूम में नहीं जाती [आदेश 858]; स्थगन पर भी पूरी शृंखला वैसी ही [54-क]।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संदर्भ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इस डेक के मुख्य संदर्भ — कहाँ क्या मिलेगा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हर स्लाइड के पाद में उसका अपना स्रोत भी अंकित है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19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33235"/>
          <a:ext cx="11064240" cy="2042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5696"/>
                <a:gridCol w="6638544"/>
              </a:tblGrid>
              <a:tr h="291737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संदर्भ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PRO के लिए किस काम का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मार्गदर्शिका 2026 (अ.1–14)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पूरी भूमिका की रीढ़ — कर्तव्य, घोषणाएँ, डायरी, लिफाफे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 32-ख · 43(5) · 47-क–50-क · 54-क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सीलिंग का प्रयोजन; ₹2 की कसौटी; समाप्ति-शृंखला; स्थगन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परिपत्र 2184 दि. 30.07.2026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कमीशनिंग-व्यवस्था; END बटन मास्क [¶9(xxi)]; नई-मशीन नियम [¶11(4)]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आदेश 5310 · 5681 · 2205 · 4297 · 858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पहचान-दस्तावेज; CLOCK ERROR; पुनर्मतदान-स्याही; PwD; डायरी की सुपुर्दगी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MPSV पुस्तिका (ECIL)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त्रुटि-तालिका, Busy-अनुशासन, CRC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लोप्रअ धारा 128–134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गोपनीयता व केन्द्र के अपराध — घोषणा में धारा 128 पढ़नी है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776563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776563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904579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साथ रखें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PO-1/2/3 के समर्पित डेक (कर्तव्य-विभाजन वहीं विस्तार से); EVM डेक व सिमुलेशन लैब (बटन-स्तरीय अभ्यास); Forms डेक (14-ग सहित प्ररूप)।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दिन की रीढ़ — समय-रेखा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एक घंटा पूर्व से लेकर सामग्री जमा कराने तक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पीठासीन अधिकारी (PRO)  ·  02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सार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PRO की पाँच अटल बातें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स्रोत ऊपर की स्लाइडों में; स्वतंत्र सामग्री — विवाद में मूल आदेश अंतिम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20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6986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33291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के बाद CLEAR, सील से पहले स्विच ऑफ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दो चूकें जो दिन बिगाड़ती हैं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00656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69993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दो सीरियल + पेपर-सील क्रमांक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14-ग का शीर्ष व मद 9 यहीं से भरते हैं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4327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506695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3 बनाम मद 4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स्वयं नहीं डाला बनाम आपने नहीं देने दिया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7997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043397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₹2 = नियम 43(5) की कसौटी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जब्त केवल तुच्छ/असद्भाव पर — निर्णय सकारण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61667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580099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समाप्ति पर पर्चियाँ पीछे से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और CLOSE के बाद कोई मत नहीं — किसी भी दबाव में नहीं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317969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4317969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445985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स्वतंत्र प्रशिक्षण-सामग्री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टीम समदड़ी (BLMT), जिला बालोतरा — यह राज्य निर्वाचन आयोग का प्रकाशन नहीं है।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प्रत्येक स्लाइड पर स्रोत अंकित है; कोई भी अंक/नियम मूल आदेश से मिलाकर ही उद्धृत करें।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प्रवाह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दिन का प्रवाह — एक दृष्टि में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अ.4, अ.11, अ.14; नियम 47-क–50-क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03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50548"/>
            <a:ext cx="1978761" cy="7569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550548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596268"/>
            <a:ext cx="1741017" cy="665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1.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तैयारी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≥1 घंटा पूर्व · एजेंट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38297" y="1550548"/>
            <a:ext cx="1978761" cy="7569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838297" y="1550548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957169" y="1596268"/>
            <a:ext cx="1741017" cy="665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2.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नोटा सहित 1-1 मत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2573121" y="1851284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109667" y="1550548"/>
            <a:ext cx="1978761" cy="756920"/>
          </a:xfrm>
          <a:prstGeom prst="roundRect">
            <a:avLst>
              <a:gd name="adj" fmla="val 14000"/>
            </a:avLst>
          </a:prstGeom>
          <a:solidFill>
            <a:srgbClr val="FDF3E2"/>
          </a:solidFill>
          <a:ln w="15240">
            <a:solidFill>
              <a:srgbClr val="C886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228539" y="1596268"/>
            <a:ext cx="1741017" cy="665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3.  </a:t>
            </a:r>
            <a:r>
              <a:rPr sz="120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CLEAR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मॉक-वोट हटाना अनिवार्य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844491" y="1851284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381036" y="1550548"/>
            <a:ext cx="1978761" cy="7569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381036" y="1550548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99908" y="1596268"/>
            <a:ext cx="1741017" cy="665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4.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सीलिंग-शृंखला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सील→टैग→ढक्कन→स्ट्रिप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115860" y="1851284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652406" y="1550548"/>
            <a:ext cx="1978761" cy="7569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652406" y="1550548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71278" y="1596268"/>
            <a:ext cx="1741017" cy="665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5.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7:00 — प्रारम्भ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परि-6 + धारा 128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9387230" y="1851284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652406" y="2691516"/>
            <a:ext cx="1978761" cy="7569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9652406" y="2691516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71278" y="2737236"/>
            <a:ext cx="1741017" cy="665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6.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निर्णय · डायरी · Total</a:t>
            </a:r>
          </a:p>
        </p:txBody>
      </p:sp>
      <p:sp>
        <p:nvSpPr>
          <p:cNvPr id="30" name="Down Arrow 29"/>
          <p:cNvSpPr/>
          <p:nvPr/>
        </p:nvSpPr>
        <p:spPr>
          <a:xfrm>
            <a:off x="10564063" y="2344044"/>
            <a:ext cx="155448" cy="310896"/>
          </a:xfrm>
          <a:prstGeom prst="down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381036" y="2691516"/>
            <a:ext cx="1978761" cy="7569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7381036" y="2691516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499908" y="2737236"/>
            <a:ext cx="1741017" cy="665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7.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6:00 — CLOSE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पर्चियाँ पीछे से पहले</a:t>
            </a:r>
          </a:p>
        </p:txBody>
      </p:sp>
      <p:sp>
        <p:nvSpPr>
          <p:cNvPr id="34" name="Left Arrow 33"/>
          <p:cNvSpPr/>
          <p:nvPr/>
        </p:nvSpPr>
        <p:spPr>
          <a:xfrm>
            <a:off x="9387230" y="2992252"/>
            <a:ext cx="237744" cy="155448"/>
          </a:xfrm>
          <a:prstGeom prst="lef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109667" y="2691516"/>
            <a:ext cx="1978761" cy="75692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109667" y="2691516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228539" y="2737236"/>
            <a:ext cx="1741017" cy="665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8.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14-ग + लिफाफे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मद 5 तत्काल</a:t>
            </a:r>
          </a:p>
        </p:txBody>
      </p:sp>
      <p:sp>
        <p:nvSpPr>
          <p:cNvPr id="38" name="Left Arrow 37"/>
          <p:cNvSpPr/>
          <p:nvPr/>
        </p:nvSpPr>
        <p:spPr>
          <a:xfrm>
            <a:off x="7115860" y="2992252"/>
            <a:ext cx="237744" cy="155448"/>
          </a:xfrm>
          <a:prstGeom prst="lef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2838297" y="2691516"/>
            <a:ext cx="1978761" cy="756920"/>
          </a:xfrm>
          <a:prstGeom prst="roundRect">
            <a:avLst>
              <a:gd name="adj" fmla="val 14000"/>
            </a:avLst>
          </a:prstGeom>
          <a:solidFill>
            <a:srgbClr val="EAF5EE"/>
          </a:solidFill>
          <a:ln w="15240">
            <a:solidFill>
              <a:srgbClr val="1E7A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957169" y="2737236"/>
            <a:ext cx="1741017" cy="665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9.  </a:t>
            </a:r>
            <a:r>
              <a:rPr sz="120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जमा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50-क की चार चीज़ें RO को</a:t>
            </a:r>
          </a:p>
        </p:txBody>
      </p:sp>
      <p:sp>
        <p:nvSpPr>
          <p:cNvPr id="41" name="Left Arrow 40"/>
          <p:cNvSpPr/>
          <p:nvPr/>
        </p:nvSpPr>
        <p:spPr>
          <a:xfrm>
            <a:off x="4844491" y="2992252"/>
            <a:ext cx="237744" cy="155448"/>
          </a:xfrm>
          <a:prstGeom prst="lef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566928" y="3649604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66928" y="3649604"/>
            <a:ext cx="82296" cy="792734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22960" y="3777620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पीली कड़ी ही सबसे बड़ी चूक है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मॉक पोल के बाद CLEAR भूल जाना पूरे केन्द्र का परिणाम संदिग्ध कर देता है — सीलिंग से पहले शून्य एजेंटों को दिखाकर ही आगे बढ़ें।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समय-रेखा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दिवस — आपके नौ पड़ाव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अ.14(2)–(4); अ.11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04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35450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317924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नियत समय से ≥1 घंटा पूर्व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केन्द्र पर पहुँचकर मशीन की तैयारी प्रारम्भ; एजेंटों को भी एक घंटा पूर्व बुलाएँ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189120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854626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नोटा सहित प्रत्येक अभ्यर्थी को न्यूनतम 1-1 मत; परिणाम-मिलान; CLEAR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4279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391328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सीलिंग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पिंक पेपर सील → स्पेशल टैग → भीतरी ढक्कन → बाहरी कवर+पर्ची → ABCD स्ट्रिप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96460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2928030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घोषणा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परिशिष्ट-6 + धारा 128 जोर से; Total = 0 और लेबल एजेंटों को दिखाकर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50130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464732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ठीक 7:00 बजे प्रारम्भ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देर हो भी जाए तो समाप्ति का समय आगे नहीं बढ़ेगा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03801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3856" y="4001434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दिन भर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विशेष स्थितियों के निर्णय + डायरी + समय-समय पर Total-मिलान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457471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3856" y="4538136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समाप्ति से कुछ मिनट पूर्व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पंक्ति के अंतिम छोर से हस्ताक्षरित-क्रमांकित पर्चियाँ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11141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33856" y="5074838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 व लेखा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कुल संख्या तत्काल 14-ग मद 5 में; मशीन-कागज़ सील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66928" y="56481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33856" y="5611540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जमा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नियम 50-क की चार चीज़ें RO को — मतगणना स्थल के स्ट्रांग रूम तक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02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मशीन — तैयारी से सील तक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यह खण्ड EVM डेक का सार है — बटन-स्तरीय अभ्यास वहीं कीजिए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पीठासीन अधिकारी (PRO)  ·  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मशीन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 — सात कदम और एक अनिवार्यता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अ.4 (मुद्रित पृ. 19–21); अ.4-A नोट(1)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06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36404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327464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 जारी → संग्रह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मॉक-मतदाताओं को पर्ची दें, स्वयं संग्रह करें — तभी वोट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190074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864166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CLEAR से शून्य दिखाएँ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क्लियरिंग ≈25 सेकंड; 'Invalid operation' आए तो CRC (Close→Result-1→Clear)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43744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400868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 डलवाएँ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नोटा सहित प्रत्येक अभ्यर्थी को न्यूनतम 1-1 — संख्या समान होना आवश्यक नहीं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97414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2937570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कागज़ पर लेखा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परिशिष्ट-19 के अनुसार; CLOSE→RESULT-I से मिलान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51084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474272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दो सीरियल नोट करें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दूसरे क्रम पर SDMM-कमीशन CU; END से पहले POLL DAY CU — 14-ग शीर्ष व डायरी मद 5(2) में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04755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3856" y="4010974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CLEAR दुबारा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मॉक-वोट हटाना कभी न भूलें — यही सबसे बड़ी चूक है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458425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3856" y="4547676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प्रमाण-पत्र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परि-19 → परि-6 से संलग्न → डायरी बिन्दु 30 → लिफाफा E-10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285546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66928" y="5285546"/>
            <a:ext cx="82296" cy="792734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5413562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बीच मतदान में नई मशीन लगे तो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नई मशीन से फिर मॉक पोल + परिशिष्ट-6 की अतिरिक्त घोषणा; RO अभ्यर्थियों को लिखित सूचना देंगे। [अ.5(7) · 2184 ¶11(4)]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मशीन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सीलिंग-शृंखला — नियम 32-ख(3) का प्रयोजन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अ.4 (8.6–8.9); नियम 32-ख(3)–(5); 47-क(3)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07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4688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10309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CU स्विच ऑफ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परिणाम खंड सील करने से पहले अनिवार्य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198358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47011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पिंक पेपर सील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भीतरी ढक्कन के फ्रेम में — पिंक पीछे, सफेद बाहर; क्रमांक के नीचे पूरे हस्ताक्षर; क्रमांक सबको नोट कराएँ (14-ग मद 9)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2028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483713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स्पेशल टैग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 क्रमांक लिखकर हस्ताक्षर; हरा ट्वाईन+चपड़ी; CLOSE सुलभ रहे; खराब टैग कदापि नहीं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5699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020415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ढक्कन-कवर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भीतरी ढक्कन बंद (सील-छोर बाहर) → बाहरी कवर + धागा + मुहर-सहित पर्ची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59369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557117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ABCD स्ट्रिप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A निचला सिरा → B बाईं मोड़ → C ऊपरी छोर → D: CLOSE की रबर कैप के नीचे से घुमाकर — सीरियल दिखता रहे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294987"/>
            <a:ext cx="11064240" cy="1175765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4294987"/>
            <a:ext cx="82296" cy="1175765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423003"/>
            <a:ext cx="10607040" cy="9471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सील का प्रयोजन नियम के शब्दों में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 ऐसे लगे कि तोड़े बिना रिजल्ट सेक्शन दबाया ही न जा सके [32-ख(3)]।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 लगाने का अधिकार तीनों को: मतदान अभिकर्ता / निर्वाचन अभिकर्ता / अभ्यर्थी [47-क(3)]।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लेबल भीतर-बाहर दोनों ओर — और प्रारम्भ से पूर्व एजेंटों को लेबल भी दिखाएँ [32-ख(4)-(5)]।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03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प्रारम्भ व प्रवेश-नियंत्रण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घोषणा, गोपनीयता की शपथ, और 100 मीटर की सीमा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पीठासीन अधिकारी (PRO)  ·  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प्रारम्भ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एजेंटों को क्या-क्या दिखाना अनिवार्य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अ.14(2)–(3); नियम 32-ख(5)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पीठासीन अधिकारी (PRO)  ·  09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80509"/>
            <a:ext cx="11064240" cy="482029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 का परिणाम + CLEAR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और मशीन में कोई पूर्व-मत नहीं (Total = 0)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चिन्हित प्रति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'पी बी' व 'ई डी सी' के अलावा कोई प्रविष्टि नहीं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रजिस्टर 14-क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कोई प्रविष्टि नहीं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पेपर सील क्रमांक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एजेंटों को नोट करने दें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यूनिटों के लेबल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प्रायः छूटने वाला दूसरा खण्ड — 32-ख(5) इसे भी माँगता है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3238367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238367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366383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परिशिष्ट-6 + धारा 128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घोषणा पढ़ें, धारा 128 (गोपनीयता) जोर से सुनाएँ, स्वयं हस्ताक्षर करें, इच्छुक एजेंटों के लें —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जो इनकार करें, उनके नाम भी घोषणा पर लिखें। यही परि-6 समाप्ति व नई-मशीन पर भी दोहराई जाती है।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