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 Id="rId137" Type="http://schemas.openxmlformats.org/officeDocument/2006/relationships/slide" Target="slides/slide131.xml"/><Relationship Id="rId138" Type="http://schemas.openxmlformats.org/officeDocument/2006/relationships/slide" Target="slides/slide132.xml"/><Relationship Id="rId139" Type="http://schemas.openxmlformats.org/officeDocument/2006/relationships/slide" Target="slides/slide133.xml"/><Relationship Id="rId140" Type="http://schemas.openxmlformats.org/officeDocument/2006/relationships/slide" Target="slides/slide134.xml"/><Relationship Id="rId141" Type="http://schemas.openxmlformats.org/officeDocument/2006/relationships/slide" Target="slides/slide135.xml"/><Relationship Id="rId142" Type="http://schemas.openxmlformats.org/officeDocument/2006/relationships/slide" Target="slides/slide136.xml"/><Relationship Id="rId143" Type="http://schemas.openxmlformats.org/officeDocument/2006/relationships/slide" Target="slides/slide137.xml"/><Relationship Id="rId144" Type="http://schemas.openxmlformats.org/officeDocument/2006/relationships/slide" Target="slides/slide138.xml"/><Relationship Id="rId145" Type="http://schemas.openxmlformats.org/officeDocument/2006/relationships/slide" Target="slides/slide1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jp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jp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नगर पालिका आम चुनाव 2026</a:t>
            </a:r>
          </a:p>
          <a:p>
            <a:pPr algn="l">
              <a:lnSpc>
                <a:spcPct val="104000"/>
              </a:lnSpc>
              <a:spcAft>
                <a:spcPts val="600"/>
              </a:spcAft>
            </a:pPr>
            <a:r>
              <a:rPr sz="4000" b="1" i="0">
                <a:solidFill>
                  <a:srgbClr val="FFFFFF"/>
                </a:solidFill>
                <a:latin typeface="Nirmala UI"/>
                <a:cs typeface="Nirmala UI"/>
                <a:ea typeface="Nirmala UI"/>
              </a:rPr>
              <a:t>मॉक पोल एवं मतदान दिवस की प्रक्रिया</a:t>
            </a:r>
          </a:p>
        </p:txBody>
      </p:sp>
      <p:sp>
        <p:nvSpPr>
          <p:cNvPr id="7" name="TextBox 6"/>
          <p:cNvSpPr txBox="1"/>
          <p:nvPr/>
        </p:nvSpPr>
        <p:spPr>
          <a:xfrm>
            <a:off x="685800" y="3136188"/>
            <a:ext cx="10515600" cy="548640"/>
          </a:xfrm>
          <a:prstGeom prst="rect">
            <a:avLst/>
          </a:prstGeom>
          <a:noFill/>
        </p:spPr>
        <p:txBody>
          <a:bodyPr wrap="square" anchor="t" lIns="0" rIns="0" tIns="0" bIns="0">
            <a:spAutoFit/>
          </a:bodyPr>
          <a:lstStyle/>
          <a:p>
            <a:pPr algn="l">
              <a:lnSpc>
                <a:spcPct val="106000"/>
              </a:lnSpc>
              <a:spcAft>
                <a:spcPts val="400"/>
              </a:spcAft>
            </a:pPr>
            <a:r>
              <a:rPr sz="1900" b="0" i="0">
                <a:solidFill>
                  <a:srgbClr val="9AD4D3"/>
                </a:solidFill>
                <a:latin typeface="Nirmala UI"/>
                <a:cs typeface="Nirmala UI"/>
                <a:ea typeface="Nirmala UI"/>
              </a:rPr>
              <a:t>मतदान दल प्रशिक्षण — डेक 2 (PP2) · संशोधित एवं संवर्धित संस्करण</a:t>
            </a:r>
          </a:p>
        </p:txBody>
      </p:sp>
      <p:sp>
        <p:nvSpPr>
          <p:cNvPr id="8" name="TextBox 7"/>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9AD4D3"/>
                </a:solidFill>
                <a:latin typeface="Nirmala UI"/>
                <a:cs typeface="Nirmala UI"/>
                <a:ea typeface="Nirmala UI"/>
              </a:rPr>
              <a:t>▪  </a:t>
            </a:r>
            <a:r>
              <a:rPr sz="1350" b="0" i="0">
                <a:solidFill>
                  <a:srgbClr val="DDE4EC"/>
                </a:solidFill>
                <a:latin typeface="Nirmala UI"/>
                <a:cs typeface="Nirmala UI"/>
                <a:ea typeface="Nirmala UI"/>
              </a:rPr>
              <a:t>मतदान: 09 एवं 11 सितम्बर 2026 · प्रातः 7:00 से सायं 6:00</a:t>
            </a:r>
          </a:p>
        </p:txBody>
      </p:sp>
      <p:sp>
        <p:nvSpPr>
          <p:cNvPr id="9" name="TextBox 8"/>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9AD4D3"/>
                </a:solidFill>
                <a:latin typeface="Nirmala UI"/>
                <a:cs typeface="Nirmala UI"/>
                <a:ea typeface="Nirmala UI"/>
              </a:rPr>
              <a:t>▪  </a:t>
            </a:r>
            <a:r>
              <a:rPr sz="1350" b="0" i="0">
                <a:solidFill>
                  <a:srgbClr val="DDE4EC"/>
                </a:solidFill>
                <a:latin typeface="Nirmala UI"/>
                <a:cs typeface="Nirmala UI"/>
                <a:ea typeface="Nirmala UI"/>
              </a:rPr>
              <a:t>मशीन: ECIL MPSV (पिंक) · एक ही पद (सदस्य) · END बटन मास्क</a:t>
            </a:r>
          </a:p>
        </p:txBody>
      </p:sp>
      <p:sp>
        <p:nvSpPr>
          <p:cNvPr id="10" name="TextBox 9"/>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9AD4D3"/>
                </a:solidFill>
                <a:latin typeface="Nirmala UI"/>
                <a:cs typeface="Nirmala UI"/>
                <a:ea typeface="Nirmala UI"/>
              </a:rPr>
              <a:t>▪  </a:t>
            </a:r>
            <a:r>
              <a:rPr sz="1350" b="0" i="0">
                <a:solidFill>
                  <a:srgbClr val="DDE4EC"/>
                </a:solidFill>
                <a:latin typeface="Nirmala UI"/>
                <a:cs typeface="Nirmala UI"/>
                <a:ea typeface="Nirmala UI"/>
              </a:rPr>
              <a:t>मूल प्रस्तुति: राज्य निर्वाचन आयोग, राजस्थान, जयपुर — 114 स्लाइड</a:t>
            </a:r>
          </a:p>
        </p:txBody>
      </p:sp>
      <p:sp>
        <p:nvSpPr>
          <p:cNvPr id="11" name="TextBox 10"/>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मूल आवरण पर केवल शीर्षक और प्रस्तुतकर्ताओं के नाम थे। तिथि, मशीन-मॉडल और मतदान-समय आवरण पर ही रखे गए हैं क्योंकि यही तीन तथ्य पूरे प्रशिक्षण की धुरी 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कंट्रोल यूनिट का बैलट खण्ड</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2; नियम 32-ख(6)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07.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बैलट खण्ड — मत जारी करने हेतु BALLOT बटन तथा TOTAL बटन।</a:t>
            </a:r>
            <a:r>
              <a:rPr sz="950" b="0" i="0">
                <a:solidFill>
                  <a:srgbClr val="5B6472"/>
                </a:solidFill>
                <a:latin typeface="Nirmala UI"/>
                <a:cs typeface="Nirmala UI"/>
                <a:ea typeface="Nirmala UI"/>
              </a:rPr>
              <a:t/>
            </a:r>
          </a:p>
        </p:txBody>
      </p:sp>
      <p:sp>
        <p:nvSpPr>
          <p:cNvPr id="12" name="Rounded Rectangle 11"/>
          <p:cNvSpPr/>
          <p:nvPr/>
        </p:nvSpPr>
        <p:spPr>
          <a:xfrm>
            <a:off x="6263640" y="1756470"/>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56470"/>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84486"/>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खण्ड दिनभर खुला रहेगा — इसलिए यही सबसे संवेदनशील है</a:t>
            </a:r>
          </a:p>
          <a:p>
            <a:pPr algn="l">
              <a:lnSpc>
                <a:spcPct val="110000"/>
              </a:lnSpc>
              <a:spcAft>
                <a:spcPts val="300"/>
              </a:spcAft>
            </a:pPr>
            <a:r>
              <a:rPr sz="1300" b="0" i="0">
                <a:solidFill>
                  <a:srgbClr val="202733"/>
                </a:solidFill>
                <a:latin typeface="Nirmala UI"/>
                <a:cs typeface="Nirmala UI"/>
                <a:ea typeface="Nirmala UI"/>
              </a:rPr>
              <a:t>कंट्रोल यूनिट पीठासीन अधिकारी की मेज पर, मतदान अभिकर्ताओं को पूर्णरूप से दृष्टिगोचर रहेगी (नियम 32-ख(6))। मतदाता कंट्रोल यूनिट को कभी नहीं छूता।</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TOTAL से मिलान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प्ररूप 14-ग मद 2 एवं मद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मिलान</a:t>
            </a:r>
            <a:r>
              <a:rPr sz="1450" b="0" i="0">
                <a:solidFill>
                  <a:srgbClr val="202733"/>
                </a:solidFill>
                <a:latin typeface="Nirmala UI"/>
                <a:cs typeface="Nirmala UI"/>
                <a:ea typeface="Nirmala UI"/>
              </a:rPr>
              <a:t>  —  TOTAL का बटन दबाकर पुनः कुल डाले गए मतों की संख्या का मिलान कर 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दिखाएँ</a:t>
            </a:r>
            <a:r>
              <a:rPr sz="1450" b="0" i="0">
                <a:solidFill>
                  <a:srgbClr val="202733"/>
                </a:solidFill>
                <a:latin typeface="Nirmala UI"/>
                <a:cs typeface="Nirmala UI"/>
                <a:ea typeface="Nirmala UI"/>
              </a:rPr>
              <a:t>  —  उपस्थित अभिकर्ताओं को भी वह संख्या दिखा दें</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रजिस्टर से</a:t>
            </a:r>
            <a:r>
              <a:rPr sz="1450" b="0" i="0">
                <a:solidFill>
                  <a:srgbClr val="202733"/>
                </a:solidFill>
                <a:latin typeface="Nirmala UI"/>
                <a:cs typeface="Nirmala UI"/>
                <a:ea typeface="Nirmala UI"/>
              </a:rPr>
              <a:t>  —  इस संख्या का मिलान प्ररूप 14-क में अंकित संख्या से कर 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दिन में भी</a:t>
            </a:r>
            <a:r>
              <a:rPr sz="1450" b="0" i="0">
                <a:solidFill>
                  <a:srgbClr val="202733"/>
                </a:solidFill>
                <a:latin typeface="Nirmala UI"/>
                <a:cs typeface="Nirmala UI"/>
                <a:ea typeface="Nirmala UI"/>
              </a:rPr>
              <a:t>  —  मतदान की प्रक्रिया के दौरान भी किसी भी समय TOTAL दबाकर उस समय तक डाले गए कुल मतों की संख्या ज्ञात की जा सकती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शर्त</a:t>
            </a:r>
            <a:r>
              <a:rPr sz="1450" b="0" i="0">
                <a:solidFill>
                  <a:srgbClr val="202733"/>
                </a:solidFill>
                <a:latin typeface="Nirmala UI"/>
                <a:cs typeface="Nirmala UI"/>
                <a:ea typeface="Nirmala UI"/>
              </a:rPr>
              <a:t>  —  TOTAL केवल तब दबाएँ जब Busy बत्ती बंद हो — किसी मत के बीच में नहीं</a:t>
            </a:r>
          </a:p>
        </p:txBody>
      </p:sp>
      <p:sp>
        <p:nvSpPr>
          <p:cNvPr id="11" name="Rounded Rectangle 10"/>
          <p:cNvSpPr/>
          <p:nvPr/>
        </p:nvSpPr>
        <p:spPr>
          <a:xfrm>
            <a:off x="566928" y="3426348"/>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26348"/>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मिलान न बैठे तो</a:t>
            </a:r>
          </a:p>
          <a:p>
            <a:pPr algn="l">
              <a:lnSpc>
                <a:spcPct val="110000"/>
              </a:lnSpc>
              <a:spcAft>
                <a:spcPts val="300"/>
              </a:spcAft>
            </a:pPr>
            <a:r>
              <a:rPr sz="1300" b="0" i="0">
                <a:solidFill>
                  <a:srgbClr val="202733"/>
                </a:solidFill>
                <a:latin typeface="Nirmala UI"/>
                <a:cs typeface="Nirmala UI"/>
                <a:ea typeface="Nirmala UI"/>
              </a:rPr>
              <a:t>14-क के हस्ताक्षर, मद 3 (नियम 45-क) और मद 4 (नियम 35-क/37-क) घटाने पर ही मशीन का अंक आएगा: मद 2 − मद 3 − मद 4 = मद 5। अंतर बचे तो पहले इन दो मदों की गिनती दोबारा जाँचें — मशीन का अंक ही आधार है, उसे कभी न बदलें।</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स्विच ऑफ, केबल अलग, धागा और चपड़ी</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560 / सां.आ. 145-2026, बिन्दु 2;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101</a:t>
            </a:r>
          </a:p>
        </p:txBody>
      </p:sp>
      <p:sp>
        <p:nvSpPr>
          <p:cNvPr id="9" name="Rounded Rectangle 8"/>
          <p:cNvSpPr/>
          <p:nvPr/>
        </p:nvSpPr>
        <p:spPr>
          <a:xfrm>
            <a:off x="566928" y="149284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5627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कंट्रोल यूनिट के पिछले हिस्से का ढक्कन पुनः खोलें</a:t>
            </a:r>
          </a:p>
        </p:txBody>
      </p:sp>
      <p:sp>
        <p:nvSpPr>
          <p:cNvPr id="11" name="Rounded Rectangle 10"/>
          <p:cNvSpPr/>
          <p:nvPr/>
        </p:nvSpPr>
        <p:spPr>
          <a:xfrm>
            <a:off x="566928" y="202955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9297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स्विच को ऑफ पोजिशन पर ले आएँ</a:t>
            </a:r>
          </a:p>
        </p:txBody>
      </p:sp>
      <p:sp>
        <p:nvSpPr>
          <p:cNvPr id="13" name="Rounded Rectangle 12"/>
          <p:cNvSpPr/>
          <p:nvPr/>
        </p:nvSpPr>
        <p:spPr>
          <a:xfrm>
            <a:off x="566928" y="256625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2967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लिंकिंग केबल का प्लग दोनों तरफ के लीवर दबाकर बाहर खींच लें</a:t>
            </a:r>
          </a:p>
        </p:txBody>
      </p:sp>
      <p:sp>
        <p:nvSpPr>
          <p:cNvPr id="15" name="Rounded Rectangle 14"/>
          <p:cNvSpPr/>
          <p:nvPr/>
        </p:nvSpPr>
        <p:spPr>
          <a:xfrm>
            <a:off x="566928" y="310295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6637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कंट्रोल यूनिट के पिछले ढक्कन को पुनः बंद कर दें</a:t>
            </a:r>
          </a:p>
        </p:txBody>
      </p:sp>
      <p:sp>
        <p:nvSpPr>
          <p:cNvPr id="17" name="Rounded Rectangle 16"/>
          <p:cNvSpPr/>
          <p:nvPr/>
        </p:nvSpPr>
        <p:spPr>
          <a:xfrm>
            <a:off x="566928" y="363965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60308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अब इसे धागा बाँधकर चपड़ी (लाख) से सील कर दें</a:t>
            </a:r>
          </a:p>
        </p:txBody>
      </p:sp>
      <p:sp>
        <p:nvSpPr>
          <p:cNvPr id="19" name="Rounded Rectangle 18"/>
          <p:cNvSpPr/>
          <p:nvPr/>
        </p:nvSpPr>
        <p:spPr>
          <a:xfrm>
            <a:off x="566928" y="4340951"/>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340951"/>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468967"/>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मोमबत्ती की लौ मशीन से दूर रखें</a:t>
            </a:r>
          </a:p>
          <a:p>
            <a:pPr algn="l">
              <a:lnSpc>
                <a:spcPct val="110000"/>
              </a:lnSpc>
              <a:spcAft>
                <a:spcPts val="300"/>
              </a:spcAft>
            </a:pPr>
            <a:r>
              <a:rPr sz="1300" b="0" i="0">
                <a:solidFill>
                  <a:srgbClr val="202733"/>
                </a:solidFill>
                <a:latin typeface="Nirmala UI"/>
                <a:cs typeface="Nirmala UI"/>
                <a:ea typeface="Nirmala UI"/>
              </a:rPr>
              <a:t>चपड़ी पिघलाते समय लौ और पिघला मोम मशीन से दूर रखें। यह आदेश 560 का स्पष्ट निर्देश है और हर वर्ष चूक यहीं होती है।</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वहन बक्से, एड्रेस टैग और जमा कराना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560 / सां.आ. 145-2026, बिन्दु 3–7; नियम 47-क(2) एवं 47-क(3)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469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BU एवं CU को पृथक-पृथक कैरिंग बॉक्स में रखें</a:t>
            </a:r>
          </a:p>
        </p:txBody>
      </p:sp>
      <p:sp>
        <p:nvSpPr>
          <p:cNvPr id="12" name="Rounded Rectangle 11"/>
          <p:cNvSpPr/>
          <p:nvPr/>
        </p:nvSpPr>
        <p:spPr>
          <a:xfrm>
            <a:off x="566928" y="2006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बक्सों के लिए बने छिद्रों में धागा डालकर मुद्राबंद करें</a:t>
            </a:r>
          </a:p>
        </p:txBody>
      </p:sp>
      <p:sp>
        <p:nvSpPr>
          <p:cNvPr id="14" name="Rounded Rectangle 13"/>
          <p:cNvSpPr/>
          <p:nvPr/>
        </p:nvSpPr>
        <p:spPr>
          <a:xfrm>
            <a:off x="566928" y="2543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एड्रेस टैग पर पीठासीन अधिकारी अपनी मुद्रा लगाकर चपड़ी से मुद्राबंद करे</a:t>
            </a:r>
          </a:p>
        </p:txBody>
      </p:sp>
      <p:sp>
        <p:nvSpPr>
          <p:cNvPr id="16" name="Rounded Rectangle 15"/>
          <p:cNvSpPr/>
          <p:nvPr/>
        </p:nvSpPr>
        <p:spPr>
          <a:xfrm>
            <a:off x="566928" y="3079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उपस्थित एवं इच्छुक अभ्यर्थी या उनके मतदान अभिकर्ताओं को भी एड्रेस टैगों पर हस्ताक्षर की अनुमति दी जाए</a:t>
            </a:r>
          </a:p>
        </p:txBody>
      </p:sp>
      <p:sp>
        <p:nvSpPr>
          <p:cNvPr id="18" name="Rounded Rectangle 17"/>
          <p:cNvSpPr/>
          <p:nvPr/>
        </p:nvSpPr>
        <p:spPr>
          <a:xfrm>
            <a:off x="566928" y="3616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मोहरबंद बक्सों को रिटर्निंग ऑफिसर के यहाँ जमा कराएँ</a:t>
            </a:r>
          </a:p>
        </p:txBody>
      </p:sp>
      <p:sp>
        <p:nvSpPr>
          <p:cNvPr id="20" name="Rounded Rectangle 19"/>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'पृथकतः सुरक्षित' का अर्थ</a:t>
            </a:r>
          </a:p>
          <a:p>
            <a:pPr algn="l">
              <a:lnSpc>
                <a:spcPct val="110000"/>
              </a:lnSpc>
              <a:spcAft>
                <a:spcPts val="300"/>
              </a:spcAft>
            </a:pPr>
            <a:r>
              <a:rPr sz="1300" b="0" i="0">
                <a:solidFill>
                  <a:srgbClr val="202733"/>
                </a:solidFill>
                <a:latin typeface="Nirmala UI"/>
                <a:cs typeface="Nirmala UI"/>
                <a:ea typeface="Nirmala UI"/>
              </a:rPr>
              <a:t>नियम 47-क(2): पीठासीन अधिकारी CU व BU को ऐसी विधि से मुद्राबंद और पृथकतः सुरक्षित करेगा कि बिना मुद्रा तोड़े यूनिट खोलना संभव न हो। इसीलिए दोनों अलग-अलग बक्सों में जाते हैं — एक ही बक्से में रखना इस नियम का उल्लंघन है।</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एड्रेस टैग पर ठीक-ठीक क्या लिखा जाएगा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560 दिनांक 16.01.2026 (सां.आ. 145/2026), बिन्दु 5 एवं 6 — पूर्व सां.आ. 121/2019 अधिक्रमित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21653"/>
          <a:ext cx="11064240" cy="1755647"/>
        </p:xfrm>
        <a:graphic>
          <a:graphicData uri="http://schemas.openxmlformats.org/drawingml/2006/table">
            <a:tbl>
              <a:tblPr firstRow="1" bandRow="1">
                <a:tableStyleId>{5C22544A-7EE6-4342-B048-85BDC9FD1C3A}</a:tableStyleId>
              </a:tblPr>
              <a:tblGrid>
                <a:gridCol w="5532120"/>
                <a:gridCol w="5532120"/>
              </a:tblGrid>
              <a:tr h="292607">
                <a:tc>
                  <a:txBody>
                    <a:bodyPr/>
                    <a:lstStyle/>
                    <a:p>
                      <a:r>
                        <a:rPr sz="1250" b="1" i="0">
                          <a:solidFill>
                            <a:srgbClr val="FFFFFF"/>
                          </a:solidFill>
                          <a:latin typeface="Nirmala UI"/>
                          <a:cs typeface="Nirmala UI"/>
                          <a:ea typeface="Nirmala UI"/>
                        </a:rPr>
                        <a:t>कंट्रोल यूनिट के टैग पर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बैलट यूनिट के टैग पर</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नगरपालिका का नाम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नगरपालिका का नाम</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वार्ड सदस्य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का विवरण / वार्ड संख्या</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कंट्रोल यूनिट का पहचान नम्बर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बैलट यूनिट/यूनिट्स का पहचान नम्बर</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मतदान केन्द्र का नाम व संख्यांक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केन्द्र का नाम व संख्यांक</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मतदान की तारीख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 तारीख</a:t>
                      </a:r>
                    </a:p>
                  </a:txBody>
                  <a:tcPr marL="82296" marR="82296" marT="27432" marB="27432" anchor="ctr">
                    <a:solidFill>
                      <a:srgbClr val="FFFFFF"/>
                    </a:solidFill>
                  </a:tcPr>
                </a:tc>
              </a:tr>
            </a:tbl>
          </a:graphicData>
        </a:graphic>
      </p:graphicFrame>
      <p:sp>
        <p:nvSpPr>
          <p:cNvPr id="11" name="Rounded Rectangle 10"/>
          <p:cNvSpPr/>
          <p:nvPr/>
        </p:nvSpPr>
        <p:spPr>
          <a:xfrm>
            <a:off x="566928" y="347846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7846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0648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मूल डेक केवल 'एड्रेस टैग लगावें' कहता है — विशिष्टियाँ कहीं नहीं देता। अधूरा भरा एड्रेस टैग संग्रहण केन्द्र पर मशीन की पहचान असंभव कर देता है, और यही वह कागज है जिस पर अभ्यर्थी/अभिकर्ता के हस्ताक्षर होते हैं (आदेश 560 बिन्दु 7; नियम 47-क(3) तीन वर्गों को अनुमति देता है — मतदान अभिकर्ता, निर्वाचन अभिकर्ता, अभ्यर्थी)।</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पर की जाने वाली घोषणाएँ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परिशिष्ट-6 भाग-3; मार्गदर्शिका अध्याय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104</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1</a:t>
            </a:r>
            <a:r>
              <a:rPr sz="1450" b="0" i="0">
                <a:solidFill>
                  <a:srgbClr val="202733"/>
                </a:solidFill>
                <a:latin typeface="Nirmala UI"/>
                <a:cs typeface="Nirmala UI"/>
                <a:ea typeface="Nirmala UI"/>
              </a:rPr>
              <a:t>  —  मतदान समाप्ति के समय तक उपस्थित सभी मतदाताओं से मतदान कराया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मतदान पूर्ण होने पर मतदान समाप्ति की घोषणा मतदान अभिकर्ताओं के सम्मुख की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3</a:t>
            </a:r>
            <a:r>
              <a:rPr sz="1450" b="0" i="0">
                <a:solidFill>
                  <a:srgbClr val="202733"/>
                </a:solidFill>
                <a:latin typeface="Nirmala UI"/>
                <a:cs typeface="Nirmala UI"/>
                <a:ea typeface="Nirmala UI"/>
              </a:rPr>
              <a:t>  —  घोषणा पर पीठासीन अधिकारी के साथ-साथ मतदान अभिकर्ताओं के हस्ताक्षर भी लिए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4</a:t>
            </a:r>
            <a:r>
              <a:rPr sz="1450" b="0" i="0">
                <a:solidFill>
                  <a:srgbClr val="202733"/>
                </a:solidFill>
                <a:latin typeface="Nirmala UI"/>
                <a:cs typeface="Nirmala UI"/>
                <a:ea typeface="Nirmala UI"/>
              </a:rPr>
              <a:t>  —  हस्ताक्षर से इन्कार करने वालों के नाम भी परिशिष्ट-6 में दर्ज करें — जबरदस्ती नहीं</a:t>
            </a:r>
          </a:p>
        </p:txBody>
      </p:sp>
      <p:sp>
        <p:nvSpPr>
          <p:cNvPr id="10" name="Rounded Rectangle 9"/>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परिशिष्ट-6 के तीन भाग</a:t>
            </a:r>
          </a:p>
          <a:p>
            <a:pPr algn="l">
              <a:lnSpc>
                <a:spcPct val="110000"/>
              </a:lnSpc>
              <a:spcAft>
                <a:spcPts val="300"/>
              </a:spcAft>
            </a:pPr>
            <a:r>
              <a:rPr sz="1300" b="0" i="0">
                <a:solidFill>
                  <a:srgbClr val="202733"/>
                </a:solidFill>
                <a:latin typeface="Nirmala UI"/>
                <a:cs typeface="Nirmala UI"/>
                <a:ea typeface="Nirmala UI"/>
              </a:rPr>
              <a:t>भाग-1: मतदान आरम्भ होने से पूर्व की घोषणा (मॉक पोल, चिन्हित प्रति, 14-क खाली, पेपर सील पर हस्ताक्षर)। भाग-2: बाद वाली मतदान मशीन के उपयोग के समय की घोषणा। भाग-3: मतदान के अन्त में मशीन को मोहरयुक्त करने के बाद की घोषणा।</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रजिस्टर (14-क) के अंत में प्रमाण पत्र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14-क (नियम 35-क एवं 78); मार्गदर्शिका अध्याय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105</a:t>
            </a:r>
          </a:p>
        </p:txBody>
      </p:sp>
      <p:sp>
        <p:nvSpPr>
          <p:cNvPr id="9" name="TextBox 8"/>
          <p:cNvSpPr txBox="1"/>
          <p:nvPr/>
        </p:nvSpPr>
        <p:spPr>
          <a:xfrm>
            <a:off x="566928" y="1732086"/>
            <a:ext cx="11064240" cy="466871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लिखना है</a:t>
            </a:r>
            <a:r>
              <a:rPr sz="1450" b="0" i="0">
                <a:solidFill>
                  <a:srgbClr val="202733"/>
                </a:solidFill>
                <a:latin typeface="Nirmala UI"/>
                <a:cs typeface="Nirmala UI"/>
                <a:ea typeface="Nirmala UI"/>
              </a:rPr>
              <a:t>  —  मतदान के अन्त में पीठासीन अधिकारी मतदाता रजिस्टर में दर्ज अंतिम मतदाता की प्रविष्टि के नीचे प्रमाण पत्र अंकित करेगा कि कितने मतदाताओं ने वोट दिए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इस प्रमाण पत्र पर वह अपने हस्ताक्षर करेगा तथा उपस्थित मतदान अभिकर्ताओं के भी हस्ताक्षर कराएगा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अंक कहाँ जाएगा</a:t>
            </a:r>
            <a:r>
              <a:rPr sz="1450" b="0" i="0">
                <a:solidFill>
                  <a:srgbClr val="202733"/>
                </a:solidFill>
                <a:latin typeface="Nirmala UI"/>
                <a:cs typeface="Nirmala UI"/>
                <a:ea typeface="Nirmala UI"/>
              </a:rPr>
              <a:t>  —  प्ररूप 14-ग की मद 2 तथा डायरी की मद 11.3 में</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रेखा खींचें</a:t>
            </a:r>
            <a:r>
              <a:rPr sz="1450" b="0" i="0">
                <a:solidFill>
                  <a:srgbClr val="202733"/>
                </a:solidFill>
                <a:latin typeface="Nirmala UI"/>
                <a:cs typeface="Nirmala UI"/>
                <a:ea typeface="Nirmala UI"/>
              </a:rPr>
              <a:t>  —  अंतिम प्रविष्टि के तुरन्त नीचे रेखा खींचकर प्रमाण पत्र लिखें, ताकि बाद में कोई प्रविष्टि न जोड़ी जा सके</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मशीन को मुहरबंद करना — चार बिन्दु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परिशिष्ट-6 भाग-3; आदेश 560 / सां.आ. 145-2026 बिन्दु 4–7; नियम 47-क(3)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106</a:t>
            </a:r>
          </a:p>
        </p:txBody>
      </p:sp>
      <p:sp>
        <p:nvSpPr>
          <p:cNvPr id="9" name="Rounded Rectangle 8"/>
          <p:cNvSpPr/>
          <p:nvPr/>
        </p:nvSpPr>
        <p:spPr>
          <a:xfrm>
            <a:off x="566928" y="14900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53499"/>
            <a:ext cx="10424160" cy="628777"/>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मतदान समाप्ति के पश्चात् मशीन में रिकॉर्ड मतों का लेखा प्ररूप 14-ग में तैयार कर, उसकी प्रतियाँ उपस्थित अभिकर्ताओं को देने एवं परिशिष्ट-6 का भाग-3 भरने के पश्चात् मशीन को मुहरबंद किया जाना चाहिए</a:t>
            </a:r>
          </a:p>
        </p:txBody>
      </p:sp>
      <p:sp>
        <p:nvSpPr>
          <p:cNvPr id="11" name="Rounded Rectangle 10"/>
          <p:cNvSpPr/>
          <p:nvPr/>
        </p:nvSpPr>
        <p:spPr>
          <a:xfrm>
            <a:off x="566928" y="2118852"/>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82276"/>
            <a:ext cx="10424160" cy="628777"/>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प्रत्येक कैरिंग बॉक्स के दोनों तरफ उपलब्ध दो छिद्रों में से एक में धागा डालकर, एड्रेस टैग पर उसमें अन्तर्विष्ट यूनिट की विशिष्टियाँ दर्शाते हुए पीठासीन अधिकारी की मोहर सहित धागे को मुहरबंद करें</a:t>
            </a:r>
          </a:p>
        </p:txBody>
      </p:sp>
      <p:sp>
        <p:nvSpPr>
          <p:cNvPr id="13" name="Rounded Rectangle 12"/>
          <p:cNvSpPr/>
          <p:nvPr/>
        </p:nvSpPr>
        <p:spPr>
          <a:xfrm>
            <a:off x="566928" y="274762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711053"/>
            <a:ext cx="10424160" cy="628777"/>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जो अभ्यर्थी या उनके मतदान अभिकर्ता उपस्थित हों और अपनी मोहर लगाने के इच्छुक हों, उन्हें मोहर लगाने के लिए अनुज्ञात किया जाए</a:t>
            </a:r>
          </a:p>
        </p:txBody>
      </p:sp>
      <p:sp>
        <p:nvSpPr>
          <p:cNvPr id="15" name="Rounded Rectangle 14"/>
          <p:cNvSpPr/>
          <p:nvPr/>
        </p:nvSpPr>
        <p:spPr>
          <a:xfrm>
            <a:off x="566928" y="3376406"/>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339830"/>
            <a:ext cx="10424160" cy="628777"/>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ऐसे अभ्यर्थी या मतदान अभिकर्ता का नाम मतदान समाप्ति की घोषणा के परिशिष्ट-6 के भाग-3 में लिखना चाहिए</a:t>
            </a:r>
          </a:p>
        </p:txBody>
      </p:sp>
      <p:sp>
        <p:nvSpPr>
          <p:cNvPr id="17" name="Rounded Rectangle 16"/>
          <p:cNvSpPr/>
          <p:nvPr/>
        </p:nvSpPr>
        <p:spPr>
          <a:xfrm>
            <a:off x="566928" y="416977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416977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429779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क्रम याद रखें</a:t>
            </a:r>
          </a:p>
          <a:p>
            <a:pPr algn="l">
              <a:lnSpc>
                <a:spcPct val="110000"/>
              </a:lnSpc>
              <a:spcAft>
                <a:spcPts val="300"/>
              </a:spcAft>
            </a:pPr>
            <a:r>
              <a:rPr sz="1300" b="0" i="0">
                <a:solidFill>
                  <a:srgbClr val="202733"/>
                </a:solidFill>
                <a:latin typeface="Nirmala UI"/>
                <a:cs typeface="Nirmala UI"/>
                <a:ea typeface="Nirmala UI"/>
              </a:rPr>
              <a:t>14-ग बनाना → अभिकर्ताओं को प्रति देना → परिशिष्ट-6 भाग-3 भरना → तब मुहरबंदी। मशीन पहले सील कर देने पर 14-ग के अंक मशीन से दोबारा नहीं मिलाए जा सकेंगे।</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 के लेखे की सत्यापित प्रति —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14-ग (नियम 49-ग एवं 63-क(2)); परिशिष्ट-6 भाग-3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107</a:t>
            </a:r>
          </a:p>
        </p:txBody>
      </p:sp>
      <p:sp>
        <p:nvSpPr>
          <p:cNvPr id="9" name="TextBox 8"/>
          <p:cNvSpPr txBox="1"/>
          <p:nvPr/>
        </p:nvSpPr>
        <p:spPr>
          <a:xfrm>
            <a:off x="566928" y="1792681"/>
            <a:ext cx="11064240" cy="460811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स्लाइड</a:t>
            </a:r>
            <a:r>
              <a:rPr sz="1450" b="0" i="0">
                <a:solidFill>
                  <a:srgbClr val="202733"/>
                </a:solidFill>
                <a:latin typeface="Nirmala UI"/>
                <a:cs typeface="Nirmala UI"/>
                <a:ea typeface="Nirmala UI"/>
              </a:rPr>
              <a:t>  —  PP2_p077 का ही दोहराव है — कक्षा में केवल दो वाक्य में दोहराएँ, समय न लगाएँ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एक बात जोड़ें</a:t>
            </a:r>
            <a:r>
              <a:rPr sz="1450" b="0" i="0">
                <a:solidFill>
                  <a:srgbClr val="202733"/>
                </a:solidFill>
                <a:latin typeface="Nirmala UI"/>
                <a:cs typeface="Nirmala UI"/>
                <a:ea typeface="Nirmala UI"/>
              </a:rPr>
              <a:t>  —  प्रति पर 'सत्यापित प्रति' लिखकर पीठासीन अधिकारी हस्ताक्षर करेगा; बिना हस्ताक्षर की प्रति का कोई मूल्य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इन्कार का अंकन</a:t>
            </a:r>
            <a:r>
              <a:rPr sz="1450" b="0" i="0">
                <a:solidFill>
                  <a:srgbClr val="202733"/>
                </a:solidFill>
                <a:latin typeface="Nirmala UI"/>
                <a:cs typeface="Nirmala UI"/>
                <a:ea typeface="Nirmala UI"/>
              </a:rPr>
              <a:t>  —  अभिकर्ता प्रति लेने से इन्कार करे तो उसका नाम परिशिष्ट-6 भाग-3 में दर्ज करें</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 किए जाने वाले लिफाफे — E-1 से E-8</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परिशिष्ट-15A (लिफाफों का विवरण); नियम 48-क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108</a:t>
            </a:r>
          </a:p>
        </p:txBody>
      </p:sp>
      <p:graphicFrame>
        <p:nvGraphicFramePr>
          <p:cNvPr id="9" name="Table 8"/>
          <p:cNvGraphicFramePr>
            <a:graphicFrameLocks noGrp="1"/>
          </p:cNvGraphicFramePr>
          <p:nvPr/>
        </p:nvGraphicFramePr>
        <p:xfrm>
          <a:off x="566928" y="1441490"/>
          <a:ext cx="11064239" cy="2615184"/>
        </p:xfrm>
        <a:graphic>
          <a:graphicData uri="http://schemas.openxmlformats.org/drawingml/2006/table">
            <a:tbl>
              <a:tblPr firstRow="1" bandRow="1">
                <a:tableStyleId>{5C22544A-7EE6-4342-B048-85BDC9FD1C3A}</a:tableStyleId>
              </a:tblPr>
              <a:tblGrid>
                <a:gridCol w="2553286"/>
                <a:gridCol w="8510953"/>
              </a:tblGrid>
              <a:tr h="290576">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सामग्री</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E-1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नामावलियों की चिन्हित प्रति</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मतदाताओं का रजिस्टर (प्ररूप 14-क)</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प्रयुक्त मतदाता पर्चियाँ</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अप्रयुक्त निविदत्त मतपत्र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प्रयुक्त निविदत्त मतपत्र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निविदत्त मतपत्रों की सूची (प्ररूप 14-ख)</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अभ्याक्षेपित मतों की सूची (प्ररूप-13)</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ड्यूटी प्रमाण पत्र (प्ररूप-16)</a:t>
                      </a:r>
                    </a:p>
                  </a:txBody>
                  <a:tcPr marL="82296" marR="82296" marT="27432" marB="27432" anchor="ctr">
                    <a:solidFill>
                      <a:srgbClr val="F4F2EC"/>
                    </a:solidFill>
                  </a:tcPr>
                </a:tc>
              </a:tr>
            </a:tbl>
          </a:graphicData>
        </a:graphic>
      </p:graphicFrame>
      <p:sp>
        <p:nvSpPr>
          <p:cNvPr id="10" name="Rounded Rectangle 9"/>
          <p:cNvSpPr/>
          <p:nvPr/>
        </p:nvSpPr>
        <p:spPr>
          <a:xfrm>
            <a:off x="566928" y="425784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425784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438585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आठों सील होंगे</a:t>
            </a:r>
          </a:p>
          <a:p>
            <a:pPr algn="l">
              <a:lnSpc>
                <a:spcPct val="110000"/>
              </a:lnSpc>
              <a:spcAft>
                <a:spcPts val="300"/>
              </a:spcAft>
            </a:pPr>
            <a:r>
              <a:rPr sz="1300" b="0" i="0">
                <a:solidFill>
                  <a:srgbClr val="202733"/>
                </a:solidFill>
                <a:latin typeface="Nirmala UI"/>
                <a:cs typeface="Nirmala UI"/>
                <a:ea typeface="Nirmala UI"/>
              </a:rPr>
              <a:t>इन आठों पर पीठासीन अधिकारी की मुहर लगेगी और उपस्थित इच्छुक अभ्यर्थी/अभिकर्ताओं को भी अपनी मुहर लगाने की अनुमति दी जाएगी (नियम 48-क)। खाली लिफाफा भी सील होगा — उस पर 'निरंक' लिखकर।</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 नहीं किए जाने वाले लिफाफे — E-9 से E-14</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परिशिष्ट-15A (लिफाफों का विवरण)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109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487271"/>
          <a:ext cx="11064239" cy="2042159"/>
        </p:xfrm>
        <a:graphic>
          <a:graphicData uri="http://schemas.openxmlformats.org/drawingml/2006/table">
            <a:tbl>
              <a:tblPr firstRow="1" bandRow="1">
                <a:tableStyleId>{5C22544A-7EE6-4342-B048-85BDC9FD1C3A}</a:tableStyleId>
              </a:tblPr>
              <a:tblGrid>
                <a:gridCol w="2553286"/>
                <a:gridCol w="8510953"/>
              </a:tblGrid>
              <a:tr h="291737">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सामग्री</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E-9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मतपत्र लेखा और पेपर सील का लेखा (प्ररूप 14-ग)</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द्वारा की गई घोषणाएँ (परिशिष्ट-6) एवं मॉकपॉल प्रमाण पत्र (परिशिष्ट-19)</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E-11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की डायरी (परिशिष्ट-7)</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सांख्यिक / आँकड़ों की सूचना</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E-13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अप्रयुक्त मतदाता पर्चियाँ</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विविध कागजात का लिफाफा</a:t>
                      </a:r>
                    </a:p>
                  </a:txBody>
                  <a:tcPr marL="82296" marR="82296" marT="27432" marB="27432" anchor="ctr">
                    <a:solidFill>
                      <a:srgbClr val="F4F2EC"/>
                    </a:solidFill>
                  </a:tcPr>
                </a:tc>
              </a:tr>
            </a:tbl>
          </a:graphicData>
        </a:graphic>
      </p:graphicFrame>
      <p:sp>
        <p:nvSpPr>
          <p:cNvPr id="11" name="Rounded Rectangle 10"/>
          <p:cNvSpPr/>
          <p:nvPr/>
        </p:nvSpPr>
        <p:spPr>
          <a:xfrm>
            <a:off x="566928" y="3730599"/>
            <a:ext cx="11064240"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30599"/>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5861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E-14 में क्या-क्या जाता है — यह जोड़ लें</a:t>
            </a:r>
          </a:p>
          <a:p>
            <a:pPr algn="l">
              <a:lnSpc>
                <a:spcPct val="110000"/>
              </a:lnSpc>
              <a:spcAft>
                <a:spcPts val="300"/>
              </a:spcAft>
            </a:pPr>
            <a:r>
              <a:rPr sz="1300" b="0" i="0">
                <a:solidFill>
                  <a:srgbClr val="202733"/>
                </a:solidFill>
                <a:latin typeface="Nirmala UI"/>
                <a:cs typeface="Nirmala UI"/>
                <a:ea typeface="Nirmala UI"/>
              </a:rPr>
              <a:t>साथी की घोषणाएँ (परि-12) व उनकी सूची (प्ररूप-12) · अप्रयुक्त एड्रेस टैग व स्पेशल टैग · प्ररूप-9 (और प्राप्त प्ररूप-10) · नामावली की अन्य/कार्यकारी प्रतियाँ (चिन्हित प्रति छोड़कर) · आयु-घोषणाएँ व सूची (परि-10, 11) · चैलेन्ज फीस रसीद बुक (परि-13) · अप्रयुक्त/क्षतिग्रस्त पेपर सीलें व स्ट्रिप सीलें · अन्य निर्वाचन कागजात।</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कंट्रोल यूनिट का पावर ऑन-ऑफ खण्ड</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08.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पीछे का कवर बाहर की ओर खींचकर खोलें — भीतर पावर स्विच एवं कनेक्टर।</a:t>
            </a:r>
            <a:r>
              <a:rPr sz="950" b="0" i="0">
                <a:solidFill>
                  <a:srgbClr val="5B6472"/>
                </a:solidFill>
                <a:latin typeface="Nirmala UI"/>
                <a:cs typeface="Nirmala UI"/>
                <a:ea typeface="Nirmala UI"/>
              </a:rPr>
              <a:t/>
            </a:r>
          </a:p>
        </p:txBody>
      </p:sp>
      <p:sp>
        <p:nvSpPr>
          <p:cNvPr id="12" name="TextBox 11"/>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कवर खींचें, उठाएँ नहीं</a:t>
            </a:r>
            <a:r>
              <a:rPr sz="1450" b="0" i="0">
                <a:solidFill>
                  <a:srgbClr val="202733"/>
                </a:solidFill>
                <a:latin typeface="Nirmala UI"/>
                <a:cs typeface="Nirmala UI"/>
                <a:ea typeface="Nirmala UI"/>
              </a:rPr>
              <a:t>  —  कवर को बाहर की ओर खींचकर खोला जाता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बीप के समय OFF न करें</a:t>
            </a:r>
            <a:r>
              <a:rPr sz="1450" b="0" i="0">
                <a:solidFill>
                  <a:srgbClr val="202733"/>
                </a:solidFill>
                <a:latin typeface="Nirmala UI"/>
                <a:cs typeface="Nirmala UI"/>
                <a:ea typeface="Nirmala UI"/>
              </a:rPr>
              <a:t>  —  किसी भी ऑपरेशन के बीच CU को स्विच ऑफ करना सबसे बड़ी चूक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बैटरी की जाँच</a:t>
            </a:r>
            <a:r>
              <a:rPr sz="1450" b="0" i="0">
                <a:solidFill>
                  <a:srgbClr val="202733"/>
                </a:solidFill>
                <a:latin typeface="Nirmala UI"/>
                <a:cs typeface="Nirmala UI"/>
                <a:ea typeface="Nirmala UI"/>
              </a:rPr>
              <a:t>  —  MPSV/MPMV की CU पर HIGH/LOW मोड आता है — प्रतिशत नहीं। HIGH मोड में हो, अन्यथा CU बदलवाएँ (M3A में 95% से अधिक)</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आपात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कैप्चरिंग — नियम 55(6)</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55(6); मार्गदर्शिका अ.10(4) पृ.59; धारा 135-क (अपराध)</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9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तत्काल</a:t>
            </a:r>
          </a:p>
          <a:p>
            <a:pPr algn="l">
              <a:lnSpc>
                <a:spcPct val="105000"/>
              </a:lnSpc>
              <a:spcAft>
                <a:spcPts val="100"/>
              </a:spcAft>
            </a:pPr>
            <a:r>
              <a:rPr sz="1250" b="0" i="0">
                <a:solidFill>
                  <a:srgbClr val="202733"/>
                </a:solidFill>
                <a:latin typeface="Nirmala UI"/>
                <a:cs typeface="Nirmala UI"/>
                <a:ea typeface="Nirmala UI"/>
              </a:rPr>
              <a:t>पीठासीन अधिकारी की राय में बूथ पर कब्जा हो रहा हो तो कंट्रोल यूनिट तत्काल बन्द (CLOSE) कर बैलट यूनिट को CU से पृथक कर देगा</a:t>
            </a:r>
          </a:p>
        </p:txBody>
      </p:sp>
      <p:sp>
        <p:nvSpPr>
          <p:cNvPr id="12" name="Rounded Rectangle 11"/>
          <p:cNvSpPr/>
          <p:nvPr/>
        </p:nvSpPr>
        <p:spPr>
          <a:xfrm>
            <a:off x="566928" y="2006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सीलिंग</a:t>
            </a:r>
          </a:p>
          <a:p>
            <a:pPr algn="l">
              <a:lnSpc>
                <a:spcPct val="105000"/>
              </a:lnSpc>
              <a:spcAft>
                <a:spcPts val="100"/>
              </a:spcAft>
            </a:pPr>
            <a:r>
              <a:rPr sz="1250" b="0" i="0">
                <a:solidFill>
                  <a:srgbClr val="202733"/>
                </a:solidFill>
                <a:latin typeface="Nirmala UI"/>
                <a:cs typeface="Nirmala UI"/>
                <a:ea typeface="Nirmala UI"/>
              </a:rPr>
              <a:t>बन्द करने के बाद मशीन एवं कागज-पत्र वैसे ही मुहरबन्द करेगा जैसे मतदान बन्द होने पर करता</a:t>
            </a:r>
          </a:p>
        </p:txBody>
      </p:sp>
      <p:sp>
        <p:nvSpPr>
          <p:cNvPr id="14" name="Rounded Rectangle 13"/>
          <p:cNvSpPr/>
          <p:nvPr/>
        </p:nvSpPr>
        <p:spPr>
          <a:xfrm>
            <a:off x="566928" y="2543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रिपोर्ट</a:t>
            </a:r>
          </a:p>
          <a:p>
            <a:pPr algn="l">
              <a:lnSpc>
                <a:spcPct val="105000"/>
              </a:lnSpc>
              <a:spcAft>
                <a:spcPts val="100"/>
              </a:spcAft>
            </a:pPr>
            <a:r>
              <a:rPr sz="1250" b="0" i="0">
                <a:solidFill>
                  <a:srgbClr val="202733"/>
                </a:solidFill>
                <a:latin typeface="Nirmala UI"/>
                <a:cs typeface="Nirmala UI"/>
                <a:ea typeface="Nirmala UI"/>
              </a:rPr>
              <a:t>रिपोर्ट तभी करे जब निश्चित हो — मात्र आशंका पर नहीं</a:t>
            </a:r>
          </a:p>
        </p:txBody>
      </p:sp>
      <p:sp>
        <p:nvSpPr>
          <p:cNvPr id="16" name="Rounded Rectangle 15"/>
          <p:cNvSpPr/>
          <p:nvPr/>
        </p:nvSpPr>
        <p:spPr>
          <a:xfrm>
            <a:off x="566928" y="3079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क्यों सतर्कता</a:t>
            </a:r>
          </a:p>
          <a:p>
            <a:pPr algn="l">
              <a:lnSpc>
                <a:spcPct val="105000"/>
              </a:lnSpc>
              <a:spcAft>
                <a:spcPts val="100"/>
              </a:spcAft>
            </a:pPr>
            <a:r>
              <a:rPr sz="1250" b="0" i="0">
                <a:solidFill>
                  <a:srgbClr val="202733"/>
                </a:solidFill>
                <a:latin typeface="Nirmala UI"/>
                <a:cs typeface="Nirmala UI"/>
                <a:ea typeface="Nirmala UI"/>
              </a:rPr>
              <a:t>CLOSE दबाने के बाद मशीन आगे कोई मत रिकॉर्ड नहीं करेगी; नई मशीन मिलने तक मतदान स्थगित रहेगा</a:t>
            </a:r>
          </a:p>
        </p:txBody>
      </p:sp>
      <p:sp>
        <p:nvSpPr>
          <p:cNvPr id="18" name="Rounded Rectangle 17"/>
          <p:cNvSpPr/>
          <p:nvPr/>
        </p:nvSpPr>
        <p:spPr>
          <a:xfrm>
            <a:off x="566928" y="3616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अपराध</a:t>
            </a:r>
          </a:p>
          <a:p>
            <a:pPr algn="l">
              <a:lnSpc>
                <a:spcPct val="105000"/>
              </a:lnSpc>
              <a:spcAft>
                <a:spcPts val="100"/>
              </a:spcAft>
            </a:pPr>
            <a:r>
              <a:rPr sz="1250" b="0" i="0">
                <a:solidFill>
                  <a:srgbClr val="202733"/>
                </a:solidFill>
                <a:latin typeface="Nirmala UI"/>
                <a:cs typeface="Nirmala UI"/>
                <a:ea typeface="Nirmala UI"/>
              </a:rPr>
              <a:t>बूथ कैप्चरिंग धारा 135-क का अपराध है; डायरी की मद 23(च) एवं 24(ख) में इन्द्राज होगा</a:t>
            </a:r>
          </a:p>
        </p:txBody>
      </p:sp>
      <p:sp>
        <p:nvSpPr>
          <p:cNvPr id="20" name="Rounded Rectangle 19"/>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मूल डेक में बूथ कैप्चरिंग पर कोई स्लाइड नहीं है, जबकि पीठासीन अधिकारी की डायरी में इसके दो खाने हैं (मद 23(च) और मद 24(ख))। यह एकमात्र स्थिति है जिसमें CLOSE समय से पहले दबाया जाता है — और वह निर्णय वापस नहीं लिया जा सकता, इसलिए 'निश्चित होने पर ही' का नियम है।</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की पाँच मदें जो सबसे अधिक गलत भरी जाती 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(पीठासीन अधिकारी की डायरी), मदें 12, 17, 25, 29, 30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59778"/>
          <a:ext cx="11064238" cy="2462784"/>
        </p:xfrm>
        <a:graphic>
          <a:graphicData uri="http://schemas.openxmlformats.org/drawingml/2006/table">
            <a:tbl>
              <a:tblPr firstRow="1" bandRow="1">
                <a:tableStyleId>{5C22544A-7EE6-4342-B048-85BDC9FD1C3A}</a:tableStyleId>
              </a:tblPr>
              <a:tblGrid>
                <a:gridCol w="790302"/>
                <a:gridCol w="3951514"/>
                <a:gridCol w="6322422"/>
              </a:tblGrid>
              <a:tr h="410464">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सावधानी</a:t>
                      </a:r>
                    </a:p>
                  </a:txBody>
                  <a:tcPr marL="82296" marR="82296" marT="36576" marB="36576" anchor="ctr">
                    <a:solidFill>
                      <a:srgbClr val="162842"/>
                    </a:solidFill>
                  </a:tcPr>
                </a:tc>
              </a:tr>
              <a:tr h="410464">
                <a:tc>
                  <a:txBody>
                    <a:bodyPr/>
                    <a:lstStyle/>
                    <a:p>
                      <a:r>
                        <a:rPr sz="1200" b="0" i="0">
                          <a:solidFill>
                            <a:srgbClr val="202733"/>
                          </a:solidFill>
                          <a:latin typeface="Nirmala UI"/>
                          <a:cs typeface="Nirmala UI"/>
                          <a:ea typeface="Nirmala UI"/>
                        </a:rPr>
                        <a:t>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करने वालों की संख्या — पुरुष/महिला/थर्ड जेंडर/योग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चिन्हित प्रति में दिनभर टिक (महिला) व स्टार (थर्ड जेंडर) लगे हों, तभी यह भरा जा सकेगा</a:t>
                      </a:r>
                    </a:p>
                  </a:txBody>
                  <a:tcPr marL="82296" marR="82296" marT="27432" marB="27432" anchor="ctr">
                    <a:solidFill>
                      <a:srgbClr val="FFFFFF"/>
                    </a:solidFill>
                  </a:tcPr>
                </a:tc>
              </a:tr>
              <a:tr h="410464">
                <a:tc>
                  <a:txBody>
                    <a:bodyPr/>
                    <a:lstStyle/>
                    <a:p>
                      <a:r>
                        <a:rPr sz="1200" b="0" i="0">
                          <a:solidFill>
                            <a:srgbClr val="202733"/>
                          </a:solidFill>
                          <a:latin typeface="Nirmala UI"/>
                          <a:cs typeface="Nirmala UI"/>
                          <a:ea typeface="Nirmala UI"/>
                        </a:rPr>
                        <a:t>17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आयु-घोषणा वालों की संख्या — (क) घोषणा दी, (ख) इन्कार किया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परिशिष्ट-11 के भाग-I व भाग-II में गिने जा सकने वाले नामों से ठीक मिलना चाहिए</a:t>
                      </a:r>
                    </a:p>
                  </a:txBody>
                  <a:tcPr marL="82296" marR="82296" marT="27432" marB="27432" anchor="ctr">
                    <a:solidFill>
                      <a:srgbClr val="F4F2EC"/>
                    </a:solidFill>
                  </a:tcPr>
                </a:tc>
              </a:tr>
              <a:tr h="410464">
                <a:tc>
                  <a:txBody>
                    <a:bodyPr/>
                    <a:lstStyle/>
                    <a:p>
                      <a:r>
                        <a:rPr sz="1200" b="0" i="0">
                          <a:solidFill>
                            <a:srgbClr val="202733"/>
                          </a:solidFill>
                          <a:latin typeface="Nirmala UI"/>
                          <a:cs typeface="Nirmala UI"/>
                          <a:ea typeface="Nirmala UI"/>
                        </a:rPr>
                        <a:t>25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द्वारा मतदान निष्फल बनाया गया?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सामान्य मॉक पोल यहाँ कभी न लिखें — यह मशीन के अवैध रूप से बाहर ले जाने/खोने/विनिष्ट होने का खाना है</a:t>
                      </a:r>
                    </a:p>
                  </a:txBody>
                  <a:tcPr marL="82296" marR="82296" marT="27432" marB="27432" anchor="ctr">
                    <a:solidFill>
                      <a:srgbClr val="FFFFFF"/>
                    </a:solidFill>
                  </a:tcPr>
                </a:tc>
              </a:tr>
              <a:tr h="410464">
                <a:tc>
                  <a:txBody>
                    <a:bodyPr/>
                    <a:lstStyle/>
                    <a:p>
                      <a:r>
                        <a:rPr sz="1200" b="0" i="0">
                          <a:solidFill>
                            <a:srgbClr val="202733"/>
                          </a:solidFill>
                          <a:latin typeface="Nirmala UI"/>
                          <a:cs typeface="Nirmala UI"/>
                          <a:ea typeface="Nirmala UI"/>
                        </a:rPr>
                        <a:t>29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 बीच नई मशीन का उपयोग और घोषणाएँ</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नई मशीन आई हो तो यह और परिशिष्ट-6 भाग-2 दोनों भरें</a:t>
                      </a:r>
                    </a:p>
                  </a:txBody>
                  <a:tcPr marL="82296" marR="82296" marT="27432" marB="27432" anchor="ctr">
                    <a:solidFill>
                      <a:srgbClr val="F4F2EC"/>
                    </a:solidFill>
                  </a:tcPr>
                </a:tc>
              </a:tr>
              <a:tr h="410464">
                <a:tc>
                  <a:txBody>
                    <a:bodyPr/>
                    <a:lstStyle/>
                    <a:p>
                      <a:r>
                        <a:rPr sz="1200" b="0" i="0">
                          <a:solidFill>
                            <a:srgbClr val="202733"/>
                          </a:solidFill>
                          <a:latin typeface="Nirmala UI"/>
                          <a:cs typeface="Nirmala UI"/>
                          <a:ea typeface="Nirmala UI"/>
                        </a:rPr>
                        <a:t>30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अन्य महत्वपूर्ण घटना — मॉकपॉल एवं परिशिष्ट-19 का विवरण</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मॉक पोल का इन्द्राज यहीं होगा</a:t>
                      </a:r>
                    </a:p>
                  </a:txBody>
                  <a:tcPr marL="82296" marR="82296" marT="27432" marB="27432" anchor="ctr">
                    <a:solidFill>
                      <a:srgbClr val="FFFFFF"/>
                    </a:solidFill>
                  </a:tcPr>
                </a:tc>
              </a:tr>
            </a:tbl>
          </a:graphicData>
        </a:graphic>
      </p:graphicFrame>
      <p:sp>
        <p:nvSpPr>
          <p:cNvPr id="11" name="Rounded Rectangle 10"/>
          <p:cNvSpPr/>
          <p:nvPr/>
        </p:nvSpPr>
        <p:spPr>
          <a:xfrm>
            <a:off x="566928" y="412373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12373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25174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हर जोड़ स्वयं जाँचें</a:t>
            </a:r>
          </a:p>
          <a:p>
            <a:pPr algn="l">
              <a:lnSpc>
                <a:spcPct val="110000"/>
              </a:lnSpc>
              <a:spcAft>
                <a:spcPts val="300"/>
              </a:spcAft>
            </a:pPr>
            <a:r>
              <a:rPr sz="1300" b="0" i="0">
                <a:solidFill>
                  <a:srgbClr val="202733"/>
                </a:solidFill>
                <a:latin typeface="Nirmala UI"/>
                <a:cs typeface="Nirmala UI"/>
                <a:ea typeface="Nirmala UI"/>
              </a:rPr>
              <a:t>आयोग की अपनी भरी हुई नमूना-डायरी में मद 12 और मद 18 के घटकों का जोड़ मशीन के अंक से नहीं मिलता। इसी आदत को कक्षा का अभ्यास बना लें — डायरी भरने से पहले हर जोड़ स्वयं जोड़कर देखें। गलत जोड़ वाली डायरी RO के यहाँ पकड़ी जाएगी।</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12</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प्रपत्र एवं परिशिष्ट</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9 से 16 · परिशिष्ट 6 से 13 · भरा हुआ नमूना (परिशिष्ट-8)</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112</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खण्ड के प्रपत्रों की सूची — एक नजर 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प्रपत्रों की अपनी शीर्ष-पंक्तियाँ (नियम-संदर्भ सहित), पृष्ठ PP2_p090 से PP2_p112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67825"/>
          <a:ext cx="11064239" cy="2395727"/>
        </p:xfrm>
        <a:graphic>
          <a:graphicData uri="http://schemas.openxmlformats.org/drawingml/2006/table">
            <a:tbl>
              <a:tblPr firstRow="1" bandRow="1">
                <a:tableStyleId>{5C22544A-7EE6-4342-B048-85BDC9FD1C3A}</a:tableStyleId>
              </a:tblPr>
              <a:tblGrid>
                <a:gridCol w="3161211"/>
                <a:gridCol w="5532120"/>
                <a:gridCol w="2370908"/>
              </a:tblGrid>
              <a:tr h="342246">
                <a:tc>
                  <a:txBody>
                    <a:bodyPr/>
                    <a:lstStyle/>
                    <a:p>
                      <a:r>
                        <a:rPr sz="1250" b="1" i="0">
                          <a:solidFill>
                            <a:srgbClr val="FFFFFF"/>
                          </a:solidFill>
                          <a:latin typeface="Nirmala UI"/>
                          <a:cs typeface="Nirmala UI"/>
                          <a:ea typeface="Nirmala UI"/>
                        </a:rPr>
                        <a:t>प्ररूप / परिशिष्ट</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r>
              <a:tr h="342246">
                <a:tc>
                  <a:txBody>
                    <a:bodyPr/>
                    <a:lstStyle/>
                    <a:p>
                      <a:r>
                        <a:rPr sz="1200" b="0" i="0">
                          <a:solidFill>
                            <a:srgbClr val="202733"/>
                          </a:solidFill>
                          <a:latin typeface="Nirmala UI"/>
                          <a:cs typeface="Nirmala UI"/>
                          <a:ea typeface="Nirmala UI"/>
                        </a:rPr>
                        <a:t>प्ररूप 9 · 10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अभिकर्ता की नियुक्ति · नियुक्ति का प्रतिसंहरण</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26(3) · 26(5)</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प्ररूप 12 ·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दृष्टिहीन/शिथिलांग निर्वाचकों की सूची · चुनौती मतों की सूची</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28(2)/38क(2) एवं 78 · 43 एवं 78</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प्ररूप 14-क · 14-ख · 14-ग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मतदाताओं का रजिस्टर · निविदत्त मतों की सूची · रिकॉर्ड मतों का लेखा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35क · 44क · 49ग एवं 63क(2)</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प्ररूप 15 · 15-क · 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EDC हेतु आवेदन · डाक मतपत्र हेतु आवेदन · निर्वाचन ड्यूटी प्रमाण-पत्र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46 · 46क(4) एवं 78 · 46</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परिशिष्ट 6 · 7 · 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PRO की तीन घोषणाएँ · PRO की डायरी (30 मद) · 14-ग का भरा नमूना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r>
              <a:tr h="342251">
                <a:tc>
                  <a:txBody>
                    <a:bodyPr/>
                    <a:lstStyle/>
                    <a:p>
                      <a:r>
                        <a:rPr sz="1200" b="0" i="0">
                          <a:solidFill>
                            <a:srgbClr val="202733"/>
                          </a:solidFill>
                          <a:latin typeface="Nirmala UI"/>
                          <a:cs typeface="Nirmala UI"/>
                          <a:ea typeface="Nirmala UI"/>
                        </a:rPr>
                        <a:t>परिशिष्ट 9 · 10 · 11 · 12 ·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थानाधिकारी को पत्र · आयु-घोषणा · आयु-सूची · साथी की घोषणा · चैलेन्ज फीस रसीद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r>
            </a:tbl>
          </a:graphicData>
        </a:graphic>
      </p:graphicFrame>
      <p:sp>
        <p:nvSpPr>
          <p:cNvPr id="11" name="Rounded Rectangle 10"/>
          <p:cNvSpPr/>
          <p:nvPr/>
        </p:nvSpPr>
        <p:spPr>
          <a:xfrm>
            <a:off x="566928" y="406472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6472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927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परिशिष्ट-19 इस सूची में नहीं है — और होना चाहिए</a:t>
            </a:r>
          </a:p>
          <a:p>
            <a:pPr algn="l">
              <a:lnSpc>
                <a:spcPct val="110000"/>
              </a:lnSpc>
              <a:spcAft>
                <a:spcPts val="300"/>
              </a:spcAft>
            </a:pPr>
            <a:r>
              <a:rPr sz="1300" b="0" i="0">
                <a:solidFill>
                  <a:srgbClr val="202733"/>
                </a:solidFill>
                <a:latin typeface="Nirmala UI"/>
                <a:cs typeface="Nirmala UI"/>
                <a:ea typeface="Nirmala UI"/>
              </a:rPr>
              <a:t>मॉकपॉल प्रमाण पत्र (परिशिष्ट-19) न इस डेक की प्रपत्र-श्रृंखला में है, न प्रपत्र-पुस्तिका की अनुक्रमणिका में, न PP1 की 'PRO के प्रपत्र' सूची में — तीनों परिशिष्ट-15A पर समाप्त हो जाती हैं। सामग्री मिलाते समय इसे स्वयं जोड़वाएँ। उसका प्ररूप PP2_p038 पर है।</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प्ररूप-9 — मतदान अभिकर्ता की नियुक्ति</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प्ररूप-9 (नियम 26(3)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114</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0.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नियुक्ति, अभिकर्ता की सहमति, तथा नीचे गोपनीयता की घोषणा (पीठासीन अधिकारी के समक्ष हस्ताक्षरित)।</a:t>
            </a:r>
            <a:r>
              <a:rPr sz="950" b="0" i="0">
                <a:solidFill>
                  <a:srgbClr val="5B6472"/>
                </a:solidFill>
                <a:latin typeface="Nirmala UI"/>
                <a:cs typeface="Nirmala UI"/>
                <a:ea typeface="Nirmala UI"/>
              </a:rPr>
              <a:t/>
            </a:r>
          </a:p>
        </p:txBody>
      </p:sp>
      <p:sp>
        <p:nvSpPr>
          <p:cNvPr id="12" name="TextBox 11"/>
          <p:cNvSpPr txBox="1"/>
          <p:nvPr/>
        </p:nvSpPr>
        <p:spPr>
          <a:xfrm>
            <a:off x="6263640" y="1466971"/>
            <a:ext cx="5367528" cy="493382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तीन हस्ताक्षर</a:t>
            </a:r>
            <a:r>
              <a:rPr sz="1450" b="0" i="0">
                <a:solidFill>
                  <a:srgbClr val="202733"/>
                </a:solidFill>
                <a:latin typeface="Nirmala UI"/>
                <a:cs typeface="Nirmala UI"/>
                <a:ea typeface="Nirmala UI"/>
              </a:rPr>
              <a:t>  —  अभ्यर्थी/निर्वाचन अभिकर्ता का · अभिकर्ता की सहमति का · गोपनीयता की घोषणा पर अभिकर्ता 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PRO का काम</a:t>
            </a:r>
            <a:r>
              <a:rPr sz="1450" b="0" i="0">
                <a:solidFill>
                  <a:srgbClr val="202733"/>
                </a:solidFill>
                <a:latin typeface="Nirmala UI"/>
                <a:cs typeface="Nirmala UI"/>
                <a:ea typeface="Nirmala UI"/>
              </a:rPr>
              <a:t>  —  गोपनीयता की घोषणा 'मेरे समक्ष हस्ताक्षर किये' — यह पीठासीन अधिकारी के सामने ही होगी और वही अनुप्रमाणन करेगा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जाँचें</a:t>
            </a:r>
            <a:r>
              <a:rPr sz="1450" b="0" i="0">
                <a:solidFill>
                  <a:srgbClr val="202733"/>
                </a:solidFill>
                <a:latin typeface="Nirmala UI"/>
                <a:cs typeface="Nirmala UI"/>
                <a:ea typeface="Nirmala UI"/>
              </a:rPr>
              <a:t>  —  नगरपालिका, वार्ड संख्या, मतदान केन्द्र का नाम व संख्या — तीनों आपके ही केन्द्र के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लिफाफा E-14 (विविध कागजात)</a:t>
            </a:r>
          </a:p>
        </p:txBody>
      </p:sp>
      <p:sp>
        <p:nvSpPr>
          <p:cNvPr id="13" name="Rounded Rectangle 12"/>
          <p:cNvSpPr/>
          <p:nvPr/>
        </p:nvSpPr>
        <p:spPr>
          <a:xfrm>
            <a:off x="6263640" y="3687947"/>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687947"/>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815963"/>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अंतिम पंक्ति ध्यान से पढ़ें</a:t>
            </a:r>
          </a:p>
          <a:p>
            <a:pPr algn="l">
              <a:lnSpc>
                <a:spcPct val="110000"/>
              </a:lnSpc>
              <a:spcAft>
                <a:spcPts val="300"/>
              </a:spcAft>
            </a:pPr>
            <a:r>
              <a:rPr sz="1300" b="0" i="0">
                <a:solidFill>
                  <a:srgbClr val="202733"/>
                </a:solidFill>
                <a:latin typeface="Nirmala UI"/>
                <a:cs typeface="Nirmala UI"/>
                <a:ea typeface="Nirmala UI"/>
              </a:rPr>
              <a:t>प्रपत्र के नीचे लिखा है — 'मतदान केन्द्र पर पेश करने के लिए मतदान अभिकर्ता को सौंपे जाने के लिए।' अर्थात् यह कागज अभिकर्ता स्वयं लाएगा; बिना प्ररूप-9 के किसी को अभिकर्ता के रूप में न बैठाएँ।</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प्ररूप-10 — मतदान अभिकर्ता की नियुक्ति का प्रतिसंहरण</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प्ररूप-10 (नियम 26(5)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115</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1.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पीठासीन अधिकारी को सम्बोधित; अभ्यर्थी/निर्वाचन अभिकर्ता द्वारा हस्ताक्षरित।</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 मिलेगा</a:t>
            </a:r>
            <a:r>
              <a:rPr sz="1450" b="0" i="0">
                <a:solidFill>
                  <a:srgbClr val="202733"/>
                </a:solidFill>
                <a:latin typeface="Nirmala UI"/>
                <a:cs typeface="Nirmala UI"/>
                <a:ea typeface="Nirmala UI"/>
              </a:rPr>
              <a:t>  —  यह प्रपत्र सीधे पीठासीन अधिकारी को सम्बोधित है — मतदान केन्द्र संख्या व नाम सहित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प्रभाव</a:t>
            </a:r>
            <a:r>
              <a:rPr sz="1450" b="0" i="0">
                <a:solidFill>
                  <a:srgbClr val="202733"/>
                </a:solidFill>
                <a:latin typeface="Nirmala UI"/>
                <a:cs typeface="Nirmala UI"/>
                <a:ea typeface="Nirmala UI"/>
              </a:rPr>
              <a:t>  —  प्रतिसंहरण मिलते ही वह अभिकर्ता केन्द्र में नहीं रह सकता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सावधानी</a:t>
            </a:r>
            <a:r>
              <a:rPr sz="1450" b="0" i="0">
                <a:solidFill>
                  <a:srgbClr val="202733"/>
                </a:solidFill>
                <a:latin typeface="Nirmala UI"/>
                <a:cs typeface="Nirmala UI"/>
                <a:ea typeface="Nirmala UI"/>
              </a:rPr>
              <a:t>  —  हस्ताक्षर उसी अभ्यर्थी/निर्वाचन अभिकर्ता के हों जिसने प्ररूप-9 पर नियुक्ति की थी</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लिफाफा E-14 — प्राप्त प्ररूप-10 भी प्ररूप-9 के साथ ही रखा जाता है</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प्ररूप-12 — दृष्टिहीन और शिथिलांग निर्वाचकों की सूची</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प्ररूप-12 (नियम 28(2)/38क(2)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116</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2.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चार स्तम्भ।</a:t>
            </a:r>
            <a:r>
              <a:rPr sz="950" b="0" i="0">
                <a:solidFill>
                  <a:srgbClr val="5B6472"/>
                </a:solidFill>
                <a:latin typeface="Nirmala UI"/>
                <a:cs typeface="Nirmala UI"/>
                <a:ea typeface="Nirmala UI"/>
              </a:rPr>
              <a:t/>
            </a:r>
          </a:p>
        </p:txBody>
      </p:sp>
      <p:graphicFrame>
        <p:nvGraphicFramePr>
          <p:cNvPr id="12" name="Table 11"/>
          <p:cNvGraphicFramePr>
            <a:graphicFrameLocks noGrp="1"/>
          </p:cNvGraphicFramePr>
          <p:nvPr/>
        </p:nvGraphicFramePr>
        <p:xfrm>
          <a:off x="6263640" y="1556034"/>
          <a:ext cx="5367527" cy="1469135"/>
        </p:xfrm>
        <a:graphic>
          <a:graphicData uri="http://schemas.openxmlformats.org/drawingml/2006/table">
            <a:tbl>
              <a:tblPr firstRow="1" bandRow="1">
                <a:tableStyleId>{5C22544A-7EE6-4342-B048-85BDC9FD1C3A}</a:tableStyleId>
              </a:tblPr>
              <a:tblGrid>
                <a:gridCol w="825773"/>
                <a:gridCol w="4541754"/>
              </a:tblGrid>
              <a:tr h="293827">
                <a:tc>
                  <a:txBody>
                    <a:bodyPr/>
                    <a:lstStyle/>
                    <a:p>
                      <a:r>
                        <a:rPr sz="1250" b="1" i="0">
                          <a:solidFill>
                            <a:srgbClr val="FFFFFF"/>
                          </a:solidFill>
                          <a:latin typeface="Nirmala UI"/>
                          <a:cs typeface="Nirmala UI"/>
                          <a:ea typeface="Nirmala UI"/>
                        </a:rPr>
                        <a:t>स्तम्भ</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की क्रम संख्या व भाग संख्या</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निर्वाचक का पूरा नाम</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साथी का पूरा नाम और पता</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निर्वाचक के साथी के हस्ताक्षर</a:t>
                      </a:r>
                    </a:p>
                  </a:txBody>
                  <a:tcPr marL="82296" marR="82296" marT="27432" marB="27432" anchor="ctr">
                    <a:solidFill>
                      <a:srgbClr val="F4F2EC"/>
                    </a:solidFill>
                  </a:tcPr>
                </a:tc>
              </a:tr>
            </a:tbl>
          </a:graphicData>
        </a:graphic>
      </p:graphicFrame>
      <p:sp>
        <p:nvSpPr>
          <p:cNvPr id="13" name="Rounded Rectangle 12"/>
          <p:cNvSpPr/>
          <p:nvPr/>
        </p:nvSpPr>
        <p:spPr>
          <a:xfrm>
            <a:off x="6263640" y="3226338"/>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226338"/>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354354"/>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इसके साथ परिशिष्ट-12 भी</a:t>
            </a:r>
          </a:p>
          <a:p>
            <a:pPr algn="l">
              <a:lnSpc>
                <a:spcPct val="110000"/>
              </a:lnSpc>
              <a:spcAft>
                <a:spcPts val="300"/>
              </a:spcAft>
            </a:pPr>
            <a:r>
              <a:rPr sz="1300" b="0" i="0">
                <a:solidFill>
                  <a:srgbClr val="202733"/>
                </a:solidFill>
                <a:latin typeface="Nirmala UI"/>
                <a:cs typeface="Nirmala UI"/>
                <a:ea typeface="Nirmala UI"/>
              </a:rPr>
              <a:t>प्ररूप-12 सूची है; परिशिष्ट-12 प्रत्येक साथी की अलग घोषणा है। दोनों चाहिए और दोनों लिफाफा E-14 में जाएँगे। गिनती डायरी की मद 15 व 19 में।</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प्ररूप-13 — चुनौती मतों की सूची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प्ररूप-13 (नियम 43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5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PP2_p055 पर भी है।</a:t>
            </a:r>
            <a:r>
              <a:rPr sz="950" b="0" i="0">
                <a:solidFill>
                  <a:srgbClr val="5B6472"/>
                </a:solidFill>
                <a:latin typeface="Nirmala UI"/>
                <a:cs typeface="Nirmala UI"/>
                <a:ea typeface="Nirmala UI"/>
              </a:rPr>
              <a:t/>
            </a:r>
          </a:p>
        </p:txBody>
      </p:sp>
      <p:sp>
        <p:nvSpPr>
          <p:cNvPr id="12" name="TextBox 11"/>
          <p:cNvSpPr txBox="1"/>
          <p:nvPr/>
        </p:nvSpPr>
        <p:spPr>
          <a:xfrm>
            <a:off x="6263640" y="1469623"/>
            <a:ext cx="5367528" cy="493117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4 अनिवार्य</a:t>
            </a:r>
            <a:r>
              <a:rPr sz="1450" b="0" i="0">
                <a:solidFill>
                  <a:srgbClr val="202733"/>
                </a:solidFill>
                <a:latin typeface="Nirmala UI"/>
                <a:cs typeface="Nirmala UI"/>
                <a:ea typeface="Nirmala UI"/>
              </a:rPr>
              <a:t>  —  चुनौती दिए गए व्यक्ति के हस्ताक्षर व अंगूठे की छाप — न दे तो मत देने की अनुमति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8</a:t>
            </a:r>
            <a:r>
              <a:rPr sz="1450" b="0" i="0">
                <a:solidFill>
                  <a:srgbClr val="202733"/>
                </a:solidFill>
                <a:latin typeface="Nirmala UI"/>
                <a:cs typeface="Nirmala UI"/>
                <a:ea typeface="Nirmala UI"/>
              </a:rPr>
              <a:t>  —  पीठासीन अधिकारी का आदेश — संक्षेप में, पर स्पष्ट</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9</a:t>
            </a:r>
            <a:r>
              <a:rPr sz="1450" b="0" i="0">
                <a:solidFill>
                  <a:srgbClr val="202733"/>
                </a:solidFill>
                <a:latin typeface="Nirmala UI"/>
                <a:cs typeface="Nirmala UI"/>
                <a:ea typeface="Nirmala UI"/>
              </a:rPr>
              <a:t>  —  राशि लौटाने पर चुनौती लेने वाले के हस्ताक्षर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लिफाफा E-7 (अभ्याक्षेपित मतों की सूची) — सीलबंद</a:t>
            </a:r>
          </a:p>
        </p:txBody>
      </p:sp>
      <p:sp>
        <p:nvSpPr>
          <p:cNvPr id="13" name="Rounded Rectangle 12"/>
          <p:cNvSpPr/>
          <p:nvPr/>
        </p:nvSpPr>
        <p:spPr>
          <a:xfrm>
            <a:off x="6263640" y="3476985"/>
            <a:ext cx="5367528" cy="1558797"/>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476985"/>
            <a:ext cx="82296" cy="1558797"/>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605001"/>
            <a:ext cx="4910328"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प्रपत्र का शीर्ष नियम-संदर्भ</a:t>
            </a:r>
          </a:p>
          <a:p>
            <a:pPr algn="l">
              <a:lnSpc>
                <a:spcPct val="110000"/>
              </a:lnSpc>
              <a:spcAft>
                <a:spcPts val="300"/>
              </a:spcAft>
            </a:pPr>
            <a:r>
              <a:rPr sz="1300" b="0" i="0">
                <a:solidFill>
                  <a:srgbClr val="202733"/>
                </a:solidFill>
                <a:latin typeface="Nirmala UI"/>
                <a:cs typeface="Nirmala UI"/>
                <a:ea typeface="Nirmala UI"/>
              </a:rPr>
              <a:t>यहाँ केवल 'नियम 43 एवं 78 देखिये' लिखा है, बिना वर्ष के। परिशिष्ट-13 की रसीद (PP2_p054/p112) पर '1994' छपा है। दोनों में कौन-सा नियम-संग्रह वर्तमान है, यह हमने सत्यापित नहीं किया — इसे प्रशिक्षण में 'त्रुटि' कहकर न पढ़ाएँ; RO/DEO को अभिलेख हेतु भेजें।</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14-क — मतदाताओं का रजिस्टर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14-क (नियम 35-क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94.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चार स्तम्भ। यही वह रजिस्टर है जिसे डेक कहीं-कहीं '1 क रजिस्टार' कह देता है।</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511838"/>
          <a:ext cx="5367527" cy="1645919"/>
        </p:xfrm>
        <a:graphic>
          <a:graphicData uri="http://schemas.openxmlformats.org/drawingml/2006/table">
            <a:tbl>
              <a:tblPr firstRow="1" bandRow="1">
                <a:tableStyleId>{5C22544A-7EE6-4342-B048-85BDC9FD1C3A}</a:tableStyleId>
              </a:tblPr>
              <a:tblGrid>
                <a:gridCol w="825773"/>
                <a:gridCol w="3303094"/>
                <a:gridCol w="1238660"/>
              </a:tblGrid>
              <a:tr h="329183">
                <a:tc>
                  <a:txBody>
                    <a:bodyPr/>
                    <a:lstStyle/>
                    <a:p>
                      <a:r>
                        <a:rPr sz="1250" b="1" i="0">
                          <a:solidFill>
                            <a:srgbClr val="FFFFFF"/>
                          </a:solidFill>
                          <a:latin typeface="Nirmala UI"/>
                          <a:cs typeface="Nirmala UI"/>
                          <a:ea typeface="Nirmala UI"/>
                        </a:rPr>
                        <a:t>स्तम्भ</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कौन</a:t>
                      </a:r>
                    </a:p>
                  </a:txBody>
                  <a:tcPr marL="82296" marR="82296" marT="36576" marB="36576" anchor="ctr">
                    <a:solidFill>
                      <a:srgbClr val="162842"/>
                    </a:solidFill>
                  </a:tcPr>
                </a:tc>
              </a:tr>
              <a:tr h="329183">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क्रम संख्या (लगातार, कभी न बदले)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PO-2</a:t>
                      </a:r>
                    </a:p>
                  </a:txBody>
                  <a:tcPr marL="82296" marR="82296" marT="27432" marB="27432" anchor="ctr">
                    <a:solidFill>
                      <a:srgbClr val="FFFFFF"/>
                    </a:solidFill>
                  </a:tcPr>
                </a:tc>
              </a:tr>
              <a:tr h="329183">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निर्वाचक नामावली में निर्वाचक की क्र.सं.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PO-2</a:t>
                      </a:r>
                    </a:p>
                  </a:txBody>
                  <a:tcPr marL="82296" marR="82296" marT="27432" marB="27432" anchor="ctr">
                    <a:solidFill>
                      <a:srgbClr val="F4F2EC"/>
                    </a:solidFill>
                  </a:tcPr>
                </a:tc>
              </a:tr>
              <a:tr h="329183">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के हस्ताक्षर / अंगूठे की छाप</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स्वयं</a:t>
                      </a:r>
                    </a:p>
                  </a:txBody>
                  <a:tcPr marL="82296" marR="82296" marT="27432" marB="27432" anchor="ctr">
                    <a:solidFill>
                      <a:srgbClr val="FFFFFF"/>
                    </a:solidFill>
                  </a:tcPr>
                </a:tc>
              </a:tr>
              <a:tr h="32918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अभ्युक्तियाँ — 'मत देने से मना किया', गोपनीयता भंग की टिप्पणी, EDC का विवरण</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PO-2 / PRO</a:t>
                      </a:r>
                    </a:p>
                  </a:txBody>
                  <a:tcPr marL="82296" marR="82296" marT="27432" marB="27432" anchor="ctr">
                    <a:solidFill>
                      <a:srgbClr val="F4F2EC"/>
                    </a:solidFill>
                  </a:tcPr>
                </a:tc>
              </a:tr>
            </a:tbl>
          </a:graphicData>
        </a:graphic>
      </p:graphicFrame>
      <p:sp>
        <p:nvSpPr>
          <p:cNvPr id="14" name="Rounded Rectangle 13"/>
          <p:cNvSpPr/>
          <p:nvPr/>
        </p:nvSpPr>
        <p:spPr>
          <a:xfrm>
            <a:off x="6263640" y="3358926"/>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358926"/>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86942"/>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क्रम संख्या कभी न बदलें</a:t>
            </a:r>
          </a:p>
          <a:p>
            <a:pPr algn="l">
              <a:lnSpc>
                <a:spcPct val="110000"/>
              </a:lnSpc>
              <a:spcAft>
                <a:spcPts val="300"/>
              </a:spcAft>
            </a:pPr>
            <a:r>
              <a:rPr sz="1300" b="0" i="0">
                <a:solidFill>
                  <a:srgbClr val="202733"/>
                </a:solidFill>
                <a:latin typeface="Nirmala UI"/>
                <a:cs typeface="Nirmala UI"/>
                <a:ea typeface="Nirmala UI"/>
              </a:rPr>
              <a:t>जिसे मत देने नहीं दिया गया या जिसने स्वयं मत नहीं दिया — उसकी पंक्ति रजिस्टर में बनी रहेगी और आगे वालों की क्रम संख्या नहीं बदलेगी। पंक्ति मिटाने या क्रम आगे खिसकाने से 14-ग का मिलान स्थायी रूप से बिगड़ जाता है।</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14-ख — निविदत्त मतों की सूची</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14-ख (नियम 44-क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119</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पाँच स्तम्भ, पन्द्रह पंक्तियाँ।</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4 सबसे महत्वपूर्ण</a:t>
            </a:r>
            <a:r>
              <a:rPr sz="1450" b="0" i="0">
                <a:solidFill>
                  <a:srgbClr val="202733"/>
                </a:solidFill>
                <a:latin typeface="Nirmala UI"/>
                <a:cs typeface="Nirmala UI"/>
                <a:ea typeface="Nirmala UI"/>
              </a:rPr>
              <a:t>  —  प्ररूप 14-क में उस व्यक्ति की क्र.सं. जिसने इस निर्वाचक के स्थान पर पहले से ही मतदान कर दिया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5</a:t>
            </a:r>
            <a:r>
              <a:rPr sz="1450" b="0" i="0">
                <a:solidFill>
                  <a:srgbClr val="202733"/>
                </a:solidFill>
                <a:latin typeface="Nirmala UI"/>
                <a:cs typeface="Nirmala UI"/>
                <a:ea typeface="Nirmala UI"/>
              </a:rPr>
              <a:t>  —  निर्वाचक के हस्ताक्षर/अंगूठे की छाप — यही पहले लेना है, फिर मतपत्र देना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पन्द्रह पंक्तियाँ</a:t>
            </a:r>
            <a:r>
              <a:rPr sz="1450" b="0" i="0">
                <a:solidFill>
                  <a:srgbClr val="202733"/>
                </a:solidFill>
                <a:latin typeface="Nirmala UI"/>
                <a:cs typeface="Nirmala UI"/>
                <a:ea typeface="Nirmala UI"/>
              </a:rPr>
              <a:t>  —  प्रपत्र में 15 पंक्तियाँ हैं जबकि केन्द्र को 20 निविदत्त मतपत्र मिलते हैं — आवश्यकता पड़े तो सादे कागज पर आगे बढ़ाकर संलग्न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लिफाफा E-6 — सीलबंद</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आपकी मशीन बनाम स्लाइडों की मशीन — यह अंतर पहले ही बता 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प्रेस नोट 6722 (जिलेवार मशीन आवंटन); आदेश 2184 दिनांक 26.02.2026 बिन्दु (2) एवं 9(xxi)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21653"/>
          <a:ext cx="11064238" cy="1755647"/>
        </p:xfrm>
        <a:graphic>
          <a:graphicData uri="http://schemas.openxmlformats.org/drawingml/2006/table">
            <a:tbl>
              <a:tblPr firstRow="1" bandRow="1">
                <a:tableStyleId>{5C22544A-7EE6-4342-B048-85BDC9FD1C3A}</a:tableStyleId>
              </a:tblPr>
              <a:tblGrid>
                <a:gridCol w="2553286"/>
                <a:gridCol w="4255476"/>
                <a:gridCol w="4255476"/>
              </a:tblGrid>
              <a:tr h="292607">
                <a:tc>
                  <a:txBody>
                    <a:bodyPr/>
                    <a:lstStyle/>
                    <a:p>
                      <a:r>
                        <a:rPr sz="1250" b="1" i="0">
                          <a:solidFill>
                            <a:srgbClr val="FFFFFF"/>
                          </a:solidFill>
                          <a:latin typeface="Nirmala UI"/>
                          <a:cs typeface="Nirmala UI"/>
                          <a:ea typeface="Nirmala UI"/>
                        </a:rPr>
                        <a:t>बिन्दु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ECIL MPSV / MPMV (आपकी मशीन)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BEL M3A / MK-V (कुछ स्लाइडों के चित्र)</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पैनल (नोटा सहित)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16</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आंतरिक खण्ड के बटन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RESULT-I, RESULT-II, CLEAR</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RESULT, PRINT, CLEAR</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बैटरी संकेत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HIGH / LOW मोड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प्रतिशत (95% से अधिक हो)</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CLOSE बटन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प्लास्टिक/रबर कैप हटाकर दबाएँ, कैप वापस लगाएँ</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 रबड़ की सील हटाकर छिद्र से दबाएँ</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डेटा मॉड्यूल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 SDMM · MPMV: DMM</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व BU स्वयं सील होते हैं</a:t>
                      </a:r>
                    </a:p>
                  </a:txBody>
                  <a:tcPr marL="82296" marR="82296" marT="27432" marB="27432" anchor="ctr">
                    <a:solidFill>
                      <a:srgbClr val="FFFFFF"/>
                    </a:solidFill>
                  </a:tcPr>
                </a:tc>
              </a:tr>
            </a:tbl>
          </a:graphicData>
        </a:graphic>
      </p:graphicFrame>
      <p:sp>
        <p:nvSpPr>
          <p:cNvPr id="11" name="Rounded Rectangle 10"/>
          <p:cNvSpPr/>
          <p:nvPr/>
        </p:nvSpPr>
        <p:spPr>
          <a:xfrm>
            <a:off x="566928" y="347846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7846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0648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डेक के अनेक चित्र मध्यप्रदेश राज्य निर्वाचन आयोग की तथा भारत निर्वाचन आयोग की मशीनों के हैं (PP2_p024, p031, p032, p033, p034, p078)। दल को पहले ही बता दें कि चित्र की मशीन और उसकी मशीन एक नहीं है, वरना वह सुबह 5:30 बजे एक ऐसा बटन ढूँढ़ेगा जो उसकी मशीन पर है ही नहीं।</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14-ग भाग-1 — रिकॉर्ड किए गए मतों का लेखा</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14-ग (नियम 49-ग एवं 63-क(2) देखिये); उसी प्रपत्र की मद 6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96.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मद 1 से 9 तथा नीचे पेपर सील का लेखा। मद 3, मद 4 और पेपर-सील की मद 4 पर अंगुली रखें।</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348221"/>
          <a:ext cx="5367527" cy="2243327"/>
        </p:xfrm>
        <a:graphic>
          <a:graphicData uri="http://schemas.openxmlformats.org/drawingml/2006/table">
            <a:tbl>
              <a:tblPr firstRow="1" bandRow="1">
                <a:tableStyleId>{5C22544A-7EE6-4342-B048-85BDC9FD1C3A}</a:tableStyleId>
              </a:tblPr>
              <a:tblGrid>
                <a:gridCol w="766789"/>
                <a:gridCol w="2300369"/>
                <a:gridCol w="2300369"/>
              </a:tblGrid>
              <a:tr h="560831">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प्रपत्र में छपा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इस अर्थ में भरें</a:t>
                      </a:r>
                    </a:p>
                  </a:txBody>
                  <a:tcPr marL="82296" marR="82296" marT="36576" marB="36576" anchor="ctr">
                    <a:solidFill>
                      <a:srgbClr val="162842"/>
                    </a:solidFill>
                  </a:tcPr>
                </a:tc>
              </a:tr>
              <a:tr h="560831">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45(क) के अधीन मतदान करने के लिए अनुज्ञात न किये गये मतदाताओं की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जिन्होंने हस्ताक्षर के बाद स्वयं मत न देने का विनिश्चय किया (No Vote)</a:t>
                      </a:r>
                    </a:p>
                  </a:txBody>
                  <a:tcPr marL="82296" marR="82296" marT="27432" marB="27432" anchor="ctr">
                    <a:solidFill>
                      <a:srgbClr val="FFFFFF"/>
                    </a:solidFill>
                  </a:tcPr>
                </a:tc>
              </a:tr>
              <a:tr h="560831">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35क या 37क के अधीन मतदान करने के लिए अनुज्ञात न किये गये मतदाताओं की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जिन्हें पीठासीन अधिकारी ने मत देने नहीं दिया</a:t>
                      </a:r>
                    </a:p>
                  </a:txBody>
                  <a:tcPr marL="82296" marR="82296" marT="27432" marB="27432" anchor="ctr">
                    <a:solidFill>
                      <a:srgbClr val="F4F2EC"/>
                    </a:solidFill>
                  </a:tcPr>
                </a:tc>
              </a:tr>
              <a:tr h="560834">
                <a:tc>
                  <a:txBody>
                    <a:bodyPr/>
                    <a:lstStyle/>
                    <a:p>
                      <a:r>
                        <a:rPr sz="1200" b="0" i="0">
                          <a:solidFill>
                            <a:srgbClr val="202733"/>
                          </a:solidFill>
                          <a:latin typeface="Nirmala UI"/>
                          <a:cs typeface="Nirmala UI"/>
                          <a:ea typeface="Nirmala UI"/>
                        </a:rPr>
                        <a:t>पेपर सील की मद 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3 में से मद 2 घटाइए)'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2 में से मद 3 घटाइए — प्रदाय की गई सीलें घटा प्रयुक्त सीलें</a:t>
                      </a:r>
                    </a:p>
                  </a:txBody>
                  <a:tcPr marL="82296" marR="82296" marT="27432" marB="27432" anchor="ctr">
                    <a:solidFill>
                      <a:srgbClr val="FFFFFF"/>
                    </a:solidFill>
                  </a:tcPr>
                </a:tc>
              </a:tr>
            </a:tbl>
          </a:graphicData>
        </a:graphic>
      </p:graphicFrame>
      <p:sp>
        <p:nvSpPr>
          <p:cNvPr id="14" name="Rounded Rectangle 13"/>
          <p:cNvSpPr/>
          <p:nvPr/>
        </p:nvSpPr>
        <p:spPr>
          <a:xfrm>
            <a:off x="6263640" y="3792717"/>
            <a:ext cx="5367528" cy="213334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792717"/>
            <a:ext cx="82296" cy="213334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920733"/>
            <a:ext cx="4910328" cy="190474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दो दोष। (1) मद 3 और मद 4 दोनों का विवरण 'अनुज्ञात न किये गये' छपा है, अतः लेबल से भेद नहीं होता; उसी पृष्ठ की मद 6 सही भाषा देती है — मद 3 = 'मत रिकार्ड न करने का विनिश्चय करने वाले'। भेद न रखने पर मद 5 = मद 2 − मद 3 − मद 4 का मिलान नहीं बैठेगा। (2) पेपर सील की मद 4 का कोष्ठक उलटा छपा है; अक्षरशः पालन करने पर ऋणात्मक संख्या आएगी। डेक का अपना भरा हुआ नमूना (PP2_p106) इसके विपरीत सही गणना करता है — प्रदाय 4, प्रयुक्त 1, वापस 3। यही उलटा निर्देश डेक में तीन जगह दोहराया गया है।</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14-ग भाग-2 — मतगणना का परिणाम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14-ग भाग-2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97.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अभ्यर्थीवार पंक्तियाँ, फिर 'नोटा (इनमें से कोई नहीं)' की पंक्ति, फिर योग।</a:t>
            </a:r>
            <a:r>
              <a:rPr sz="950" b="0" i="0">
                <a:solidFill>
                  <a:srgbClr val="5B6472"/>
                </a:solidFill>
                <a:latin typeface="Nirmala UI"/>
                <a:cs typeface="Nirmala UI"/>
                <a:ea typeface="Nirmala UI"/>
              </a:rPr>
              <a:t/>
            </a:r>
          </a:p>
        </p:txBody>
      </p:sp>
      <p:sp>
        <p:nvSpPr>
          <p:cNvPr id="13" name="TextBox 12"/>
          <p:cNvSpPr txBox="1"/>
          <p:nvPr/>
        </p:nvSpPr>
        <p:spPr>
          <a:xfrm>
            <a:off x="6263640" y="1489953"/>
            <a:ext cx="5367528" cy="491084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भाग किसका है</a:t>
            </a:r>
            <a:r>
              <a:rPr sz="1450" b="0" i="0">
                <a:solidFill>
                  <a:srgbClr val="202733"/>
                </a:solidFill>
                <a:latin typeface="Nirmala UI"/>
                <a:cs typeface="Nirmala UI"/>
                <a:ea typeface="Nirmala UI"/>
              </a:rPr>
              <a:t>  —  यह मतगणना के समय भरा जाता है — पीठासीन अधिकारी भाग-1 भरता है, भाग-2 गणन पर्यवेक्षक/RO के स्तर पर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 पंक्ति</a:t>
            </a:r>
            <a:r>
              <a:rPr sz="1450" b="0" i="0">
                <a:solidFill>
                  <a:srgbClr val="202733"/>
                </a:solidFill>
                <a:latin typeface="Nirmala UI"/>
                <a:cs typeface="Nirmala UI"/>
                <a:ea typeface="Nirmala UI"/>
              </a:rPr>
              <a:t>  —  प्रपत्र में नोटा की अलग पंक्ति है — उसमें अंक अवश्य लिखा जाए, शून्य हो तब भी '0' लिखें, खाली न छोड़ें</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मिलान का प्रश्न</a:t>
            </a:r>
            <a:r>
              <a:rPr sz="1450" b="0" i="0">
                <a:solidFill>
                  <a:srgbClr val="202733"/>
                </a:solidFill>
                <a:latin typeface="Nirmala UI"/>
                <a:cs typeface="Nirmala UI"/>
                <a:ea typeface="Nirmala UI"/>
              </a:rPr>
              <a:t>  —  प्रपत्र स्वयं पूछता है कि भाग-2 का योग भाग-1 की मद 5 से मेल करता है या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गणन पर्यवेक्षक, अभ्यर्थी/निर्वाचन अभिकर्ता/गणन अभिकर्ता तथा रिटर्निंग अधिकारी</a:t>
            </a:r>
          </a:p>
        </p:txBody>
      </p:sp>
      <p:sp>
        <p:nvSpPr>
          <p:cNvPr id="14" name="Rounded Rectangle 13"/>
          <p:cNvSpPr/>
          <p:nvPr/>
        </p:nvSpPr>
        <p:spPr>
          <a:xfrm>
            <a:off x="6263640" y="3710929"/>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710929"/>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838945"/>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मतदान दल के लिए क्यों उपयोगी</a:t>
            </a:r>
          </a:p>
          <a:p>
            <a:pPr algn="l">
              <a:lnSpc>
                <a:spcPct val="110000"/>
              </a:lnSpc>
              <a:spcAft>
                <a:spcPts val="300"/>
              </a:spcAft>
            </a:pPr>
            <a:r>
              <a:rPr sz="1300" b="0" i="0">
                <a:solidFill>
                  <a:srgbClr val="202733"/>
                </a:solidFill>
                <a:latin typeface="Nirmala UI"/>
                <a:cs typeface="Nirmala UI"/>
                <a:ea typeface="Nirmala UI"/>
              </a:rPr>
              <a:t>यह जानना कि उनका भाग-1 आगे किससे मिलाया जाएगा, दल को मद 2, 3, 4 और 5 सावधानी से भरने के लिए प्रेरित करता है। भाग-1 गलत भरा तो भाग-2 का योग कभी नहीं मिलेगा।</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प्ररूप-15 — EDC हेतु आवेदन (स्पष्ट प्रति)</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प्ररूप-15 (नियम 46 देखिए)</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122</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8.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PP2_p063 का स्पष्ट रूप है; कक्षा में यही पृष्ठ दिखाएँ।</a:t>
            </a:r>
            <a:r>
              <a:rPr sz="950" b="0" i="0">
                <a:solidFill>
                  <a:srgbClr val="5B6472"/>
                </a:solidFill>
                <a:latin typeface="Nirmala UI"/>
                <a:cs typeface="Nirmala UI"/>
                <a:ea typeface="Nirmala UI"/>
              </a:rPr>
              <a:t/>
            </a:r>
          </a:p>
        </p:txBody>
      </p:sp>
      <p:sp>
        <p:nvSpPr>
          <p:cNvPr id="12" name="Rounded Rectangle 11"/>
          <p:cNvSpPr/>
          <p:nvPr/>
        </p:nvSpPr>
        <p:spPr>
          <a:xfrm>
            <a:off x="6263640" y="1687525"/>
            <a:ext cx="5367528" cy="175031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687525"/>
            <a:ext cx="82296" cy="175031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15541"/>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प्रपत्र PP2_p061 की 'लोकसभा' वाली पंक्ति को स्वयं काट देता है</a:t>
            </a:r>
          </a:p>
          <a:p>
            <a:pPr algn="l">
              <a:lnSpc>
                <a:spcPct val="110000"/>
              </a:lnSpc>
              <a:spcAft>
                <a:spcPts val="300"/>
              </a:spcAft>
            </a:pPr>
            <a:r>
              <a:rPr sz="1300" b="0" i="0">
                <a:solidFill>
                  <a:srgbClr val="202733"/>
                </a:solidFill>
                <a:latin typeface="Nirmala UI"/>
                <a:cs typeface="Nirmala UI"/>
                <a:ea typeface="Nirmala UI"/>
              </a:rPr>
              <a:t>'रिटर्निंग अधिकारी, वार्ड संख्या …' · 'मैं ऊपर वर्णित वार्ड के लिये होने वाले निर्वाचन में अपना मत व्यक्तिशः देना चाहता हूँ' · 'मैं वार्ड संख्यांक … के मतदान केन्द्र संख्यांक … पर निर्वाचन ड्यूटी पर पदस्थापित किया गया है' — तीनों वाक्य वार्ड-आधारित हैं। दोनों पृष्ठ साथ दिखाकर कक्षा से स्वयं निष्कर्ष निकलवाएँ।</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15-क — डाक मतपत्र के लिए आवेदन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15-क (नियम 46-क(4)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123</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99.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रिटर्निंग अधिकारी को सम्बोधित, वार्ड संख्या सहित।</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कौन देगा</a:t>
            </a:r>
            <a:r>
              <a:rPr sz="1450" b="0" i="0">
                <a:solidFill>
                  <a:srgbClr val="202733"/>
                </a:solidFill>
                <a:latin typeface="Nirmala UI"/>
                <a:cs typeface="Nirmala UI"/>
                <a:ea typeface="Nirmala UI"/>
              </a:rPr>
              <a:t>  —  निर्वाचन ड्यूटी पर लगा वह कार्मिक जो अपना मत डाक द्वारा देना चाहता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भरना है</a:t>
            </a:r>
            <a:r>
              <a:rPr sz="1450" b="0" i="0">
                <a:solidFill>
                  <a:srgbClr val="202733"/>
                </a:solidFill>
                <a:latin typeface="Nirmala UI"/>
                <a:cs typeface="Nirmala UI"/>
                <a:ea typeface="Nirmala UI"/>
              </a:rPr>
              <a:t>  —  नगरपालिका बोर्ड/नगरपरिषद/निगम, वार्ड संख्या, नामावली का भाग व क्रम संख्या, ड्यूटी का मतदान केन्द्र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विकल्प</a:t>
            </a:r>
            <a:r>
              <a:rPr sz="1450" b="0" i="0">
                <a:solidFill>
                  <a:srgbClr val="202733"/>
                </a:solidFill>
                <a:latin typeface="Nirmala UI"/>
                <a:cs typeface="Nirmala UI"/>
                <a:ea typeface="Nirmala UI"/>
              </a:rPr>
              <a:t>  —  'डाक मतपत्र व्यक्तिशः दे दिया जाये / निम्नलिखित पते पर भेज दिया जाये' — एक विकल्प काटना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PRO का सम्बन्ध</a:t>
            </a:r>
            <a:r>
              <a:rPr sz="1450" b="0" i="0">
                <a:solidFill>
                  <a:srgbClr val="202733"/>
                </a:solidFill>
                <a:latin typeface="Nirmala UI"/>
                <a:cs typeface="Nirmala UI"/>
                <a:ea typeface="Nirmala UI"/>
              </a:rPr>
              <a:t>  —  यह RO का काम है; मतदान दल का काम केवल चिन्हित प्रति पर 'PB' देखकर मतदान न कराना है</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प्ररूप-16 — निर्वाचन ड्यूटी प्रमाण-पत्र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प्ररूप-16 (नियम 46 देखिए)</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124</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00.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RO के हस्ताक्षर एवं मुहर सहित; यही अभिकर्ता आपके सामने प्रस्तुत करेगा।</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प्रमाणित होता है</a:t>
            </a:r>
            <a:r>
              <a:rPr sz="1450" b="0" i="0">
                <a:solidFill>
                  <a:srgbClr val="202733"/>
                </a:solidFill>
                <a:latin typeface="Nirmala UI"/>
                <a:cs typeface="Nirmala UI"/>
                <a:ea typeface="Nirmala UI"/>
              </a:rPr>
              <a:t>  —  कि वह व्यक्ति उस वार्ड में निर्वाचक है, और निर्वाचन ड्यूटी के कारण अपने केन्द्र पर मत देने में असमर्थ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प्राधिकृत होता है</a:t>
            </a:r>
            <a:r>
              <a:rPr sz="1450" b="0" i="0">
                <a:solidFill>
                  <a:srgbClr val="202733"/>
                </a:solidFill>
                <a:latin typeface="Nirmala UI"/>
                <a:cs typeface="Nirmala UI"/>
                <a:ea typeface="Nirmala UI"/>
              </a:rPr>
              <a:t>  —  जिस मतदान केन्द्र पर वह ड्यूटी पर है, वहाँ मत देने के लिए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PRO क्या करेगा</a:t>
            </a:r>
            <a:r>
              <a:rPr sz="1450" b="0" i="0">
                <a:solidFill>
                  <a:srgbClr val="202733"/>
                </a:solidFill>
                <a:latin typeface="Nirmala UI"/>
                <a:cs typeface="Nirmala UI"/>
                <a:ea typeface="Nirmala UI"/>
              </a:rPr>
              <a:t>  —  प्रस्तुतकर्ता के हस्ताक्षर EDC पर लें; नाम व भाग संख्या चिन्हित प्रति के अंत में लिखें; फिर सामान्य मतदाता की तरह मतदान कराएँ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लिफाफा E-8 (निर्वाचन ड्यूटी प्रमाण पत्र) — सीलबंद</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भाग-1 — मतदान आरम्भ से पूर्व की घोषणा</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परिशिष्ट-6 भाग-1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125</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01.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घोषणा 1(अ), 1(ब), 1(स) तथा घोषणा 2 (पेपर सील पर हस्ताक्षर)।</a:t>
            </a:r>
            <a:r>
              <a:rPr sz="950" b="0" i="0">
                <a:solidFill>
                  <a:srgbClr val="5B6472"/>
                </a:solidFill>
                <a:latin typeface="Nirmala UI"/>
                <a:cs typeface="Nirmala UI"/>
                <a:ea typeface="Nirmala UI"/>
              </a:rPr>
              <a:t/>
            </a:r>
          </a:p>
        </p:txBody>
      </p:sp>
      <p:sp>
        <p:nvSpPr>
          <p:cNvPr id="12" name="TextBox 11"/>
          <p:cNvSpPr txBox="1"/>
          <p:nvPr/>
        </p:nvSpPr>
        <p:spPr>
          <a:xfrm>
            <a:off x="6263640" y="1403725"/>
            <a:ext cx="5367528" cy="499707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1(अ)</a:t>
            </a:r>
            <a:r>
              <a:rPr sz="1450" b="0" i="0">
                <a:solidFill>
                  <a:srgbClr val="202733"/>
                </a:solidFill>
                <a:latin typeface="Nirmala UI"/>
                <a:cs typeface="Nirmala UI"/>
                <a:ea typeface="Nirmala UI"/>
              </a:rPr>
              <a:t>  —  मतदान मशीन सुचारू रूप से कार्य कर रही है और उसके भीतर कोई मत अभिलिखित नहीं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1(ब)</a:t>
            </a:r>
            <a:r>
              <a:rPr sz="1450" b="0" i="0">
                <a:solidFill>
                  <a:srgbClr val="202733"/>
                </a:solidFill>
                <a:latin typeface="Nirmala UI"/>
                <a:cs typeface="Nirmala UI"/>
                <a:ea typeface="Nirmala UI"/>
              </a:rPr>
              <a:t>  —  चिन्हित प्रति में डाक मतपत्र व EDC के चिन्हों से भिन्न कोई चिन्ह नहीं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1(स)</a:t>
            </a:r>
            <a:r>
              <a:rPr sz="1450" b="0" i="0">
                <a:solidFill>
                  <a:srgbClr val="202733"/>
                </a:solidFill>
                <a:latin typeface="Nirmala UI"/>
                <a:cs typeface="Nirmala UI"/>
                <a:ea typeface="Nirmala UI"/>
              </a:rPr>
              <a:t>  —  मतदाताओं का रजिस्टर (प्ररूप 14-क) में किसी निर्वाचक के संबंध में कोई प्रविष्टि नहीं हुई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2</a:t>
            </a:r>
            <a:r>
              <a:rPr sz="1450" b="0" i="0">
                <a:solidFill>
                  <a:srgbClr val="202733"/>
                </a:solidFill>
                <a:latin typeface="Nirmala UI"/>
                <a:cs typeface="Nirmala UI"/>
                <a:ea typeface="Nirmala UI"/>
              </a:rPr>
              <a:t>  —  पेपर सील पर स्वयं के हस्ताक्षर कर दिए हैं और उन अभिकर्ताओं के हस्ताक्षर करा लिए हैं जो उपस्थित थे और इच्छुक थे</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इन्कार करने वाले</a:t>
            </a:r>
            <a:r>
              <a:rPr sz="1450" b="0" i="0">
                <a:solidFill>
                  <a:srgbClr val="202733"/>
                </a:solidFill>
                <a:latin typeface="Nirmala UI"/>
                <a:cs typeface="Nirmala UI"/>
                <a:ea typeface="Nirmala UI"/>
              </a:rPr>
              <a:t>  —  प्रपत्र में इन्कार करने वालों के नाम लिखने के लिए तीन पंक्तियाँ अलग से हैं — उन्हें खाली न छोड़ें, 'निरंक' लिखें</a:t>
            </a:r>
          </a:p>
        </p:txBody>
      </p:sp>
      <p:sp>
        <p:nvSpPr>
          <p:cNvPr id="13" name="Rounded Rectangle 12"/>
          <p:cNvSpPr/>
          <p:nvPr/>
        </p:nvSpPr>
        <p:spPr>
          <a:xfrm>
            <a:off x="6263640" y="4343267"/>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434326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4471283"/>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परिशिष्ट-19 संलग्न होगा</a:t>
            </a:r>
          </a:p>
          <a:p>
            <a:pPr algn="l">
              <a:lnSpc>
                <a:spcPct val="110000"/>
              </a:lnSpc>
              <a:spcAft>
                <a:spcPts val="300"/>
              </a:spcAft>
            </a:pPr>
            <a:r>
              <a:rPr sz="1300" b="0" i="0">
                <a:solidFill>
                  <a:srgbClr val="202733"/>
                </a:solidFill>
                <a:latin typeface="Nirmala UI"/>
                <a:cs typeface="Nirmala UI"/>
                <a:ea typeface="Nirmala UI"/>
              </a:rPr>
              <a:t>मॉकपॉल का प्रमाण पत्र (परिशिष्ट-19) इसी परिशिष्ट-6 के साथ संलग्न होकर लिफाफा E-10 में जाएगा — परिशिष्ट-7 के साथ नहीं, डायरी के साथ नहीं।</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भाग-2 एवं भाग-3</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परिशिष्ट-6 भाग-2 एवं भाग-3 का अपना पाठ; परिशिष्ट-7 (डायरी) मद 29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102.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ऊपर भाग-2 (बाद वाली मशीन), नीचे भाग-3 (मशीन को मोहरयुक्त करने के बाद)।</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516959"/>
          <a:ext cx="5367527" cy="1603247"/>
        </p:xfrm>
        <a:graphic>
          <a:graphicData uri="http://schemas.openxmlformats.org/drawingml/2006/table">
            <a:tbl>
              <a:tblPr firstRow="1" bandRow="1">
                <a:tableStyleId>{5C22544A-7EE6-4342-B048-85BDC9FD1C3A}</a:tableStyleId>
              </a:tblPr>
              <a:tblGrid>
                <a:gridCol w="766789"/>
                <a:gridCol w="1916974"/>
                <a:gridCol w="2683764"/>
              </a:tblGrid>
              <a:tr h="534415">
                <a:tc>
                  <a:txBody>
                    <a:bodyPr/>
                    <a:lstStyle/>
                    <a:p>
                      <a:r>
                        <a:rPr sz="1250" b="1" i="0">
                          <a:solidFill>
                            <a:srgbClr val="FFFFFF"/>
                          </a:solidFill>
                          <a:latin typeface="Nirmala UI"/>
                          <a:cs typeface="Nirmala UI"/>
                          <a:ea typeface="Nirmala UI"/>
                        </a:rPr>
                        <a:t>भाग</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कब भरना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घोषित होता है</a:t>
                      </a:r>
                    </a:p>
                  </a:txBody>
                  <a:tcPr marL="82296" marR="82296" marT="36576" marB="36576" anchor="ctr">
                    <a:solidFill>
                      <a:srgbClr val="162842"/>
                    </a:solidFill>
                  </a:tcPr>
                </a:tc>
              </a:tr>
              <a:tr h="534415">
                <a:tc>
                  <a:txBody>
                    <a:bodyPr/>
                    <a:lstStyle/>
                    <a:p>
                      <a:r>
                        <a:rPr sz="1200" b="0" i="0">
                          <a:solidFill>
                            <a:srgbClr val="202733"/>
                          </a:solidFill>
                          <a:latin typeface="Nirmala UI"/>
                          <a:cs typeface="Nirmala UI"/>
                          <a:ea typeface="Nirmala UI"/>
                        </a:rPr>
                        <a:t>भाग-2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 बीच नई मशीन काम में लेने पर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बनावटी मतदान द्वारा दिखा दिया कि अगली मशीन खाली है और सुचारू है; नई पेपर सील पर हस्ताक्षर करा लिए</a:t>
                      </a:r>
                    </a:p>
                  </a:txBody>
                  <a:tcPr marL="82296" marR="82296" marT="27432" marB="27432" anchor="ctr">
                    <a:solidFill>
                      <a:srgbClr val="FFFFFF"/>
                    </a:solidFill>
                  </a:tcPr>
                </a:tc>
              </a:tr>
              <a:tr h="534417">
                <a:tc>
                  <a:txBody>
                    <a:bodyPr/>
                    <a:lstStyle/>
                    <a:p>
                      <a:r>
                        <a:rPr sz="1200" b="0" i="0">
                          <a:solidFill>
                            <a:srgbClr val="202733"/>
                          </a:solidFill>
                          <a:latin typeface="Nirmala UI"/>
                          <a:cs typeface="Nirmala UI"/>
                          <a:ea typeface="Nirmala UI"/>
                        </a:rPr>
                        <a:t>भाग-3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 अन्त में मशीन मोहरयुक्त करने के बाद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अपनी मोहर लगा दी और उपस्थित अभिकर्ताओं को CU व BU के बक्सों पर मोहर लगाने की अनुमति दे दी</a:t>
                      </a:r>
                    </a:p>
                  </a:txBody>
                  <a:tcPr marL="82296" marR="82296" marT="27432" marB="27432" anchor="ctr">
                    <a:solidFill>
                      <a:srgbClr val="F4F2EC"/>
                    </a:solidFill>
                  </a:tcPr>
                </a:tc>
              </a:tr>
            </a:tbl>
          </a:graphicData>
        </a:graphic>
      </p:graphicFrame>
      <p:sp>
        <p:nvSpPr>
          <p:cNvPr id="14" name="Rounded Rectangle 13"/>
          <p:cNvSpPr/>
          <p:nvPr/>
        </p:nvSpPr>
        <p:spPr>
          <a:xfrm>
            <a:off x="6263640" y="3321375"/>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32137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49391"/>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भाग-2 अकेला नहीं चलता</a:t>
            </a:r>
          </a:p>
          <a:p>
            <a:pPr algn="l">
              <a:lnSpc>
                <a:spcPct val="110000"/>
              </a:lnSpc>
              <a:spcAft>
                <a:spcPts val="300"/>
              </a:spcAft>
            </a:pPr>
            <a:r>
              <a:rPr sz="1300" b="0" i="0">
                <a:solidFill>
                  <a:srgbClr val="202733"/>
                </a:solidFill>
                <a:latin typeface="Nirmala UI"/>
                <a:cs typeface="Nirmala UI"/>
                <a:ea typeface="Nirmala UI"/>
              </a:rPr>
              <a:t>भाग-2 भरने पर डायरी की मद 29 भी भरनी है — 'क्या आपने मतदान के बीच किसी नई मतदान मशीन का उपयोग किया हो तो उनके उपयोग में लाने से पूर्व तथा मतदान समाप्ति पर जैसा कि आवश्यक है घोषणाएं की हैं?' और नई मशीन का परिशिष्ट-19 भी बनेगा।</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परिशिष्ट-7 — पीठासीन अधिकारी की डायरी (मद 1 से 15)</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[देखें भाग-3]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03.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का पहला पृष्ठ — मद 1 से 15।</a:t>
            </a:r>
            <a:r>
              <a:rPr sz="950" b="0" i="0">
                <a:solidFill>
                  <a:srgbClr val="5B6472"/>
                </a:solidFill>
                <a:latin typeface="Nirmala UI"/>
                <a:cs typeface="Nirmala UI"/>
                <a:ea typeface="Nirmala UI"/>
              </a:rPr>
              <a:t/>
            </a:r>
          </a:p>
        </p:txBody>
      </p:sp>
      <p:sp>
        <p:nvSpPr>
          <p:cNvPr id="12" name="TextBox 11"/>
          <p:cNvSpPr txBox="1"/>
          <p:nvPr/>
        </p:nvSpPr>
        <p:spPr>
          <a:xfrm>
            <a:off x="6263640" y="1320149"/>
            <a:ext cx="5367528" cy="5080650"/>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1–4</a:t>
            </a:r>
            <a:r>
              <a:rPr sz="1450" b="0" i="0">
                <a:solidFill>
                  <a:srgbClr val="202733"/>
                </a:solidFill>
                <a:latin typeface="Nirmala UI"/>
                <a:cs typeface="Nirmala UI"/>
                <a:ea typeface="Nirmala UI"/>
              </a:rPr>
              <a:t>  —  नगर पालिका का नाम, वार्ड संख्यांक, मतदान की तारीख, मतदान केन्द्र का नम्बर एवं नाम</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5</a:t>
            </a:r>
            <a:r>
              <a:rPr sz="1450" b="0" i="0">
                <a:solidFill>
                  <a:srgbClr val="202733"/>
                </a:solidFill>
                <a:latin typeface="Nirmala UI"/>
                <a:cs typeface="Nirmala UI"/>
                <a:ea typeface="Nirmala UI"/>
              </a:rPr>
              <a:t>  —  प्रयुक्त CU व BU की संख्या तथा उनकी पहचान क्रम संख्याएँ — मशीन बदली हो तो सब लिखें</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6</a:t>
            </a:r>
            <a:r>
              <a:rPr sz="1450" b="0" i="0">
                <a:solidFill>
                  <a:srgbClr val="202733"/>
                </a:solidFill>
                <a:latin typeface="Nirmala UI"/>
                <a:cs typeface="Nirmala UI"/>
                <a:ea typeface="Nirmala UI"/>
              </a:rPr>
              <a:t>  —  प्रयुक्त पेपर सीलों की संख्या व क्रमांक, तथा स्ट्रीप सील का क्रमांक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7</a:t>
            </a:r>
            <a:r>
              <a:rPr sz="1450" b="0" i="0">
                <a:solidFill>
                  <a:srgbClr val="202733"/>
                </a:solidFill>
                <a:latin typeface="Nirmala UI"/>
                <a:cs typeface="Nirmala UI"/>
                <a:ea typeface="Nirmala UI"/>
              </a:rPr>
              <a:t>  —  स्पेशल टैग — आपूर्ति, प्रयुक्त, अप्रयुक्त वापस की गई संख्याएँ व क्रम संख्याएँ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11</a:t>
            </a:r>
            <a:r>
              <a:rPr sz="1450" b="0" i="0">
                <a:solidFill>
                  <a:srgbClr val="202733"/>
                </a:solidFill>
                <a:latin typeface="Nirmala UI"/>
                <a:cs typeface="Nirmala UI"/>
                <a:ea typeface="Nirmala UI"/>
              </a:rPr>
              <a:t>  —  चार पंक्तियाँ — केन्द्र पर कुल मतदाता · चिन्हित प्रति के अनुसार अनुज्ञात · 14-क के अनुसार जिन्होंने मत दिया · मशीन के अनुसार रिकॉर्ड मत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12–13</a:t>
            </a:r>
            <a:r>
              <a:rPr sz="1450" b="0" i="0">
                <a:solidFill>
                  <a:srgbClr val="202733"/>
                </a:solidFill>
                <a:latin typeface="Nirmala UI"/>
                <a:cs typeface="Nirmala UI"/>
                <a:ea typeface="Nirmala UI"/>
              </a:rPr>
              <a:t>  —  पुरुष/महिला/थर्ड जेंडर/योग; अभ्याक्षेपित मत — अनुमत, अस्वीकृत, जब्त धनराशि</a:t>
            </a:r>
          </a:p>
        </p:txBody>
      </p:sp>
      <p:sp>
        <p:nvSpPr>
          <p:cNvPr id="13" name="Rounded Rectangle 12"/>
          <p:cNvSpPr/>
          <p:nvPr/>
        </p:nvSpPr>
        <p:spPr>
          <a:xfrm>
            <a:off x="6263640" y="4764643"/>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4764643"/>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4892659"/>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मद 11 की चारों पंक्तियों में अंतर समझाया जाना चाहिए</a:t>
            </a:r>
          </a:p>
          <a:p>
            <a:pPr algn="l">
              <a:lnSpc>
                <a:spcPct val="110000"/>
              </a:lnSpc>
              <a:spcAft>
                <a:spcPts val="300"/>
              </a:spcAft>
            </a:pPr>
            <a:r>
              <a:rPr sz="1300" b="0" i="0">
                <a:solidFill>
                  <a:srgbClr val="202733"/>
                </a:solidFill>
                <a:latin typeface="Nirmala UI"/>
                <a:cs typeface="Nirmala UI"/>
                <a:ea typeface="Nirmala UI"/>
              </a:rPr>
              <a:t>11.2 और 11.3 में अंतर हो तो उसका कारण डायरी की किसी मद से निकलना चाहिए। आयोग के भरे हुए नमूने में यह अंतर समझाया नहीं जा सका — अपने बूथ पर इसे स्वयं समझाएँ, अन्यथा RO के यहाँ प्रश्न खड़ा होगा।</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 मद 16 से 25</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128</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04.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का दूसरा पृष्ठ — मद 16 से 25।</a:t>
            </a:r>
            <a:r>
              <a:rPr sz="950" b="0" i="0">
                <a:solidFill>
                  <a:srgbClr val="5B6472"/>
                </a:solidFill>
                <a:latin typeface="Nirmala UI"/>
                <a:cs typeface="Nirmala UI"/>
                <a:ea typeface="Nirmala UI"/>
              </a:rPr>
              <a:t/>
            </a:r>
          </a:p>
        </p:txBody>
      </p:sp>
      <p:sp>
        <p:nvSpPr>
          <p:cNvPr id="12" name="TextBox 11"/>
          <p:cNvSpPr txBox="1"/>
          <p:nvPr/>
        </p:nvSpPr>
        <p:spPr>
          <a:xfrm>
            <a:off x="6263640" y="1345783"/>
            <a:ext cx="5367528" cy="505501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16–17</a:t>
            </a:r>
            <a:r>
              <a:rPr sz="1450" b="0" i="0">
                <a:solidFill>
                  <a:srgbClr val="202733"/>
                </a:solidFill>
                <a:latin typeface="Nirmala UI"/>
                <a:cs typeface="Nirmala UI"/>
                <a:ea typeface="Nirmala UI"/>
              </a:rPr>
              <a:t>  —  निविदत्त मतों की कुल संख्या; आयु-घोषणा वालों की संख्या (क) दी, (ख) इन्कार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18</a:t>
            </a:r>
            <a:r>
              <a:rPr sz="1450" b="0" i="0">
                <a:solidFill>
                  <a:srgbClr val="202733"/>
                </a:solidFill>
                <a:latin typeface="Nirmala UI"/>
                <a:cs typeface="Nirmala UI"/>
                <a:ea typeface="Nirmala UI"/>
              </a:rPr>
              <a:t>  —  पहचान का आधार — (क) EPIC से, (ख) वैकल्पिक दस्तावेजों से; इन दोनों का जोड़ मत देने वालों की संख्या के बराबर होना चाहिए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21</a:t>
            </a:r>
            <a:r>
              <a:rPr sz="1450" b="0" i="0">
                <a:solidFill>
                  <a:srgbClr val="202733"/>
                </a:solidFill>
                <a:latin typeface="Nirmala UI"/>
                <a:cs typeface="Nirmala UI"/>
                <a:ea typeface="Nirmala UI"/>
              </a:rPr>
              <a:t>  —  डाले गए मतों की समय-खण्डवार संख्या — 10 बजे तक, 1 बजे तक, 3 बजे तक, समाप्ति तक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22</a:t>
            </a:r>
            <a:r>
              <a:rPr sz="1450" b="0" i="0">
                <a:solidFill>
                  <a:srgbClr val="202733"/>
                </a:solidFill>
                <a:latin typeface="Nirmala UI"/>
                <a:cs typeface="Nirmala UI"/>
                <a:ea typeface="Nirmala UI"/>
              </a:rPr>
              <a:t>  —  समाप्ति के समय दी गई पर्चियों की संख्या</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23</a:t>
            </a:r>
            <a:r>
              <a:rPr sz="1450" b="0" i="0">
                <a:solidFill>
                  <a:srgbClr val="202733"/>
                </a:solidFill>
                <a:latin typeface="Nirmala UI"/>
                <a:cs typeface="Nirmala UI"/>
                <a:ea typeface="Nirmala UI"/>
              </a:rPr>
              <a:t>  —  निर्वाचन अपराध — 100 मीटर के भीतर मत संयाचना, प्रतिरूपण, दस्तावेज बिगाड़ना, रिश्वत, भयभीत करना, बूथ कैप्चरिंग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25</a:t>
            </a:r>
            <a:r>
              <a:rPr sz="1450" b="0" i="0">
                <a:solidFill>
                  <a:srgbClr val="202733"/>
                </a:solidFill>
                <a:latin typeface="Nirmala UI"/>
                <a:cs typeface="Nirmala UI"/>
                <a:ea typeface="Nirmala UI"/>
              </a:rPr>
              <a:t>  —  मशीन द्वारा मतदान निष्फल बनाया गया — यह मॉक पोल का खाना नहीं है</a:t>
            </a:r>
          </a:p>
        </p:txBody>
      </p:sp>
      <p:sp>
        <p:nvSpPr>
          <p:cNvPr id="13" name="Rounded Rectangle 12"/>
          <p:cNvSpPr/>
          <p:nvPr/>
        </p:nvSpPr>
        <p:spPr>
          <a:xfrm>
            <a:off x="6263640" y="4576663"/>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4576663"/>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4704679"/>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मद 18 का जोड़ स्वयं जाँचें</a:t>
            </a:r>
          </a:p>
          <a:p>
            <a:pPr algn="l">
              <a:lnSpc>
                <a:spcPct val="110000"/>
              </a:lnSpc>
              <a:spcAft>
                <a:spcPts val="300"/>
              </a:spcAft>
            </a:pPr>
            <a:r>
              <a:rPr sz="1300" b="0" i="0">
                <a:solidFill>
                  <a:srgbClr val="202733"/>
                </a:solidFill>
                <a:latin typeface="Nirmala UI"/>
                <a:cs typeface="Nirmala UI"/>
                <a:ea typeface="Nirmala UI"/>
              </a:rPr>
              <a:t>हर मतदाता दो में से एक रास्ते से पहचाना जाता है — EPIC या वैकल्पिक दस्तावेज। इसलिए 18(क) + 18(ख) ठीक उतना होना चाहिए जितने मतदाताओं ने मत दिया। आयोग के भरे हुए नमूने में यह जोड़ 200 कम है — कक्षा से यही जोड़ करवाकर दिखाएँ।</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 मद 26 से 30 एवं दो नोट</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का अपना पाठ (मद 30 तथा नीचे के दोनों नोट)</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129</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0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का तीसरा पृष्ठ — मद 26 से 30 तथा नीचे दो नोट। मद 30 पर अंगुली रखकर पूरा कोष्ठक पढ़ें।</a:t>
            </a:r>
            <a:r>
              <a:rPr sz="950" b="0" i="0">
                <a:solidFill>
                  <a:srgbClr val="5B6472"/>
                </a:solidFill>
                <a:latin typeface="Nirmala UI"/>
                <a:cs typeface="Nirmala UI"/>
                <a:ea typeface="Nirmala UI"/>
              </a:rPr>
              <a:t/>
            </a:r>
          </a:p>
        </p:txBody>
      </p:sp>
      <p:sp>
        <p:nvSpPr>
          <p:cNvPr id="12" name="TextBox 11"/>
          <p:cNvSpPr txBox="1"/>
          <p:nvPr/>
        </p:nvSpPr>
        <p:spPr>
          <a:xfrm>
            <a:off x="6263640" y="1429359"/>
            <a:ext cx="5367528" cy="4971440"/>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28</a:t>
            </a:r>
            <a:r>
              <a:rPr sz="1450" b="0" i="0">
                <a:solidFill>
                  <a:srgbClr val="202733"/>
                </a:solidFill>
                <a:latin typeface="Nirmala UI"/>
                <a:cs typeface="Nirmala UI"/>
                <a:ea typeface="Nirmala UI"/>
              </a:rPr>
              <a:t>  —  मतदान दल द्वारा की गई त्रुटियों तथा अनियमितताओं का पूर्ण विवरण</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29</a:t>
            </a:r>
            <a:r>
              <a:rPr sz="1450" b="0" i="0">
                <a:solidFill>
                  <a:srgbClr val="202733"/>
                </a:solidFill>
                <a:latin typeface="Nirmala UI"/>
                <a:cs typeface="Nirmala UI"/>
                <a:ea typeface="Nirmala UI"/>
              </a:rPr>
              <a:t>  —  मतदान के बीच नई मशीन का उपयोग और तत्संबंधी घोषणाएँ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30</a:t>
            </a:r>
            <a:r>
              <a:rPr sz="1450" b="0" i="0">
                <a:solidFill>
                  <a:srgbClr val="202733"/>
                </a:solidFill>
                <a:latin typeface="Nirmala UI"/>
                <a:cs typeface="Nirmala UI"/>
                <a:ea typeface="Nirmala UI"/>
              </a:rPr>
              <a:t>  —  'अन्य महत्वपूर्ण घटना का विवरण (पीठासीन अधिकारी द्वारा किये गये मॉकपॉल एवं तैयार किये गये प्रमाणपत्र (परिशिष्ठ-19) का विवरण अंकित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1</a:t>
            </a:r>
            <a:r>
              <a:rPr sz="1450" b="0" i="0">
                <a:solidFill>
                  <a:srgbClr val="202733"/>
                </a:solidFill>
                <a:latin typeface="Nirmala UI"/>
                <a:cs typeface="Nirmala UI"/>
                <a:ea typeface="Nirmala UI"/>
              </a:rPr>
              <a:t>  —  किसी मद के सामने पर्याप्त जगह न हो तो सादे कागज पर जानकारी अंकित कर डायरी के साथ नत्थी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2</a:t>
            </a:r>
            <a:r>
              <a:rPr sz="1450" b="0" i="0">
                <a:solidFill>
                  <a:srgbClr val="202733"/>
                </a:solidFill>
                <a:latin typeface="Nirmala UI"/>
                <a:cs typeface="Nirmala UI"/>
                <a:ea typeface="Nirmala UI"/>
              </a:rPr>
              <a:t>  —  यह डायरी मतदान मशीन तथा अन्य सील्ड पेपर के साथ रिटर्निंग अधिकारी को प्रेषित करें</a:t>
            </a:r>
          </a:p>
        </p:txBody>
      </p:sp>
      <p:sp>
        <p:nvSpPr>
          <p:cNvPr id="13" name="Rounded Rectangle 12"/>
          <p:cNvSpPr/>
          <p:nvPr/>
        </p:nvSpPr>
        <p:spPr>
          <a:xfrm>
            <a:off x="6263640" y="4155287"/>
            <a:ext cx="5367528"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4155287"/>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4283303"/>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मद 30 का कोष्ठक ही मॉक पोल का सही ठिकाना है</a:t>
            </a:r>
          </a:p>
          <a:p>
            <a:pPr algn="l">
              <a:lnSpc>
                <a:spcPct val="110000"/>
              </a:lnSpc>
              <a:spcAft>
                <a:spcPts val="300"/>
              </a:spcAft>
            </a:pPr>
            <a:r>
              <a:rPr sz="1300" b="0" i="0">
                <a:solidFill>
                  <a:srgbClr val="202733"/>
                </a:solidFill>
                <a:latin typeface="Nirmala UI"/>
                <a:cs typeface="Nirmala UI"/>
                <a:ea typeface="Nirmala UI"/>
              </a:rPr>
              <a:t>प्रपत्र स्वयं मद 30 के भीतर परिशिष्ट-19 का नाम लेकर लिखता है। यही उस विवाद का अंतिम उत्तर है जो PP2_p021 पर 'बिन्दु 25' लिखे जाने से पैदा होता है — कक्षा में यह कोष्ठक जोर से पढ़वाएँ।</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पीठासीन अधिकारी द्वारा EVM की तैयारी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मतदान पूर्व की तैयारी · जोड़ना · CLEAR · त्रुटि संदेश</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13</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नमूना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परिशिष्ट-8 — भरा हुआ 14-ग भाग-1 (नमूना)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परिशिष्ट-8 [देखें भाग-8] — प्ररूप 14-ग का भरा हुआ नमूना; मार्गदर्शिका अ.8(1) (20 निविदत्त मतपत्र)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106.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नमूना — मद 1 से 9 भरे हुए। नीचे पेपर-सील लेखा; मद 4 के कोष्ठक पर अंगुली रखें।</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13631"/>
          <a:ext cx="5367527" cy="1889759"/>
        </p:xfrm>
        <a:graphic>
          <a:graphicData uri="http://schemas.openxmlformats.org/drawingml/2006/table">
            <a:tbl>
              <a:tblPr firstRow="1" bandRow="1">
                <a:tableStyleId>{5C22544A-7EE6-4342-B048-85BDC9FD1C3A}</a:tableStyleId>
              </a:tblPr>
              <a:tblGrid>
                <a:gridCol w="1150184"/>
                <a:gridCol w="2300369"/>
                <a:gridCol w="1916974"/>
              </a:tblGrid>
              <a:tr h="472439">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नमूने का अंक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जाँच</a:t>
                      </a:r>
                    </a:p>
                  </a:txBody>
                  <a:tcPr marL="82296" marR="82296" marT="36576" marB="36576" anchor="ctr">
                    <a:solidFill>
                      <a:srgbClr val="162842"/>
                    </a:solidFill>
                  </a:tcPr>
                </a:tc>
              </a:tr>
              <a:tr h="472439">
                <a:tc>
                  <a:txBody>
                    <a:bodyPr/>
                    <a:lstStyle/>
                    <a:p>
                      <a:r>
                        <a:rPr sz="1200" b="0" i="0">
                          <a:solidFill>
                            <a:srgbClr val="202733"/>
                          </a:solidFill>
                          <a:latin typeface="Nirmala UI"/>
                          <a:cs typeface="Nirmala UI"/>
                          <a:ea typeface="Nirmala UI"/>
                        </a:rPr>
                        <a:t>2 · 3 · 4 · 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815 · 5 · 3 · 807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815 − 5 − 3 = 807 — मिलान सही है</a:t>
                      </a:r>
                    </a:p>
                  </a:txBody>
                  <a:tcPr marL="82296" marR="82296" marT="27432" marB="27432" anchor="ctr">
                    <a:solidFill>
                      <a:srgbClr val="FFFFFF"/>
                    </a:solidFill>
                  </a:tcPr>
                </a:tc>
              </a:tr>
              <a:tr h="472439">
                <a:tc>
                  <a:txBody>
                    <a:bodyPr/>
                    <a:lstStyle/>
                    <a:p>
                      <a:r>
                        <a:rPr sz="1200" b="0" i="0">
                          <a:solidFill>
                            <a:srgbClr val="202733"/>
                          </a:solidFill>
                          <a:latin typeface="Nirmala UI"/>
                          <a:cs typeface="Nirmala UI"/>
                          <a:ea typeface="Nirmala UI"/>
                        </a:rPr>
                        <a:t>8(क)(ख)(ग)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0081–0100 प्राप्त · 0081–0086 जारी · 0087–0100 वापस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6 + 14 = 20 — मार्गदर्शिका की 20 की संख्या से मेल</a:t>
                      </a:r>
                    </a:p>
                  </a:txBody>
                  <a:tcPr marL="82296" marR="82296" marT="27432" marB="27432" anchor="ctr">
                    <a:solidFill>
                      <a:srgbClr val="F4F2EC"/>
                    </a:solidFill>
                  </a:tcPr>
                </a:tc>
              </a:tr>
              <a:tr h="472442">
                <a:tc>
                  <a:txBody>
                    <a:bodyPr/>
                    <a:lstStyle/>
                    <a:p>
                      <a:r>
                        <a:rPr sz="1200" b="0" i="0">
                          <a:solidFill>
                            <a:srgbClr val="202733"/>
                          </a:solidFill>
                          <a:latin typeface="Nirmala UI"/>
                          <a:cs typeface="Nirmala UI"/>
                          <a:ea typeface="Nirmala UI"/>
                        </a:rPr>
                        <a:t>पेपर सील 2 · 3 · 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प्रदाय 4 · प्रयुक्त 1 · वापस 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4 − 1 = 3 — गणना सही, पर छपा निर्देश उलटा है</a:t>
                      </a:r>
                    </a:p>
                  </a:txBody>
                  <a:tcPr marL="82296" marR="82296" marT="27432" marB="27432" anchor="ctr">
                    <a:solidFill>
                      <a:srgbClr val="FFFFFF"/>
                    </a:solidFill>
                  </a:tcPr>
                </a:tc>
              </a:tr>
            </a:tbl>
          </a:graphicData>
        </a:graphic>
      </p:graphicFrame>
      <p:sp>
        <p:nvSpPr>
          <p:cNvPr id="14" name="Rounded Rectangle 13"/>
          <p:cNvSpPr/>
          <p:nvPr/>
        </p:nvSpPr>
        <p:spPr>
          <a:xfrm>
            <a:off x="6263640" y="3504559"/>
            <a:ext cx="5367528" cy="194183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504559"/>
            <a:ext cx="82296" cy="194183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632575"/>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नमूने का अंकगणित सही है, पर पेपर-सील की मद 4 के सामने '(मद 3 से मद 2 घटाइए)' छपा है, जबकि नमूने ने स्वयं 'मद 2 में से मद 3' घटाया है (4 − 1 = 3)। जो पीठासीन अधिकारी निर्देश का अक्षरशः पालन करेगा वह 1 − 4 = −3 लिखेगा या उलझ जाएगा। सही कोष्ठक: '(मद 2 में से मद 3 घटाइए)'। साथ ही मद 3 का वही अस्पष्ट लेबल यहाँ भी दोहराया गया है — इसे नियम 45-क के 'No Vote' के अर्थ में ही भरवाएँ।</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नमूना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परिशिष्ट-8 — भरा हुआ 14-ग भाग-2 (नमूना)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परिशिष्ट-8 भाग-2 (भरा हुआ नमूना)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107.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नमूना — नौ अभ्यर्थियों के अंक तथा नोटा की खाली पंक्ति; योग 807।</a:t>
            </a:r>
            <a:r>
              <a:rPr sz="950" b="0" i="0">
                <a:solidFill>
                  <a:srgbClr val="5B6472"/>
                </a:solidFill>
                <a:latin typeface="Nirmala UI"/>
                <a:cs typeface="Nirmala UI"/>
                <a:ea typeface="Nirmala UI"/>
              </a:rPr>
              <a:t/>
            </a:r>
          </a:p>
        </p:txBody>
      </p:sp>
      <p:sp>
        <p:nvSpPr>
          <p:cNvPr id="13" name="TextBox 12"/>
          <p:cNvSpPr txBox="1"/>
          <p:nvPr/>
        </p:nvSpPr>
        <p:spPr>
          <a:xfrm>
            <a:off x="6263640" y="1487302"/>
            <a:ext cx="5367528" cy="4913497"/>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योग सही है</a:t>
            </a:r>
            <a:r>
              <a:rPr sz="1450" b="0" i="0">
                <a:solidFill>
                  <a:srgbClr val="202733"/>
                </a:solidFill>
                <a:latin typeface="Nirmala UI"/>
                <a:cs typeface="Nirmala UI"/>
                <a:ea typeface="Nirmala UI"/>
              </a:rPr>
              <a:t>  —  315 + 206 + 4 + 5 + 115 + 56 + 8 + 46 + 52 = 807, जो भाग-1 की मद 5 से मेल करता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 पंक्ति खाली है</a:t>
            </a:r>
            <a:r>
              <a:rPr sz="1450" b="0" i="0">
                <a:solidFill>
                  <a:srgbClr val="202733"/>
                </a:solidFill>
                <a:latin typeface="Nirmala UI"/>
                <a:cs typeface="Nirmala UI"/>
                <a:ea typeface="Nirmala UI"/>
              </a:rPr>
              <a:t>  —  नमूने में नोटा की पंक्ति के सामने कोई अंक नहीं लिखा — अपने प्रपत्र में शून्य हो तब भी '0' लिखें</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योग की पंक्ति</a:t>
            </a:r>
            <a:r>
              <a:rPr sz="1450" b="0" i="0">
                <a:solidFill>
                  <a:srgbClr val="202733"/>
                </a:solidFill>
                <a:latin typeface="Nirmala UI"/>
                <a:cs typeface="Nirmala UI"/>
                <a:ea typeface="Nirmala UI"/>
              </a:rPr>
              <a:t>  —  'योग 9' अभ्यर्थियों की संख्या है और '807' मतों का योग — दोनों को न मिलाएँ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कक्षा में क्या करें</a:t>
            </a:r>
            <a:r>
              <a:rPr sz="1450" b="0" i="0">
                <a:solidFill>
                  <a:srgbClr val="202733"/>
                </a:solidFill>
                <a:latin typeface="Nirmala UI"/>
                <a:cs typeface="Nirmala UI"/>
                <a:ea typeface="Nirmala UI"/>
              </a:rPr>
              <a:t>  —  यही तालिका दिखाकर जोड़ करवाएँ — यही आदत 09/11.09.2026 की शाम बचाएगी</a:t>
            </a:r>
          </a:p>
        </p:txBody>
      </p:sp>
      <p:sp>
        <p:nvSpPr>
          <p:cNvPr id="14" name="Rounded Rectangle 13"/>
          <p:cNvSpPr/>
          <p:nvPr/>
        </p:nvSpPr>
        <p:spPr>
          <a:xfrm>
            <a:off x="6263640" y="3921892"/>
            <a:ext cx="5367528"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921892"/>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049908"/>
            <a:ext cx="4910328"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नोटा की खाली पंक्ति क्यों जोखिम है</a:t>
            </a:r>
          </a:p>
          <a:p>
            <a:pPr algn="l">
              <a:lnSpc>
                <a:spcPct val="110000"/>
              </a:lnSpc>
              <a:spcAft>
                <a:spcPts val="300"/>
              </a:spcAft>
            </a:pPr>
            <a:r>
              <a:rPr sz="1300" b="0" i="0">
                <a:solidFill>
                  <a:srgbClr val="202733"/>
                </a:solidFill>
                <a:latin typeface="Nirmala UI"/>
                <a:cs typeface="Nirmala UI"/>
                <a:ea typeface="Nirmala UI"/>
              </a:rPr>
              <a:t>खाली खाना बाद में भरा जा सकता है — यही आपत्ति का आधार बनता है। हर खाना भरा हो, शून्य भी अंक है।</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परिशिष्ट-9 — थाना अधिकारी को शिकायती पत्र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परिशिष्ट-9 (भाग 6, पैरा 2); भारतीय न्याय संहिता, 2023 (प्रवृत्त 01.07.2024) — भा.दं.सं. 1860 निरसित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108.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अंतिम वाक्य पर अंगुली रखें: 'भारतीय दण्ड संहिता, 1860 की धारा 171-च के अधीन अपेक्षित आवश्यक कार्यवाही करे।'</a:t>
            </a:r>
            <a:r>
              <a:rPr sz="950" b="0" i="0">
                <a:solidFill>
                  <a:srgbClr val="5B6472"/>
                </a:solidFill>
                <a:latin typeface="Nirmala UI"/>
                <a:cs typeface="Nirmala UI"/>
                <a:ea typeface="Nirmala UI"/>
              </a:rPr>
              <a:t/>
            </a:r>
          </a:p>
        </p:txBody>
      </p:sp>
      <p:sp>
        <p:nvSpPr>
          <p:cNvPr id="13" name="TextBox 12"/>
          <p:cNvSpPr txBox="1"/>
          <p:nvPr/>
        </p:nvSpPr>
        <p:spPr>
          <a:xfrm>
            <a:off x="6263640" y="1329080"/>
            <a:ext cx="5367528" cy="507171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पत्र कब</a:t>
            </a:r>
            <a:r>
              <a:rPr sz="1450" b="0" i="0">
                <a:solidFill>
                  <a:srgbClr val="202733"/>
                </a:solidFill>
                <a:latin typeface="Nirmala UI"/>
                <a:cs typeface="Nirmala UI"/>
                <a:ea typeface="Nirmala UI"/>
              </a:rPr>
              <a:t>  —  जब चुनौती सिद्ध हो जाए और व्यक्ति छदमवेशी पाया जाए (चैलेन्ज प्रक्रिया की मद 14)</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साथ में क्या</a:t>
            </a:r>
            <a:r>
              <a:rPr sz="1450" b="0" i="0">
                <a:solidFill>
                  <a:srgbClr val="202733"/>
                </a:solidFill>
                <a:latin typeface="Nirmala UI"/>
                <a:cs typeface="Nirmala UI"/>
                <a:ea typeface="Nirmala UI"/>
              </a:rPr>
              <a:t>  —  व्यक्ति को ड्यूटी पर तैनात पुलिसकर्मी को सौंपकर यह पत्र थानाधिकारी को दें</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प्रति किसे</a:t>
            </a:r>
            <a:r>
              <a:rPr sz="1450" b="0" i="0">
                <a:solidFill>
                  <a:srgbClr val="202733"/>
                </a:solidFill>
                <a:latin typeface="Nirmala UI"/>
                <a:cs typeface="Nirmala UI"/>
                <a:ea typeface="Nirmala UI"/>
              </a:rPr>
              <a:t>  —  नगरपालिका के रिटर्निंग ऑफिसर को भी प्रति प्रेषित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जो नहीं बदलना</a:t>
            </a:r>
            <a:r>
              <a:rPr sz="1450" b="0" i="0">
                <a:solidFill>
                  <a:srgbClr val="202733"/>
                </a:solidFill>
                <a:latin typeface="Nirmala UI"/>
                <a:cs typeface="Nirmala UI"/>
                <a:ea typeface="Nirmala UI"/>
              </a:rPr>
              <a:t>  —  पत्र का शेष ढाँचा — विषय, ब्यौरे, हस्ताक्षर, प्रतिलिपि — सब सही है</a:t>
            </a:r>
          </a:p>
        </p:txBody>
      </p:sp>
      <p:sp>
        <p:nvSpPr>
          <p:cNvPr id="14" name="Rounded Rectangle 13"/>
          <p:cNvSpPr/>
          <p:nvPr/>
        </p:nvSpPr>
        <p:spPr>
          <a:xfrm>
            <a:off x="6263640" y="3550056"/>
            <a:ext cx="5367528" cy="2516378"/>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550056"/>
            <a:ext cx="82296" cy="2516378"/>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678072"/>
            <a:ext cx="4910328" cy="2287778"/>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प्रपत्र भारतीय दण्ड संहिता, 1860 की धारा 171-च का उल्लेख करता है। भा.दं.सं. 1860 भारतीय न्याय संहिता, 2023 द्वारा निरसित है (01.07.2024 से प्रवृत्त); निर्वाचन में प्रतिरूपण अब बी.एन.एस. 2023 की धारा 172 का अपराध है और धारा 174 के अधीन दण्डनीय — यही आयोग की भी घोषित स्थिति है। यह डेक का सर्वाधिक क्रियाशील पृष्ठ है — यह केवल पढ़ाया नहीं जाता, मतदान दिवस पर वास्तव में लिखकर पुलिस को दिया जाता है। मृत धारा पर लिखा पत्र थानाधिकारी अस्वीकार कर सकता है या FIR निष्प्रभावी हो सकती है। प्रशिक्षण में स्पष्ट बोलें कि पत्र में बी.एन.एस. 2023 की धारा 172/174 लिखी जाए; विहित प्रपत्र स्वयं बदलवाने के लिए आयोग को लिखें।</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परिशिष्ट-10 — आयु की घोषणा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परिशिष्ट-10; राजस्थान नगरपालिका अधिनियम 2009 की धारा 15; 1959 का अधिनियम धारा 344(1) द्वारा निरसित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133</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58.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PP2_p058 पर भी है। दूसरे अनुच्छेद की अंतिम पंक्ति देखें।</a:t>
            </a:r>
            <a:r>
              <a:rPr sz="950" b="0" i="0">
                <a:solidFill>
                  <a:srgbClr val="5B6472"/>
                </a:solidFill>
                <a:latin typeface="Nirmala UI"/>
                <a:cs typeface="Nirmala UI"/>
                <a:ea typeface="Nirmala UI"/>
              </a:rPr>
              <a:t/>
            </a:r>
          </a:p>
        </p:txBody>
      </p:sp>
      <p:sp>
        <p:nvSpPr>
          <p:cNvPr id="13" name="TextBox 12"/>
          <p:cNvSpPr txBox="1"/>
          <p:nvPr/>
        </p:nvSpPr>
        <p:spPr>
          <a:xfrm>
            <a:off x="6263640" y="1466971"/>
            <a:ext cx="5367528" cy="493382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वही दोष</a:t>
            </a:r>
            <a:r>
              <a:rPr sz="1450" b="0" i="0">
                <a:solidFill>
                  <a:srgbClr val="202733"/>
                </a:solidFill>
                <a:latin typeface="Nirmala UI"/>
                <a:cs typeface="Nirmala UI"/>
                <a:ea typeface="Nirmala UI"/>
              </a:rPr>
              <a:t>  —  'राजस्थान नगरपालिका अधिनियम, 1959 की धारा 15' — 1959 का अधिनियम निरसित है; प्रभावी अधिनियम 2009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धारा वही है</a:t>
            </a:r>
            <a:r>
              <a:rPr sz="1450" b="0" i="0">
                <a:solidFill>
                  <a:srgbClr val="202733"/>
                </a:solidFill>
                <a:latin typeface="Nirmala UI"/>
                <a:cs typeface="Nirmala UI"/>
                <a:ea typeface="Nirmala UI"/>
              </a:rPr>
              <a:t>  —  2009 के अधिनियम की भी धारा 15 'मिथ्या घोषणा करना' है — केवल सन् गलत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डेक स्वयं विरोधाभासी</a:t>
            </a:r>
            <a:r>
              <a:rPr sz="1450" b="0" i="0">
                <a:solidFill>
                  <a:srgbClr val="202733"/>
                </a:solidFill>
                <a:latin typeface="Nirmala UI"/>
                <a:cs typeface="Nirmala UI"/>
                <a:ea typeface="Nirmala UI"/>
              </a:rPr>
              <a:t>  —  इसी डेक की PP2_p057 सही रूप से '2009' कहती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करें</a:t>
            </a:r>
            <a:r>
              <a:rPr sz="1450" b="0" i="0">
                <a:solidFill>
                  <a:srgbClr val="202733"/>
                </a:solidFill>
                <a:latin typeface="Nirmala UI"/>
                <a:cs typeface="Nirmala UI"/>
                <a:ea typeface="Nirmala UI"/>
              </a:rPr>
              <a:t>  —  चेतावनी मौखिक रूप से '2009 की धारा 15' कहकर दें; प्रपत्र पर काट-छाँट न करें; आयोग को सुधार हेतु लिखें</a:t>
            </a:r>
          </a:p>
        </p:txBody>
      </p:sp>
      <p:sp>
        <p:nvSpPr>
          <p:cNvPr id="14" name="Rounded Rectangle 13"/>
          <p:cNvSpPr/>
          <p:nvPr/>
        </p:nvSpPr>
        <p:spPr>
          <a:xfrm>
            <a:off x="6263640" y="3687947"/>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687947"/>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815963"/>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यह आयोग की मार्गदर्शिका का विहित प्रपत्र है और डेक उसे ज्यों का त्यों दोहरा रहा है — दोष डेक का अपना नहीं है। विहित प्रपत्र को मतदान केन्द्र पर स्वयं बदल देना उस उद्धरण-दोष से बड़ी गलती होगी। इसलिए सुधार केवल मौखिक है।</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परिशिष्ट-11 — आयु घोषणा करने वालों की सूची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परिशिष्ट-11 [देखें भाग-6 का पैरा 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134</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10.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PP2_p059 पर भी है; भाग-I और भाग-II।</a:t>
            </a:r>
            <a:r>
              <a:rPr sz="950" b="0" i="0">
                <a:solidFill>
                  <a:srgbClr val="5B6472"/>
                </a:solidFill>
                <a:latin typeface="Nirmala UI"/>
                <a:cs typeface="Nirmala UI"/>
                <a:ea typeface="Nirmala UI"/>
              </a:rPr>
              <a:t/>
            </a:r>
          </a:p>
        </p:txBody>
      </p:sp>
      <p:sp>
        <p:nvSpPr>
          <p:cNvPr id="12" name="TextBox 11"/>
          <p:cNvSpPr txBox="1"/>
          <p:nvPr/>
        </p:nvSpPr>
        <p:spPr>
          <a:xfrm>
            <a:off x="6263640" y="1706453"/>
            <a:ext cx="5367528"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स्तम्भ 4 और 5</a:t>
            </a:r>
            <a:r>
              <a:rPr sz="1450" b="0" i="0">
                <a:solidFill>
                  <a:srgbClr val="202733"/>
                </a:solidFill>
                <a:latin typeface="Nirmala UI"/>
                <a:cs typeface="Nirmala UI"/>
                <a:ea typeface="Nirmala UI"/>
              </a:rPr>
              <a:t>  —  नामावली में दर्ज आयु तथा पीठासीन अधिकारी द्वारा यथा निर्धारित आयु — दोनों अलग-अलग लिखनी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भाग-II का महत्व</a:t>
            </a:r>
            <a:r>
              <a:rPr sz="1450" b="0" i="0">
                <a:solidFill>
                  <a:srgbClr val="202733"/>
                </a:solidFill>
                <a:latin typeface="Nirmala UI"/>
                <a:cs typeface="Nirmala UI"/>
                <a:ea typeface="Nirmala UI"/>
              </a:rPr>
              <a:t>  —  जिन्होंने घोषणा से इन्कार किया और मतदान किए बिना चले गए — इनका मतदान हुआ ही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डायरी</a:t>
            </a:r>
            <a:r>
              <a:rPr sz="1450" b="0" i="0">
                <a:solidFill>
                  <a:srgbClr val="202733"/>
                </a:solidFill>
                <a:latin typeface="Nirmala UI"/>
                <a:cs typeface="Nirmala UI"/>
                <a:ea typeface="Nirmala UI"/>
              </a:rPr>
              <a:t>  —  दोनों भागों की गिनती मद 17(क) व 17(ख) में</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परिशिष्ट-10 की घोषणाओं के साथ लिफाफा E-14 में</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परिशिष्ट-12 — साथी द्वारा घोषणा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परिशिष्ट-12 (भाग 7 पैरा 1) — असांविधिक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135</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11.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PP2_p068 पर भी है।</a:t>
            </a:r>
            <a:r>
              <a:rPr sz="950" b="0" i="0">
                <a:solidFill>
                  <a:srgbClr val="5B6472"/>
                </a:solidFill>
                <a:latin typeface="Nirmala UI"/>
                <a:cs typeface="Nirmala UI"/>
                <a:ea typeface="Nirmala UI"/>
              </a:rPr>
              <a:t/>
            </a:r>
          </a:p>
        </p:txBody>
      </p:sp>
      <p:sp>
        <p:nvSpPr>
          <p:cNvPr id="12" name="Rounded Rectangle 11"/>
          <p:cNvSpPr/>
          <p:nvPr/>
        </p:nvSpPr>
        <p:spPr>
          <a:xfrm>
            <a:off x="6263640" y="1733489"/>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33489"/>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61505"/>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'असांविधिक प्ररूप' का अर्थ यह नहीं कि वैकल्पिक है</a:t>
            </a:r>
          </a:p>
          <a:p>
            <a:pPr algn="l">
              <a:lnSpc>
                <a:spcPct val="110000"/>
              </a:lnSpc>
              <a:spcAft>
                <a:spcPts val="300"/>
              </a:spcAft>
            </a:pPr>
            <a:r>
              <a:rPr sz="1300" b="0" i="0">
                <a:solidFill>
                  <a:srgbClr val="202733"/>
                </a:solidFill>
                <a:latin typeface="Nirmala UI"/>
                <a:cs typeface="Nirmala UI"/>
                <a:ea typeface="Nirmala UI"/>
              </a:rPr>
              <a:t>प्रपत्र के शीर्ष पर 'असांविधिक प्ररूप' लिखा है — इसका अर्थ केवल इतना है कि यह नियमों की अनुसूची में नहीं, मार्गदर्शिका में विहित है। नियम 38-क(2) घोषणा लेना अनिवार्य बनाता है, अतः इसे छोड़ा नहीं जा सकता।</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12 · परिशिष्ट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परिशिष्ट-13 — चैलेन्ज फीस रसीद बुक (दोहराव)</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परिशिष्ट-13 (देखे भाग 6, पैरा 2.1); नियम 43(5)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136</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112.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PP2_p054 पर भी है; बाईं ओर प्रतिपर्ण, दाईं ओर रसीद।</a:t>
            </a:r>
            <a:r>
              <a:rPr sz="950" b="0" i="0">
                <a:solidFill>
                  <a:srgbClr val="5B6472"/>
                </a:solidFill>
                <a:latin typeface="Nirmala UI"/>
                <a:cs typeface="Nirmala UI"/>
                <a:ea typeface="Nirmala UI"/>
              </a:rPr>
              <a:t/>
            </a:r>
          </a:p>
        </p:txBody>
      </p:sp>
      <p:sp>
        <p:nvSpPr>
          <p:cNvPr id="12" name="TextBox 11"/>
          <p:cNvSpPr txBox="1"/>
          <p:nvPr/>
        </p:nvSpPr>
        <p:spPr>
          <a:xfrm>
            <a:off x="6263640" y="1432011"/>
            <a:ext cx="5367528" cy="496878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प्रतिपर्ण पर 'जब्त'</a:t>
            </a:r>
            <a:r>
              <a:rPr sz="1450" b="0" i="0">
                <a:solidFill>
                  <a:srgbClr val="202733"/>
                </a:solidFill>
                <a:latin typeface="Nirmala UI"/>
                <a:cs typeface="Nirmala UI"/>
                <a:ea typeface="Nirmala UI"/>
              </a:rPr>
              <a:t>  —  चुनौती तुच्छ या असद्भावपूर्ण निकले तो प्रतिपर्ण पर 'जब्त' लिखकर हस्ताक्षर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प्रतिपर्ण पर 'वापस'</a:t>
            </a:r>
            <a:r>
              <a:rPr sz="1450" b="0" i="0">
                <a:solidFill>
                  <a:srgbClr val="202733"/>
                </a:solidFill>
                <a:latin typeface="Nirmala UI"/>
                <a:cs typeface="Nirmala UI"/>
                <a:ea typeface="Nirmala UI"/>
              </a:rPr>
              <a:t>  —  चुनौती सिद्ध हो जाए तो प्रतिपर्ण पर चुनौतीकर्ता की प्राप्ति लेकर ₹2 लौटाएँ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प्रतिपर्ण स्वयं कहता है</a:t>
            </a:r>
            <a:r>
              <a:rPr sz="1450" b="0" i="0">
                <a:solidFill>
                  <a:srgbClr val="202733"/>
                </a:solidFill>
                <a:latin typeface="Nirmala UI"/>
                <a:cs typeface="Nirmala UI"/>
                <a:ea typeface="Nirmala UI"/>
              </a:rPr>
              <a:t>  —  'नियम 43(5) के अन्तर्गत 2 (दो) रूपये मात्र वापस प्राप्त किये' — यही शासी उपबंध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डायरी</a:t>
            </a:r>
            <a:r>
              <a:rPr sz="1450" b="0" i="0">
                <a:solidFill>
                  <a:srgbClr val="202733"/>
                </a:solidFill>
                <a:latin typeface="Nirmala UI"/>
                <a:cs typeface="Nirmala UI"/>
                <a:ea typeface="Nirmala UI"/>
              </a:rPr>
              <a:t>  —  अनुमत संख्या, अस्वीकृत संख्या तथा जब्त की गई धनराशि — तीनों मद 13 में</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रसीद बुक लिफाफा E-14 में</a:t>
            </a:r>
          </a:p>
        </p:txBody>
      </p:sp>
      <p:sp>
        <p:nvSpPr>
          <p:cNvPr id="13" name="Rounded Rectangle 12"/>
          <p:cNvSpPr/>
          <p:nvPr/>
        </p:nvSpPr>
        <p:spPr>
          <a:xfrm>
            <a:off x="6263640" y="3944325"/>
            <a:ext cx="5367528" cy="1367282"/>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944325"/>
            <a:ext cx="82296" cy="1367282"/>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4072341"/>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जब्त धनराशि का जोड़ स्वयं मिलाएँ</a:t>
            </a:r>
          </a:p>
          <a:p>
            <a:pPr algn="l">
              <a:lnSpc>
                <a:spcPct val="110000"/>
              </a:lnSpc>
              <a:spcAft>
                <a:spcPts val="300"/>
              </a:spcAft>
            </a:pPr>
            <a:r>
              <a:rPr sz="1300" b="0" i="0">
                <a:solidFill>
                  <a:srgbClr val="202733"/>
                </a:solidFill>
                <a:latin typeface="Nirmala UI"/>
                <a:cs typeface="Nirmala UI"/>
                <a:ea typeface="Nirmala UI"/>
              </a:rPr>
              <a:t>जब्त धनराशि = ₹2 × जब्त की गई चुनौतियों की संख्या। आयोग के भरे हुए नमूने में यह अंक उसी नमूने के अपने अंकों से नहीं बनता — अपने बूथ पर यह गुणा स्वयं जाँचें। किस स्थिति में जब्ती होगी, इसका उत्तर PP2_p053 की मद 12 व 13 में है।</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विशेष अनुरोध</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मूल प्रस्तुति का अपना निर्वचन-खण्ड</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137</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03608"/>
            <a:ext cx="11064240" cy="489719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उद्देश्य</a:t>
            </a:r>
            <a:r>
              <a:rPr sz="1450" b="0" i="0">
                <a:solidFill>
                  <a:srgbClr val="202733"/>
                </a:solidFill>
                <a:latin typeface="Nirmala UI"/>
                <a:cs typeface="Nirmala UI"/>
                <a:ea typeface="Nirmala UI"/>
              </a:rPr>
              <a:t>  —  यह प्रस्तुति प्रशिक्षण के उद्देश्य से तैयार की गई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संशय की स्थिति में</a:t>
            </a:r>
            <a:r>
              <a:rPr sz="1450" b="0" i="0">
                <a:solidFill>
                  <a:srgbClr val="202733"/>
                </a:solidFill>
                <a:latin typeface="Nirmala UI"/>
                <a:cs typeface="Nirmala UI"/>
                <a:ea typeface="Nirmala UI"/>
              </a:rPr>
              <a:t>  —  समस्त सुसंगत अधिनियम, नियम एवं राज्य निर्वाचन आयोग के निर्देशों एवं वेबसाइट का निरन्तर अवलोकन करते रहें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अंतिम अधिकार</a:t>
            </a:r>
            <a:r>
              <a:rPr sz="1450" b="0" i="0">
                <a:solidFill>
                  <a:srgbClr val="202733"/>
                </a:solidFill>
                <a:latin typeface="Nirmala UI"/>
                <a:cs typeface="Nirmala UI"/>
                <a:ea typeface="Nirmala UI"/>
              </a:rPr>
              <a:t>  —  रिटर्निंग अधिकारी के तात्कालिक दिशा-निर्देशों के अधीन अपना कार्य सम्पादित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इस संस्करण के लिए</a:t>
            </a:r>
            <a:r>
              <a:rPr sz="1450" b="0" i="0">
                <a:solidFill>
                  <a:srgbClr val="202733"/>
                </a:solidFill>
                <a:latin typeface="Nirmala UI"/>
                <a:cs typeface="Nirmala UI"/>
                <a:ea typeface="Nirmala UI"/>
              </a:rPr>
              <a:t>  —  जहाँ इस डेक ने मूल स्लाइड से भिन्न पाठ दिया है, वहाँ 'मूल स्लाइड से अंतर' के बॉक्स में स्रोत लिखा है — कक्षा में वही स्रोत बोलें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जो सत्यापित नहीं</a:t>
            </a:r>
            <a:r>
              <a:rPr sz="1450" b="0" i="0">
                <a:solidFill>
                  <a:srgbClr val="202733"/>
                </a:solidFill>
                <a:latin typeface="Nirmala UI"/>
                <a:cs typeface="Nirmala UI"/>
                <a:ea typeface="Nirmala UI"/>
              </a:rPr>
              <a:t>  —  जिन बिन्दुओं पर हमें आधार नहीं मिला, उन्हें इस डेक ने स्पष्ट रूप से 'सत्यापित नहीं' कहा है — उन्हें त्रुटि कहकर न पढ़ाएँ</a:t>
            </a:r>
          </a:p>
        </p:txBody>
      </p:sp>
      <p:sp>
        <p:nvSpPr>
          <p:cNvPr id="11" name="Rounded Rectangle 10"/>
          <p:cNvSpPr/>
          <p:nvPr/>
        </p:nvSpPr>
        <p:spPr>
          <a:xfrm>
            <a:off x="566928" y="380230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0230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3032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प्रश्न किससे पूछें</a:t>
            </a:r>
          </a:p>
          <a:p>
            <a:pPr algn="l">
              <a:lnSpc>
                <a:spcPct val="110000"/>
              </a:lnSpc>
              <a:spcAft>
                <a:spcPts val="300"/>
              </a:spcAft>
            </a:pPr>
            <a:r>
              <a:rPr sz="1300" b="0" i="0">
                <a:solidFill>
                  <a:srgbClr val="202733"/>
                </a:solidFill>
                <a:latin typeface="Nirmala UI"/>
                <a:cs typeface="Nirmala UI"/>
                <a:ea typeface="Nirmala UI"/>
              </a:rPr>
              <a:t>मशीन की खराबी → जोनल मजिस्ट्रेट → उपखण्ड अधिकारी द्वारा अधिकृत इंजीनियर। विधि/प्रपत्र का प्रश्न → रिटर्निंग अधिकारी → DEO। मतदान दिवस पर स्वयं निर्णय लेकर विहित प्रपत्र न बदलें।</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सुबह — दस मिनट का पुनरावलोकन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इस डेक के सुधार-बिन्दुओं का सार; मार्गदर्शिका अध्याय 4, 4-A एवं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02145"/>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502145"/>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703313"/>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मॉक पोल</a:t>
            </a:r>
          </a:p>
          <a:p>
            <a:pPr algn="l">
              <a:lnSpc>
                <a:spcPct val="110000"/>
              </a:lnSpc>
              <a:spcAft>
                <a:spcPts val="350"/>
              </a:spcAft>
            </a:pPr>
            <a:r>
              <a:rPr sz="1250" b="0" i="0">
                <a:solidFill>
                  <a:srgbClr val="202733"/>
                </a:solidFill>
                <a:latin typeface="Nirmala UI"/>
                <a:cs typeface="Nirmala UI"/>
                <a:ea typeface="Nirmala UI"/>
              </a:rPr>
              <a:t>नोटा सहित प्रत्येक को 1-1 मत</a:t>
            </a:r>
          </a:p>
          <a:p>
            <a:pPr algn="l">
              <a:lnSpc>
                <a:spcPct val="110000"/>
              </a:lnSpc>
              <a:spcAft>
                <a:spcPts val="350"/>
              </a:spcAft>
            </a:pPr>
            <a:r>
              <a:rPr sz="1250" b="0" i="0">
                <a:solidFill>
                  <a:srgbClr val="202733"/>
                </a:solidFill>
                <a:latin typeface="Nirmala UI"/>
                <a:cs typeface="Nirmala UI"/>
                <a:ea typeface="Nirmala UI"/>
              </a:rPr>
              <a:t>TOTAL → CLOSE → RESULT-I → मिलान → CLEAR → TOTAL = 0</a:t>
            </a:r>
          </a:p>
        </p:txBody>
      </p:sp>
      <p:sp>
        <p:nvSpPr>
          <p:cNvPr id="13" name="Rounded Rectangle 12"/>
          <p:cNvSpPr/>
          <p:nvPr/>
        </p:nvSpPr>
        <p:spPr>
          <a:xfrm>
            <a:off x="6190488" y="1502145"/>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502145"/>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703313"/>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कौन क्या दबाएगा</a:t>
            </a:r>
          </a:p>
          <a:p>
            <a:pPr algn="l">
              <a:lnSpc>
                <a:spcPct val="110000"/>
              </a:lnSpc>
              <a:spcAft>
                <a:spcPts val="350"/>
              </a:spcAft>
            </a:pPr>
            <a:r>
              <a:rPr sz="1250" b="0" i="0">
                <a:solidFill>
                  <a:srgbClr val="202733"/>
                </a:solidFill>
                <a:latin typeface="Nirmala UI"/>
                <a:cs typeface="Nirmala UI"/>
                <a:ea typeface="Nirmala UI"/>
              </a:rPr>
              <a:t>BALLOT — तृतीय मतदान अधिकारी, कभी मतदाता नहीं</a:t>
            </a:r>
          </a:p>
          <a:p>
            <a:pPr algn="l">
              <a:lnSpc>
                <a:spcPct val="110000"/>
              </a:lnSpc>
              <a:spcAft>
                <a:spcPts val="350"/>
              </a:spcAft>
            </a:pPr>
            <a:r>
              <a:rPr sz="1250" b="0" i="0">
                <a:solidFill>
                  <a:srgbClr val="202733"/>
                </a:solidFill>
                <a:latin typeface="Nirmala UI"/>
                <a:cs typeface="Nirmala UI"/>
                <a:ea typeface="Nirmala UI"/>
              </a:rPr>
              <a:t>CLOSE — केवल अंतिम मतदाता के बाद (या बूथ कैप्चरिंग पर नियम 55(6))</a:t>
            </a:r>
          </a:p>
        </p:txBody>
      </p:sp>
      <p:sp>
        <p:nvSpPr>
          <p:cNvPr id="16" name="Rounded Rectangle 15"/>
          <p:cNvSpPr/>
          <p:nvPr/>
        </p:nvSpPr>
        <p:spPr>
          <a:xfrm>
            <a:off x="566928" y="2744205"/>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744205"/>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2945373"/>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तीन कागज</a:t>
            </a:r>
          </a:p>
          <a:p>
            <a:pPr algn="l">
              <a:lnSpc>
                <a:spcPct val="110000"/>
              </a:lnSpc>
              <a:spcAft>
                <a:spcPts val="350"/>
              </a:spcAft>
            </a:pPr>
            <a:r>
              <a:rPr sz="1250" b="0" i="0">
                <a:solidFill>
                  <a:srgbClr val="202733"/>
                </a:solidFill>
                <a:latin typeface="Nirmala UI"/>
                <a:cs typeface="Nirmala UI"/>
                <a:ea typeface="Nirmala UI"/>
              </a:rPr>
              <a:t>परिशिष्ट-19 → परिशिष्ट-6 के साथ → लिफाफा E-10</a:t>
            </a:r>
          </a:p>
          <a:p>
            <a:pPr algn="l">
              <a:lnSpc>
                <a:spcPct val="110000"/>
              </a:lnSpc>
              <a:spcAft>
                <a:spcPts val="350"/>
              </a:spcAft>
            </a:pPr>
            <a:r>
              <a:rPr sz="1250" b="0" i="0">
                <a:solidFill>
                  <a:srgbClr val="202733"/>
                </a:solidFill>
                <a:latin typeface="Nirmala UI"/>
                <a:cs typeface="Nirmala UI"/>
                <a:ea typeface="Nirmala UI"/>
              </a:rPr>
              <a:t>डायरी की मद 30 — मद 25 पर कभी नहीं</a:t>
            </a:r>
          </a:p>
        </p:txBody>
      </p:sp>
      <p:sp>
        <p:nvSpPr>
          <p:cNvPr id="19" name="Rounded Rectangle 18"/>
          <p:cNvSpPr/>
          <p:nvPr/>
        </p:nvSpPr>
        <p:spPr>
          <a:xfrm>
            <a:off x="6190488" y="2744205"/>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90488" y="2744205"/>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91656" y="2945373"/>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शाम को</a:t>
            </a:r>
          </a:p>
          <a:p>
            <a:pPr algn="l">
              <a:lnSpc>
                <a:spcPct val="110000"/>
              </a:lnSpc>
              <a:spcAft>
                <a:spcPts val="350"/>
              </a:spcAft>
            </a:pPr>
            <a:r>
              <a:rPr sz="1250" b="0" i="0">
                <a:solidFill>
                  <a:srgbClr val="202733"/>
                </a:solidFill>
                <a:latin typeface="Nirmala UI"/>
                <a:cs typeface="Nirmala UI"/>
                <a:ea typeface="Nirmala UI"/>
              </a:rPr>
              <a:t>14-ग: मद 2 − मद 3 − मद 4 = मद 5</a:t>
            </a:r>
          </a:p>
          <a:p>
            <a:pPr algn="l">
              <a:lnSpc>
                <a:spcPct val="110000"/>
              </a:lnSpc>
              <a:spcAft>
                <a:spcPts val="350"/>
              </a:spcAft>
            </a:pPr>
            <a:r>
              <a:rPr sz="1250" b="0" i="0">
                <a:solidFill>
                  <a:srgbClr val="202733"/>
                </a:solidFill>
                <a:latin typeface="Nirmala UI"/>
                <a:cs typeface="Nirmala UI"/>
                <a:ea typeface="Nirmala UI"/>
              </a:rPr>
              <a:t>CU व BU अलग-अलग बक्सों में; एड्रेस टैग पूरा भरा हुआ</a:t>
            </a:r>
          </a:p>
        </p:txBody>
      </p:sp>
      <p:sp>
        <p:nvSpPr>
          <p:cNvPr id="22" name="Rounded Rectangle 21"/>
          <p:cNvSpPr/>
          <p:nvPr/>
        </p:nvSpPr>
        <p:spPr>
          <a:xfrm>
            <a:off x="566928" y="4004553"/>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004553"/>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132569"/>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एक वाक्य जो पूरे दिन काम आएगा</a:t>
            </a:r>
          </a:p>
          <a:p>
            <a:pPr algn="l">
              <a:lnSpc>
                <a:spcPct val="110000"/>
              </a:lnSpc>
              <a:spcAft>
                <a:spcPts val="300"/>
              </a:spcAft>
            </a:pPr>
            <a:r>
              <a:rPr sz="1300" b="0" i="0">
                <a:solidFill>
                  <a:srgbClr val="202733"/>
                </a:solidFill>
                <a:latin typeface="Nirmala UI"/>
                <a:cs typeface="Nirmala UI"/>
                <a:ea typeface="Nirmala UI"/>
              </a:rPr>
              <a:t>'मतदाता कंट्रोल यूनिट को कभी नहीं छूता, और मैं कोई भी खाना खाली नहीं छोड़ूँगा।'</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धन्यवाद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मूल प्रस्तुति — राज्य निर्वाचन आयोग, राजस्थान, जयपुर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139</a:t>
            </a:r>
          </a:p>
        </p:txBody>
      </p:sp>
      <p:sp>
        <p:nvSpPr>
          <p:cNvPr id="9" name="TextBox 8"/>
          <p:cNvSpPr txBox="1"/>
          <p:nvPr/>
        </p:nvSpPr>
        <p:spPr>
          <a:xfrm>
            <a:off x="566928" y="1792681"/>
            <a:ext cx="11064240" cy="460811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 प्रस्तुति</a:t>
            </a:r>
            <a:r>
              <a:rPr sz="1450" b="0" i="0">
                <a:solidFill>
                  <a:srgbClr val="202733"/>
                </a:solidFill>
                <a:latin typeface="Nirmala UI"/>
                <a:cs typeface="Nirmala UI"/>
                <a:ea typeface="Nirmala UI"/>
              </a:rPr>
              <a:t>  —  मनीष कुमार गोयल एवं मनीष माथुर, राज्य निर्वाचन आयोग, राजस्थान, जयपुर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संस्करण</a:t>
            </a:r>
            <a:r>
              <a:rPr sz="1450" b="0" i="0">
                <a:solidFill>
                  <a:srgbClr val="202733"/>
                </a:solidFill>
                <a:latin typeface="Nirmala UI"/>
                <a:cs typeface="Nirmala UI"/>
                <a:ea typeface="Nirmala UI"/>
              </a:rPr>
              <a:t>  —  मूल 114 स्लाइडों पर आधारित, DLMT सुधार पत्रक (22.08.2026) एवं मार्गदर्शिका-आधारित सत्यापन के साथ</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शुभकामनाएँ</a:t>
            </a:r>
            <a:r>
              <a:rPr sz="1450" b="0" i="0">
                <a:solidFill>
                  <a:srgbClr val="202733"/>
                </a:solidFill>
                <a:latin typeface="Nirmala UI"/>
                <a:cs typeface="Nirmala UI"/>
                <a:ea typeface="Nirmala UI"/>
              </a:rPr>
              <a:t>  —  09 एवं 11 सितम्बर 2026 — प्रत्येक मतदान केन्द्र पर शुद्ध अभिलेख और मिलता हुआ लेखा</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पूर्व की तैयारी — किसके सामने और क्या</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बिन्दु (2) एवं 9(xxi); मार्गदर्शिका अध्याय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31894"/>
            <a:ext cx="11064240" cy="4868905"/>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मतदान केन्द्र पर, ईवीएम को वास्तविक उपयोग में लाने से पहले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किसके सामने</a:t>
            </a:r>
            <a:r>
              <a:rPr sz="1450" b="0" i="0">
                <a:solidFill>
                  <a:srgbClr val="202733"/>
                </a:solidFill>
                <a:latin typeface="Nirmala UI"/>
                <a:cs typeface="Nirmala UI"/>
                <a:ea typeface="Nirmala UI"/>
              </a:rPr>
              <a:t>  —  उपस्थित अभ्यर्थियों या उनके मतदान अभिकर्ताओं की उपस्थिति में — पारदर्शिता के साथ</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a:t>
            </a:r>
            <a:r>
              <a:rPr sz="1450" b="0" i="0">
                <a:solidFill>
                  <a:srgbClr val="202733"/>
                </a:solidFill>
                <a:latin typeface="Nirmala UI"/>
                <a:cs typeface="Nirmala UI"/>
                <a:ea typeface="Nirmala UI"/>
              </a:rPr>
              <a:t>  —  निर्देशित प्रक्रिया के अनुसार, क्रम बदले बिना</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कितनी मशीनें</a:t>
            </a:r>
            <a:r>
              <a:rPr sz="1450" b="0" i="0">
                <a:solidFill>
                  <a:srgbClr val="202733"/>
                </a:solidFill>
                <a:latin typeface="Nirmala UI"/>
                <a:cs typeface="Nirmala UI"/>
                <a:ea typeface="Nirmala UI"/>
              </a:rPr>
              <a:t>  —  नगरपालिका चुनाव में मतदान केन्द्र पर केवल सदस्य (पार्षद) पद का मतदान होता है, अतः एक ही CU एवं BU का सेट उपयोग में आएगा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अभ्यर्थी अधिक हों तो</a:t>
            </a:r>
            <a:r>
              <a:rPr sz="1450" b="0" i="0">
                <a:solidFill>
                  <a:srgbClr val="202733"/>
                </a:solidFill>
                <a:latin typeface="Nirmala UI"/>
                <a:cs typeface="Nirmala UI"/>
                <a:ea typeface="Nirmala UI"/>
              </a:rPr>
              <a:t>  —  केवल अतिरिक्त बैलट यूनिट जुड़ेंगी — अतिरिक्त कंट्रोल यूनिट कभी नहीं</a:t>
            </a:r>
          </a:p>
        </p:txBody>
      </p:sp>
      <p:sp>
        <p:nvSpPr>
          <p:cNvPr id="11" name="Rounded Rectangle 10"/>
          <p:cNvSpPr/>
          <p:nvPr/>
        </p:nvSpPr>
        <p:spPr>
          <a:xfrm>
            <a:off x="566928" y="340336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0336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3138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'इन मॉडल की मशीनों से निर्वाचन में अलग-अलग पदों के लिए अलग-अलग CU एवं BU का उपयोग किया जायेंगे।' — नगरपालिका मतदान केन्द्र पर पद ही एक है, अतः यह वाक्य लागू नहीं होता। आदेश 2184 बिन्दु (2): 'एक ही पद (सदस्य) का चुनाव करवाने के लिए … MPSV एवं MPMV मशीनें भी सिंगल पोस्ट सिंगल वोट मशीनों की तरह ही उपयोग में आयेंगी।' यह पढ़कर दल दो मशीन-सेट की अपेक्षा करता है और एक सेट मिलने पर घबराता है।</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चार जाँचें (1 से 3)</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बिन्दु (2); मार्गदर्शिका अध्याय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534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9769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इंटरकनेक्टिंग केबल</a:t>
            </a:r>
          </a:p>
          <a:p>
            <a:pPr algn="l">
              <a:lnSpc>
                <a:spcPct val="105000"/>
              </a:lnSpc>
              <a:spcAft>
                <a:spcPts val="100"/>
              </a:spcAft>
            </a:pPr>
            <a:r>
              <a:rPr sz="1250" b="0" i="0">
                <a:solidFill>
                  <a:srgbClr val="202733"/>
                </a:solidFill>
                <a:latin typeface="Nirmala UI"/>
                <a:cs typeface="Nirmala UI"/>
                <a:ea typeface="Nirmala UI"/>
              </a:rPr>
              <a:t>मतदान के दिन पीठासीन अधिकारी BU की केबल का प्लग कंट्रोल यूनिट में लगाएगा</a:t>
            </a:r>
          </a:p>
        </p:txBody>
      </p:sp>
      <p:sp>
        <p:nvSpPr>
          <p:cNvPr id="12" name="Rounded Rectangle 11"/>
          <p:cNvSpPr/>
          <p:nvPr/>
        </p:nvSpPr>
        <p:spPr>
          <a:xfrm>
            <a:off x="566928" y="2070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3439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एक ही सेट</a:t>
            </a:r>
          </a:p>
          <a:p>
            <a:pPr algn="l">
              <a:lnSpc>
                <a:spcPct val="105000"/>
              </a:lnSpc>
              <a:spcAft>
                <a:spcPts val="100"/>
              </a:spcAft>
            </a:pPr>
            <a:r>
              <a:rPr sz="1250" b="0" i="0">
                <a:solidFill>
                  <a:srgbClr val="202733"/>
                </a:solidFill>
                <a:latin typeface="Nirmala UI"/>
                <a:cs typeface="Nirmala UI"/>
                <a:ea typeface="Nirmala UI"/>
              </a:rPr>
              <a:t>इस निर्वाचन के लिए एक ही बैलट यूनिट एवं एक ही कंट्रोल यूनिट काम आएगी; अभ्यर्थी अधिक हों तो अतिरिक्त BU</a:t>
            </a:r>
          </a:p>
        </p:txBody>
      </p:sp>
      <p:sp>
        <p:nvSpPr>
          <p:cNvPr id="14" name="Rounded Rectangle 13"/>
          <p:cNvSpPr/>
          <p:nvPr/>
        </p:nvSpPr>
        <p:spPr>
          <a:xfrm>
            <a:off x="566928" y="2607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7109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मतपत्र</a:t>
            </a:r>
          </a:p>
          <a:p>
            <a:pPr algn="l">
              <a:lnSpc>
                <a:spcPct val="105000"/>
              </a:lnSpc>
              <a:spcAft>
                <a:spcPts val="100"/>
              </a:spcAft>
            </a:pPr>
            <a:r>
              <a:rPr sz="1250" b="0" i="0">
                <a:solidFill>
                  <a:srgbClr val="202733"/>
                </a:solidFill>
                <a:latin typeface="Nirmala UI"/>
                <a:cs typeface="Nirmala UI"/>
                <a:ea typeface="Nirmala UI"/>
              </a:rPr>
              <a:t>बैलट पेपर, बैलट पेपर स्क्रीन के नीचे ठीक से लगा हुआ है</a:t>
            </a:r>
          </a:p>
        </p:txBody>
      </p:sp>
      <p:sp>
        <p:nvSpPr>
          <p:cNvPr id="16" name="Rounded Rectangle 15"/>
          <p:cNvSpPr/>
          <p:nvPr/>
        </p:nvSpPr>
        <p:spPr>
          <a:xfrm>
            <a:off x="566928" y="314437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0780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एड्रेस टैग</a:t>
            </a:r>
          </a:p>
          <a:p>
            <a:pPr algn="l">
              <a:lnSpc>
                <a:spcPct val="105000"/>
              </a:lnSpc>
              <a:spcAft>
                <a:spcPts val="100"/>
              </a:spcAft>
            </a:pPr>
            <a:r>
              <a:rPr sz="1250" b="0" i="0">
                <a:solidFill>
                  <a:srgbClr val="202733"/>
                </a:solidFill>
                <a:latin typeface="Nirmala UI"/>
                <a:cs typeface="Nirmala UI"/>
                <a:ea typeface="Nirmala UI"/>
              </a:rPr>
              <a:t>RO द्वारा ऊपर तथा नीचे दाहिने हिस्से में लगाये गये दोनों एड्रेस टैग सही स्थिति में हैं</a:t>
            </a:r>
          </a:p>
        </p:txBody>
      </p:sp>
      <p:sp>
        <p:nvSpPr>
          <p:cNvPr id="18" name="Rounded Rectangle 17"/>
          <p:cNvSpPr/>
          <p:nvPr/>
        </p:nvSpPr>
        <p:spPr>
          <a:xfrm>
            <a:off x="566928" y="384567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84567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39736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1: 'दोनों चुनावों के लिये पृथक-पृथक बैलेट यूनिट एवं कंट्रोल यूनिट काम आयेगी।' — नगरपालिका मतदान केन्द्र पर एक ही पद है, अतः 'दोनों चुनाव' का कोई अर्थ नहीं। सही पाठ: 'सदस्य पद के इस एक निर्वाचन हेतु एक ही CU व BU का सेट।' (आदेश 2184 बिन्दु 2)</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स्लाईड स्विच का नियम — नोटा सहित गिनिए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बिन्दु 9(vi) एवं 9(vii), पृष्ठ 8 (मूल पाठ स्वयं पढ़ा गया)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95775"/>
          <a:ext cx="11064240" cy="896111"/>
        </p:xfrm>
        <a:graphic>
          <a:graphicData uri="http://schemas.openxmlformats.org/drawingml/2006/table">
            <a:tbl>
              <a:tblPr firstRow="1" bandRow="1">
                <a:tableStyleId>{5C22544A-7EE6-4342-B048-85BDC9FD1C3A}</a:tableStyleId>
              </a:tblPr>
              <a:tblGrid>
                <a:gridCol w="2766060"/>
                <a:gridCol w="2766060"/>
                <a:gridCol w="2074545"/>
                <a:gridCol w="3457575"/>
              </a:tblGrid>
              <a:tr h="298703">
                <a:tc>
                  <a:txBody>
                    <a:bodyPr/>
                    <a:lstStyle/>
                    <a:p>
                      <a:r>
                        <a:rPr sz="1250" b="1" i="0">
                          <a:solidFill>
                            <a:srgbClr val="FFFFFF"/>
                          </a:solidFill>
                          <a:latin typeface="Nirmala UI"/>
                          <a:cs typeface="Nirmala UI"/>
                          <a:ea typeface="Nirmala UI"/>
                        </a:rPr>
                        <a:t>मॉडल</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एक BU की क्षमता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स्लाईड स्विच</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अधिक अभ्यर्थी होने पर</a:t>
                      </a:r>
                    </a:p>
                  </a:txBody>
                  <a:tcPr marL="82296" marR="82296" marT="36576" marB="36576" anchor="ctr">
                    <a:solidFill>
                      <a:srgbClr val="162842"/>
                    </a:solidFill>
                  </a:tcPr>
                </a:tc>
              </a:tr>
              <a:tr h="298703">
                <a:tc>
                  <a:txBody>
                    <a:bodyPr/>
                    <a:lstStyle/>
                    <a:p>
                      <a:r>
                        <a:rPr sz="1200" b="0" i="0">
                          <a:solidFill>
                            <a:srgbClr val="202733"/>
                          </a:solidFill>
                          <a:latin typeface="Nirmala UI"/>
                          <a:cs typeface="Nirmala UI"/>
                          <a:ea typeface="Nirmala UI"/>
                        </a:rPr>
                        <a:t>ECIL MPSV / MPMV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नोटा सहित 15 तक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स्थिति 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दूसरी BU = 2, तीसरी = 3, चौथी = 4</a:t>
                      </a:r>
                    </a:p>
                  </a:txBody>
                  <a:tcPr marL="82296" marR="82296" marT="27432" marB="27432" anchor="ctr">
                    <a:solidFill>
                      <a:srgbClr val="FFFFFF"/>
                    </a:solidFill>
                  </a:tcPr>
                </a:tc>
              </a:tr>
              <a:tr h="298705">
                <a:tc>
                  <a:txBody>
                    <a:bodyPr/>
                    <a:lstStyle/>
                    <a:p>
                      <a:r>
                        <a:rPr sz="1200" b="0" i="0">
                          <a:solidFill>
                            <a:srgbClr val="202733"/>
                          </a:solidFill>
                          <a:latin typeface="Nirmala UI"/>
                          <a:cs typeface="Nirmala UI"/>
                          <a:ea typeface="Nirmala UI"/>
                        </a:rPr>
                        <a:t>BEL MK-V / 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नोटा सहित 16 तक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स्थिति 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दूसरी BU = 2, तीसरी = 3, चौथी = 4</a:t>
                      </a:r>
                    </a:p>
                  </a:txBody>
                  <a:tcPr marL="82296" marR="82296" marT="27432" marB="27432" anchor="ctr">
                    <a:solidFill>
                      <a:srgbClr val="F4F2EC"/>
                    </a:solidFill>
                  </a:tcPr>
                </a:tc>
              </a:tr>
            </a:tbl>
          </a:graphicData>
        </a:graphic>
      </p:graphicFrame>
      <p:sp>
        <p:nvSpPr>
          <p:cNvPr id="11" name="TextBox 10"/>
          <p:cNvSpPr txBox="1"/>
          <p:nvPr/>
        </p:nvSpPr>
        <p:spPr>
          <a:xfrm>
            <a:off x="566928" y="2593055"/>
            <a:ext cx="11064240" cy="380774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गणना का सूत्र</a:t>
            </a:r>
            <a:r>
              <a:rPr sz="1450" b="0" i="0">
                <a:solidFill>
                  <a:srgbClr val="202733"/>
                </a:solidFill>
                <a:latin typeface="Nirmala UI"/>
                <a:cs typeface="Nirmala UI"/>
                <a:ea typeface="Nirmala UI"/>
              </a:rPr>
              <a:t>  —  लड़ने वाले अभ्यर्थी + 1 (नोटा) = आवश्यक पैनल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MPSV पर 15 अभ्यर्थी</a:t>
            </a:r>
            <a:r>
              <a:rPr sz="1450" b="0" i="0">
                <a:solidFill>
                  <a:srgbClr val="202733"/>
                </a:solidFill>
                <a:latin typeface="Nirmala UI"/>
                <a:cs typeface="Nirmala UI"/>
                <a:ea typeface="Nirmala UI"/>
              </a:rPr>
              <a:t>  —  15 + नोटा = 16 पैनल; एक BU की क्षमता 15 — अतः दूसरी BU (स्विच 2) आवश्यक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अधिकतम</a:t>
            </a:r>
            <a:r>
              <a:rPr sz="1450" b="0" i="0">
                <a:solidFill>
                  <a:srgbClr val="202733"/>
                </a:solidFill>
                <a:latin typeface="Nirmala UI"/>
                <a:cs typeface="Nirmala UI"/>
                <a:ea typeface="Nirmala UI"/>
              </a:rPr>
              <a:t>  —  आदेश चार बैलट यूनिट तक का क्रम देता है (1, 2, 3, 4)</a:t>
            </a:r>
          </a:p>
        </p:txBody>
      </p:sp>
      <p:sp>
        <p:nvSpPr>
          <p:cNvPr id="12" name="Rounded Rectangle 11"/>
          <p:cNvSpPr/>
          <p:nvPr/>
        </p:nvSpPr>
        <p:spPr>
          <a:xfrm>
            <a:off x="566928" y="366823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66928" y="366823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 y="379625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4: 'अभ्यर्थियों की संख्या 15 तक है तो स्लाईड स्विच 1 पर … 16 से अधिक है तो 2, 3, 4 पर।' — तीन दोष: (1) ठीक 16 अभ्यर्थियों पर कोई नियम ही नहीं बचता, (2) 'नोटा सहित' कहीं नहीं लिखा जबकि नोटा भी एक पैनल घेरता है, (3) MPSV (15 पैनल) और M3A/MK-V (16 पैनल) में अंतर नहीं किया गया। परिणाम — यह स्लाइड एक गलत मशीन को सही और एक सही मशीन को गलत बता सकती है।</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कंट्रोल यूनिट — जोड़ना एवं परिणाम खण्ड खोलना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3; मार्गदर्शिका अध्याय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2390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732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मुहर देखें</a:t>
            </a:r>
          </a:p>
          <a:p>
            <a:pPr algn="l">
              <a:lnSpc>
                <a:spcPct val="105000"/>
              </a:lnSpc>
              <a:spcAft>
                <a:spcPts val="100"/>
              </a:spcAft>
            </a:pPr>
            <a:r>
              <a:rPr sz="1250" b="0" i="0">
                <a:solidFill>
                  <a:srgbClr val="202733"/>
                </a:solidFill>
                <a:latin typeface="Nirmala UI"/>
                <a:cs typeface="Nirmala UI"/>
                <a:ea typeface="Nirmala UI"/>
              </a:rPr>
              <a:t>RO द्वारा उम्मीदवार खण्ड (Candidate Section) की बाईं ओर लगाई गई मुहर सही स्थिति में है</a:t>
            </a:r>
          </a:p>
        </p:txBody>
      </p:sp>
      <p:sp>
        <p:nvSpPr>
          <p:cNvPr id="12" name="Rounded Rectangle 11"/>
          <p:cNvSpPr/>
          <p:nvPr/>
        </p:nvSpPr>
        <p:spPr>
          <a:xfrm>
            <a:off x="566928" y="196060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2402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BU जोड़ें</a:t>
            </a:r>
          </a:p>
          <a:p>
            <a:pPr algn="l">
              <a:lnSpc>
                <a:spcPct val="105000"/>
              </a:lnSpc>
              <a:spcAft>
                <a:spcPts val="100"/>
              </a:spcAft>
            </a:pPr>
            <a:r>
              <a:rPr sz="1250" b="0" i="0">
                <a:solidFill>
                  <a:srgbClr val="202733"/>
                </a:solidFill>
                <a:latin typeface="Nirmala UI"/>
                <a:cs typeface="Nirmala UI"/>
                <a:ea typeface="Nirmala UI"/>
              </a:rPr>
              <a:t>CU के पिछले ढक्कन को खोलकर फीमेल कनेक्टर से BU का मेल कनेक्टर जोड़ें; दूसरी BU की केबल पहली BU के पीछे के कनेक्टर से</a:t>
            </a:r>
          </a:p>
        </p:txBody>
      </p:sp>
      <p:sp>
        <p:nvSpPr>
          <p:cNvPr id="14" name="Rounded Rectangle 13"/>
          <p:cNvSpPr/>
          <p:nvPr/>
        </p:nvSpPr>
        <p:spPr>
          <a:xfrm>
            <a:off x="566928" y="249730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6073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परिणाम खण्ड खोलें</a:t>
            </a:r>
          </a:p>
          <a:p>
            <a:pPr algn="l">
              <a:lnSpc>
                <a:spcPct val="105000"/>
              </a:lnSpc>
              <a:spcAft>
                <a:spcPts val="100"/>
              </a:spcAft>
            </a:pPr>
            <a:r>
              <a:rPr sz="1250" b="0" i="0">
                <a:solidFill>
                  <a:srgbClr val="202733"/>
                </a:solidFill>
                <a:latin typeface="Nirmala UI"/>
                <a:cs typeface="Nirmala UI"/>
                <a:ea typeface="Nirmala UI"/>
              </a:rPr>
              <a:t>Result Section की बाईं ओर की कुंडी (Latch) को थोड़ा भीतर दबाकर कवर खोलें</a:t>
            </a:r>
          </a:p>
        </p:txBody>
      </p:sp>
      <p:sp>
        <p:nvSpPr>
          <p:cNvPr id="16" name="Rounded Rectangle 15"/>
          <p:cNvSpPr/>
          <p:nvPr/>
        </p:nvSpPr>
        <p:spPr>
          <a:xfrm>
            <a:off x="566928" y="303400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9743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आंतरिक खण्ड खोलें</a:t>
            </a:r>
          </a:p>
          <a:p>
            <a:pPr algn="l">
              <a:lnSpc>
                <a:spcPct val="105000"/>
              </a:lnSpc>
              <a:spcAft>
                <a:spcPts val="100"/>
              </a:spcAft>
            </a:pPr>
            <a:r>
              <a:rPr sz="1250" b="0" i="0">
                <a:solidFill>
                  <a:srgbClr val="202733"/>
                </a:solidFill>
                <a:latin typeface="Nirmala UI"/>
                <a:cs typeface="Nirmala UI"/>
                <a:ea typeface="Nirmala UI"/>
              </a:rPr>
              <a:t>MPSV/MPMV में RESULT-I / RESULT-II के ऊपर के दो छिद्रों में अंगूठा और एक अंगुली डालकर, थोड़ा भीतर दबाकर दरवाजा खोलें</a:t>
            </a:r>
          </a:p>
        </p:txBody>
      </p:sp>
      <p:sp>
        <p:nvSpPr>
          <p:cNvPr id="18" name="Rounded Rectangle 17"/>
          <p:cNvSpPr/>
          <p:nvPr/>
        </p:nvSpPr>
        <p:spPr>
          <a:xfrm>
            <a:off x="566928" y="357071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3413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जोर न लगाएँ</a:t>
            </a:r>
          </a:p>
          <a:p>
            <a:pPr algn="l">
              <a:lnSpc>
                <a:spcPct val="105000"/>
              </a:lnSpc>
              <a:spcAft>
                <a:spcPts val="100"/>
              </a:spcAft>
            </a:pPr>
            <a:r>
              <a:rPr sz="1250" b="0" i="0">
                <a:solidFill>
                  <a:srgbClr val="202733"/>
                </a:solidFill>
                <a:latin typeface="Nirmala UI"/>
                <a:cs typeface="Nirmala UI"/>
                <a:ea typeface="Nirmala UI"/>
              </a:rPr>
              <a:t>आंतरिक खण्ड का दरवाजा जोर लगाकर नहीं खोलना चाहिए</a:t>
            </a:r>
          </a:p>
        </p:txBody>
      </p:sp>
      <p:sp>
        <p:nvSpPr>
          <p:cNvPr id="20" name="Rounded Rectangle 19"/>
          <p:cNvSpPr/>
          <p:nvPr/>
        </p:nvSpPr>
        <p:spPr>
          <a:xfrm>
            <a:off x="566928" y="427200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7200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0002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4: 'आंतरिक खण्ड का दरवाजा (RESULT और PRINT बटन के ऊपर) …' — MPSV/MPMV के आंतरिक खण्ड में PRINT बटन है ही नहीं; वहाँ RESULT-I, RESULT-II और CLEAR होते हैं। PRINT बटन M3A/MK-V का है। गलत लैंडमार्क + 'जोर न लगाएँ' की चेतावनी — इसी संयोजन से मतदान की सुबह दरवाजे टूटते हैं। MPSV में प्रिंट के लिए डिकोडर प्रिंटर को DI कनेक्टर से जोड़कर RESULT-II काम आता है — यह RO स्तर का कार्य है, मतदान दल का नहीं।</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कंट्रोल यूनिट — पावर ON एवं CLEAR</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3 एवं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18</a:t>
            </a:r>
          </a:p>
        </p:txBody>
      </p:sp>
      <p:sp>
        <p:nvSpPr>
          <p:cNvPr id="9" name="Rounded Rectangle 8"/>
          <p:cNvSpPr/>
          <p:nvPr/>
        </p:nvSpPr>
        <p:spPr>
          <a:xfrm>
            <a:off x="566928" y="1469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स्विच ON</a:t>
            </a:r>
          </a:p>
          <a:p>
            <a:pPr algn="l">
              <a:lnSpc>
                <a:spcPct val="105000"/>
              </a:lnSpc>
              <a:spcAft>
                <a:spcPts val="100"/>
              </a:spcAft>
            </a:pPr>
            <a:r>
              <a:rPr sz="1250" b="0" i="0">
                <a:solidFill>
                  <a:srgbClr val="202733"/>
                </a:solidFill>
                <a:latin typeface="Nirmala UI"/>
                <a:cs typeface="Nirmala UI"/>
                <a:ea typeface="Nirmala UI"/>
              </a:rPr>
              <a:t>पिछला ढक्कन खोलकर स्विच ON करें — बीप सुनाई देगी और डिस्प्ले पर ON लैम्प की GREEN बत्ती जलेगी</a:t>
            </a:r>
          </a:p>
        </p:txBody>
      </p:sp>
      <p:sp>
        <p:nvSpPr>
          <p:cNvPr id="11" name="Rounded Rectangle 10"/>
          <p:cNvSpPr/>
          <p:nvPr/>
        </p:nvSpPr>
        <p:spPr>
          <a:xfrm>
            <a:off x="566928" y="2006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प्रारम्भिक प्रदर्शन</a:t>
            </a:r>
          </a:p>
          <a:p>
            <a:pPr algn="l">
              <a:lnSpc>
                <a:spcPct val="105000"/>
              </a:lnSpc>
              <a:spcAft>
                <a:spcPts val="100"/>
              </a:spcAft>
            </a:pPr>
            <a:r>
              <a:rPr sz="1250" b="0" i="0">
                <a:solidFill>
                  <a:srgbClr val="202733"/>
                </a:solidFill>
                <a:latin typeface="Nirmala UI"/>
                <a:cs typeface="Nirmala UI"/>
                <a:ea typeface="Nirmala UI"/>
              </a:rPr>
              <a:t>प्रारम्भिक प्रदर्शन पूरा होने तक प्रतीक्षा करें — बीच में कुछ न दबाएँ</a:t>
            </a:r>
          </a:p>
        </p:txBody>
      </p:sp>
      <p:sp>
        <p:nvSpPr>
          <p:cNvPr id="13" name="Rounded Rectangle 12"/>
          <p:cNvSpPr/>
          <p:nvPr/>
        </p:nvSpPr>
        <p:spPr>
          <a:xfrm>
            <a:off x="566928" y="2543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CLEAR दबाएँ</a:t>
            </a:r>
          </a:p>
          <a:p>
            <a:pPr algn="l">
              <a:lnSpc>
                <a:spcPct val="105000"/>
              </a:lnSpc>
              <a:spcAft>
                <a:spcPts val="100"/>
              </a:spcAft>
            </a:pPr>
            <a:r>
              <a:rPr sz="1250" b="0" i="0">
                <a:solidFill>
                  <a:srgbClr val="202733"/>
                </a:solidFill>
                <a:latin typeface="Nirmala UI"/>
                <a:cs typeface="Nirmala UI"/>
                <a:ea typeface="Nirmala UI"/>
              </a:rPr>
              <a:t>यह सुनिश्चित करेगा कि सभी काउंट शून्य पर हैं</a:t>
            </a:r>
          </a:p>
        </p:txBody>
      </p:sp>
      <p:sp>
        <p:nvSpPr>
          <p:cNvPr id="15" name="Rounded Rectangle 14"/>
          <p:cNvSpPr/>
          <p:nvPr/>
        </p:nvSpPr>
        <p:spPr>
          <a:xfrm>
            <a:off x="566928" y="3079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25 सेकण्ड</a:t>
            </a:r>
          </a:p>
          <a:p>
            <a:pPr algn="l">
              <a:lnSpc>
                <a:spcPct val="105000"/>
              </a:lnSpc>
              <a:spcAft>
                <a:spcPts val="100"/>
              </a:spcAft>
            </a:pPr>
            <a:r>
              <a:rPr sz="1250" b="0" i="0">
                <a:solidFill>
                  <a:srgbClr val="202733"/>
                </a:solidFill>
                <a:latin typeface="Nirmala UI"/>
                <a:cs typeface="Nirmala UI"/>
                <a:ea typeface="Nirmala UI"/>
              </a:rPr>
              <a:t>क्लीयरिंग ऑपरेशन बीप ध्वनि के साथ लगभग 25 सेकण्ड लेता है</a:t>
            </a:r>
          </a:p>
        </p:txBody>
      </p:sp>
      <p:sp>
        <p:nvSpPr>
          <p:cNvPr id="17" name="Rounded Rectangle 16"/>
          <p:cNvSpPr/>
          <p:nvPr/>
        </p:nvSpPr>
        <p:spPr>
          <a:xfrm>
            <a:off x="566928" y="3616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प्रदर्शन देखें</a:t>
            </a:r>
          </a:p>
          <a:p>
            <a:pPr algn="l">
              <a:lnSpc>
                <a:spcPct val="105000"/>
              </a:lnSpc>
              <a:spcAft>
                <a:spcPts val="100"/>
              </a:spcAft>
            </a:pPr>
            <a:r>
              <a:rPr sz="1250" b="0" i="0">
                <a:solidFill>
                  <a:srgbClr val="202733"/>
                </a:solidFill>
                <a:latin typeface="Nirmala UI"/>
                <a:cs typeface="Nirmala UI"/>
                <a:ea typeface="Nirmala UI"/>
              </a:rPr>
              <a:t>प्रक्रिया पूरी होने पर प्रदर्शन पैनल क्रमिक रूप से जानकारी दिखाना शुरू करेगा</a:t>
            </a:r>
          </a:p>
        </p:txBody>
      </p:sp>
      <p:sp>
        <p:nvSpPr>
          <p:cNvPr id="19" name="Rounded Rectangle 18"/>
          <p:cNvSpPr/>
          <p:nvPr/>
        </p:nvSpPr>
        <p:spPr>
          <a:xfrm>
            <a:off x="566928" y="4317969"/>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317969"/>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अभिकर्ताओं को दिखाइए</a:t>
            </a:r>
          </a:p>
          <a:p>
            <a:pPr algn="l">
              <a:lnSpc>
                <a:spcPct val="110000"/>
              </a:lnSpc>
              <a:spcAft>
                <a:spcPts val="300"/>
              </a:spcAft>
            </a:pPr>
            <a:r>
              <a:rPr sz="1300" b="0" i="0">
                <a:solidFill>
                  <a:srgbClr val="202733"/>
                </a:solidFill>
                <a:latin typeface="Nirmala UI"/>
                <a:cs typeface="Nirmala UI"/>
                <a:ea typeface="Nirmala UI"/>
              </a:rPr>
              <a:t>CLEAR के बाद का यह प्रदर्शन ही वह प्रमाण है कि मशीन खाली है। इसे उपस्थित मतदान अभिकर्ताओं को स्वयं दिखाएँ — परिशिष्ट-6 भाग-1 की घोषणा 1(अ) इसी का अभिलेख है।</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CLEAR के दो नोट — और CRC अनुक्रम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एवं 7 (त्रुटि संदेश तालिका)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19</a:t>
            </a:r>
          </a:p>
        </p:txBody>
      </p:sp>
      <p:sp>
        <p:nvSpPr>
          <p:cNvPr id="9" name="TextBox 8"/>
          <p:cNvSpPr txBox="1"/>
          <p:nvPr/>
        </p:nvSpPr>
        <p:spPr>
          <a:xfrm>
            <a:off x="566928" y="1580509"/>
            <a:ext cx="11064240" cy="4820290"/>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1</a:t>
            </a:r>
            <a:r>
              <a:rPr sz="1450" b="0" i="0">
                <a:solidFill>
                  <a:srgbClr val="202733"/>
                </a:solidFill>
                <a:latin typeface="Nirmala UI"/>
                <a:cs typeface="Nirmala UI"/>
                <a:ea typeface="Nirmala UI"/>
              </a:rPr>
              <a:t>  —  क्लीयर ऑपरेशन के दौरान कंट्रोल यूनिट को स्विच ऑफ न करें; समस्त संदेश समाप्त होने पर ही ऑफ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2 — यदि प्रदर्शन न आए</a:t>
            </a:r>
            <a:r>
              <a:rPr sz="1450" b="0" i="0">
                <a:solidFill>
                  <a:srgbClr val="202733"/>
                </a:solidFill>
                <a:latin typeface="Nirmala UI"/>
                <a:cs typeface="Nirmala UI"/>
                <a:ea typeface="Nirmala UI"/>
              </a:rPr>
              <a:t>  —  इसका अर्थ है कि CLEAR से पूर्व के ऑपरेशन पूरे नहीं हुए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पहले जाँचें</a:t>
            </a:r>
            <a:r>
              <a:rPr sz="1450" b="0" i="0">
                <a:solidFill>
                  <a:srgbClr val="202733"/>
                </a:solidFill>
                <a:latin typeface="Nirmala UI"/>
                <a:cs typeface="Nirmala UI"/>
                <a:ea typeface="Nirmala UI"/>
              </a:rPr>
              <a:t>  —  BU एवं CU ठीक प्रकार कनेक्ट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फिर CRC करें</a:t>
            </a:r>
            <a:r>
              <a:rPr sz="1450" b="0" i="0">
                <a:solidFill>
                  <a:srgbClr val="202733"/>
                </a:solidFill>
                <a:latin typeface="Nirmala UI"/>
                <a:cs typeface="Nirmala UI"/>
                <a:ea typeface="Nirmala UI"/>
              </a:rPr>
              <a:t>  —  CLOSE दबाएँ → RESULT दबाएँ → प्रदर्शन समाप्त होने पर CLEAR दबाएँ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तब</a:t>
            </a:r>
            <a:r>
              <a:rPr sz="1450" b="0" i="0">
                <a:solidFill>
                  <a:srgbClr val="202733"/>
                </a:solidFill>
                <a:latin typeface="Nirmala UI"/>
                <a:cs typeface="Nirmala UI"/>
                <a:ea typeface="Nirmala UI"/>
              </a:rPr>
              <a:t>  —  अब डिस्प्ले पर उपरोक्तानुसार सूचना प्रदर्शित होगी</a:t>
            </a:r>
          </a:p>
        </p:txBody>
      </p:sp>
      <p:sp>
        <p:nvSpPr>
          <p:cNvPr id="10" name="Rounded Rectangle 9"/>
          <p:cNvSpPr/>
          <p:nvPr/>
        </p:nvSpPr>
        <p:spPr>
          <a:xfrm>
            <a:off x="566928" y="3238367"/>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38367"/>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663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CRC को याद रखने का सूत्र</a:t>
            </a:r>
          </a:p>
          <a:p>
            <a:pPr algn="l">
              <a:lnSpc>
                <a:spcPct val="110000"/>
              </a:lnSpc>
              <a:spcAft>
                <a:spcPts val="300"/>
              </a:spcAft>
            </a:pPr>
            <a:r>
              <a:rPr sz="1300" b="0" i="0">
                <a:solidFill>
                  <a:srgbClr val="202733"/>
                </a:solidFill>
                <a:latin typeface="Nirmala UI"/>
                <a:cs typeface="Nirmala UI"/>
                <a:ea typeface="Nirmala UI"/>
              </a:rPr>
              <a:t>C-R-C = CLOSE → RESULT → CLEAR. यही क्रम INVALID / INOPERATIVE संदेश पर भी लगेगा (अगली स्लाइड)। CRC के दौरान BU एवं CU जुड़ी रहनी चाहिए।</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संस्करण को कैसे पढ़ें — चार चिन्ह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आयोग की मूल प्रस्तुति + DLMT सुधार पत्रक (22.08.2026, स्वयं-सत्यापित)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79016"/>
          <a:ext cx="11064238" cy="1469135"/>
        </p:xfrm>
        <a:graphic>
          <a:graphicData uri="http://schemas.openxmlformats.org/drawingml/2006/table">
            <a:tbl>
              <a:tblPr firstRow="1" bandRow="1">
                <a:tableStyleId>{5C22544A-7EE6-4342-B048-85BDC9FD1C3A}</a:tableStyleId>
              </a:tblPr>
              <a:tblGrid>
                <a:gridCol w="1702190"/>
                <a:gridCol w="5106572"/>
                <a:gridCol w="4255476"/>
              </a:tblGrid>
              <a:tr h="293827">
                <a:tc>
                  <a:txBody>
                    <a:bodyPr/>
                    <a:lstStyle/>
                    <a:p>
                      <a:r>
                        <a:rPr sz="1250" b="1" i="0">
                          <a:solidFill>
                            <a:srgbClr val="FFFFFF"/>
                          </a:solidFill>
                          <a:latin typeface="Nirmala UI"/>
                          <a:cs typeface="Nirmala UI"/>
                          <a:ea typeface="Nirmala UI"/>
                        </a:rPr>
                        <a:t>चिन्ह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अर्थ</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प्रशिक्षक क्या करे</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सुधार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स्लाइड पर छपी बात विधि/मार्गदर्शिका के विरुद्ध थी</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पुराना पाठ बोलकर बताएँ, फिर सही पाठ लिखवाएँ</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नया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मूल डेक में यह स्लाइड थी ही नहीं; खुला लूप बंद करने को जोड़ी गई</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इसे छोड़ें नहीं — यही चूक-बिन्दु हैं</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पूरक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बात सही थी, पर अधूरी; केवल छूटा विवरण जोड़ा गया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पंक्ति रखें, जोड़ पढ़ाएँ</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(कोई नहीं)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मूल स्लाइड सही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बदलें नहीं</a:t>
                      </a:r>
                    </a:p>
                  </a:txBody>
                  <a:tcPr marL="82296" marR="82296" marT="27432" marB="27432" anchor="ctr">
                    <a:solidFill>
                      <a:srgbClr val="F4F2EC"/>
                    </a:solidFill>
                  </a:tcPr>
                </a:tc>
              </a:tr>
            </a:tbl>
          </a:graphicData>
        </a:graphic>
      </p:graphicFrame>
      <p:sp>
        <p:nvSpPr>
          <p:cNvPr id="11" name="Rounded Rectangle 10"/>
          <p:cNvSpPr/>
          <p:nvPr/>
        </p:nvSpPr>
        <p:spPr>
          <a:xfrm>
            <a:off x="566928" y="324932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4932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773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झूठी त्रुटि उतनी ही हानिकारक है जितनी छूटी हुई त्रुटि</a:t>
            </a:r>
          </a:p>
          <a:p>
            <a:pPr algn="l">
              <a:lnSpc>
                <a:spcPct val="110000"/>
              </a:lnSpc>
              <a:spcAft>
                <a:spcPts val="300"/>
              </a:spcAft>
            </a:pPr>
            <a:r>
              <a:rPr sz="1300" b="0" i="0">
                <a:solidFill>
                  <a:srgbClr val="202733"/>
                </a:solidFill>
                <a:latin typeface="Nirmala UI"/>
                <a:cs typeface="Nirmala UI"/>
                <a:ea typeface="Nirmala UI"/>
              </a:rPr>
              <a:t>जो पंक्तियाँ सही हैं उन्हें 'सुधार' कहकर बदलवाना पूरे सुधार-पत्रक की विश्वसनीयता गिरा देता है। जहाँ आधार नहीं मिला, वहाँ इस डेक में स्पष्ट लिखा है — 'सत्यापित नहीं'।</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 पूर्व के त्रुटि संदेश — क्या करें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7 (त्रुटि संदेश तालिका); PP1_p010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00438"/>
          <a:ext cx="11064239" cy="1932431"/>
        </p:xfrm>
        <a:graphic>
          <a:graphicData uri="http://schemas.openxmlformats.org/drawingml/2006/table">
            <a:tbl>
              <a:tblPr firstRow="1" bandRow="1">
                <a:tableStyleId>{5C22544A-7EE6-4342-B048-85BDC9FD1C3A}</a:tableStyleId>
              </a:tblPr>
              <a:tblGrid>
                <a:gridCol w="4255476"/>
                <a:gridCol w="6808763"/>
              </a:tblGrid>
              <a:tr h="322071">
                <a:tc>
                  <a:txBody>
                    <a:bodyPr/>
                    <a:lstStyle/>
                    <a:p>
                      <a:r>
                        <a:rPr sz="1250" b="1" i="0">
                          <a:solidFill>
                            <a:srgbClr val="FFFFFF"/>
                          </a:solidFill>
                          <a:latin typeface="Nirmala UI"/>
                          <a:cs typeface="Nirmala UI"/>
                          <a:ea typeface="Nirmala UI"/>
                        </a:rPr>
                        <a:t>डिस्प्ले पर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करें</a:t>
                      </a:r>
                    </a:p>
                  </a:txBody>
                  <a:tcPr marL="82296" marR="82296" marT="36576" marB="36576" anchor="ctr">
                    <a:solidFill>
                      <a:srgbClr val="162842"/>
                    </a:solidFill>
                  </a:tcPr>
                </a:tc>
              </a:tr>
              <a:tr h="322071">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सीयू परिवर्तित करावें — अपवाद: मध्यप्रदेश के स्वामित्व वाली MPMV में परिवर्तित नहीं करना है, पंचनामा बनाएँ</a:t>
                      </a:r>
                    </a:p>
                  </a:txBody>
                  <a:tcPr marL="82296" marR="82296" marT="27432" marB="27432" anchor="ctr">
                    <a:solidFill>
                      <a:srgbClr val="FFFFFF"/>
                    </a:solidFill>
                  </a:tcPr>
                </a:tc>
              </a:tr>
              <a:tr h="322071">
                <a:tc>
                  <a:txBody>
                    <a:bodyPr/>
                    <a:lstStyle/>
                    <a:p>
                      <a:r>
                        <a:rPr sz="1200" b="0" i="0">
                          <a:solidFill>
                            <a:srgbClr val="202733"/>
                          </a:solidFill>
                          <a:latin typeface="Nirmala UI"/>
                          <a:cs typeface="Nirmala UI"/>
                          <a:ea typeface="Nirmala UI"/>
                        </a:rPr>
                        <a:t>LINK ERROR / BU NOT RESPONDING</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CU-BU का कनेक्शन हटाकर पुनः जोड़ें; एक से अधिक BU हो तो अनुक्रम (Sequence) सही करें</a:t>
                      </a:r>
                    </a:p>
                  </a:txBody>
                  <a:tcPr marL="82296" marR="82296" marT="27432" marB="27432" anchor="ctr">
                    <a:solidFill>
                      <a:srgbClr val="F4F2EC"/>
                    </a:solidFill>
                  </a:tcPr>
                </a:tc>
              </a:tr>
              <a:tr h="322071">
                <a:tc>
                  <a:txBody>
                    <a:bodyPr/>
                    <a:lstStyle/>
                    <a:p>
                      <a:r>
                        <a:rPr sz="1200" b="0" i="0">
                          <a:solidFill>
                            <a:srgbClr val="202733"/>
                          </a:solidFill>
                          <a:latin typeface="Nirmala UI"/>
                          <a:cs typeface="Nirmala UI"/>
                          <a:ea typeface="Nirmala UI"/>
                        </a:rPr>
                        <a:t>फिर भी LINK ERROR / BU #1/2 NOT RESPONDING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सम्बन्धित बैलट यूनिट परिवर्तित करावें</a:t>
                      </a:r>
                    </a:p>
                  </a:txBody>
                  <a:tcPr marL="82296" marR="82296" marT="27432" marB="27432" anchor="ctr">
                    <a:solidFill>
                      <a:srgbClr val="FFFFFF"/>
                    </a:solidFill>
                  </a:tcPr>
                </a:tc>
              </a:tr>
              <a:tr h="322071">
                <a:tc>
                  <a:txBody>
                    <a:bodyPr/>
                    <a:lstStyle/>
                    <a:p>
                      <a:r>
                        <a:rPr sz="1200" b="0" i="0">
                          <a:solidFill>
                            <a:srgbClr val="202733"/>
                          </a:solidFill>
                          <a:latin typeface="Nirmala UI"/>
                          <a:cs typeface="Nirmala UI"/>
                          <a:ea typeface="Nirmala UI"/>
                        </a:rPr>
                        <a:t>INVALID अथवा INOPERATIVE</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CRC (CLOSE-RESULT-CLEAR) अनुक्रम पूरा कर मॉक पोल करें; CRC के दौरान BU व CU जुड़ी रहें</a:t>
                      </a:r>
                    </a:p>
                  </a:txBody>
                  <a:tcPr marL="82296" marR="82296" marT="27432" marB="27432" anchor="ctr">
                    <a:solidFill>
                      <a:srgbClr val="F4F2EC"/>
                    </a:solidFill>
                  </a:tcPr>
                </a:tc>
              </a:tr>
              <a:tr h="322076">
                <a:tc>
                  <a:txBody>
                    <a:bodyPr/>
                    <a:lstStyle/>
                    <a:p>
                      <a:r>
                        <a:rPr sz="1200" b="0" i="0">
                          <a:solidFill>
                            <a:srgbClr val="202733"/>
                          </a:solidFill>
                          <a:latin typeface="Nirmala UI"/>
                          <a:cs typeface="Nirmala UI"/>
                          <a:ea typeface="Nirmala UI"/>
                        </a:rPr>
                        <a:t>CRC के बाद भी वही त्रुटि</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कंट्रोल यूनिट परिवर्तित करावें</a:t>
                      </a:r>
                    </a:p>
                  </a:txBody>
                  <a:tcPr marL="82296" marR="82296" marT="27432" marB="27432" anchor="ctr">
                    <a:solidFill>
                      <a:srgbClr val="FFFFFF"/>
                    </a:solidFill>
                  </a:tcPr>
                </a:tc>
              </a:tr>
            </a:tbl>
          </a:graphicData>
        </a:graphic>
      </p:graphicFrame>
      <p:sp>
        <p:nvSpPr>
          <p:cNvPr id="11" name="Rounded Rectangle 10"/>
          <p:cNvSpPr/>
          <p:nvPr/>
        </p:nvSpPr>
        <p:spPr>
          <a:xfrm>
            <a:off x="566928" y="363403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3403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6205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तालिका में MPSV की पंक्ति नहीं है</a:t>
            </a:r>
          </a:p>
          <a:p>
            <a:pPr algn="l">
              <a:lnSpc>
                <a:spcPct val="110000"/>
              </a:lnSpc>
              <a:spcAft>
                <a:spcPts val="300"/>
              </a:spcAft>
            </a:pPr>
            <a:r>
              <a:rPr sz="1300" b="0" i="0">
                <a:solidFill>
                  <a:srgbClr val="202733"/>
                </a:solidFill>
                <a:latin typeface="Nirmala UI"/>
                <a:cs typeface="Nirmala UI"/>
                <a:ea typeface="Nirmala UI"/>
              </a:rPr>
              <a:t>रवानगी के समय की तालिका (PP1_p012) में CLOCK ERROR की पंक्तियाँ केवल M3A और MPMV के लिए हैं; MPSV छूट गई है। MPSV पर सामान्य नियम ही लागू होगा — मतदान से पूर्व CLOCK ERROR पर CU बदलवाएँ। मतदान प्रारम्भ हो जाने के बाद का उत्तर अलग है — अगली स्लाइडें (PP2_p029, p030) देखें।</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CLOCK ERROR — एक ही संदेश, दो अलग उत्तर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PP1_p010 (मतदान पूर्व); ECIL MPSV पुस्तिका अध्याय 7 (मतदान के दौरान); PP2_p029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92183"/>
          <a:ext cx="11064239" cy="1359407"/>
        </p:xfrm>
        <a:graphic>
          <a:graphicData uri="http://schemas.openxmlformats.org/drawingml/2006/table">
            <a:tbl>
              <a:tblPr firstRow="1" bandRow="1">
                <a:tableStyleId>{5C22544A-7EE6-4342-B048-85BDC9FD1C3A}</a:tableStyleId>
              </a:tblPr>
              <a:tblGrid>
                <a:gridCol w="3161211"/>
                <a:gridCol w="3951514"/>
                <a:gridCol w="3951514"/>
              </a:tblGrid>
              <a:tr h="339851">
                <a:tc>
                  <a:txBody>
                    <a:bodyPr/>
                    <a:lstStyle/>
                    <a:p>
                      <a:r>
                        <a:rPr sz="1250" b="1" i="0">
                          <a:solidFill>
                            <a:srgbClr val="FFFFFF"/>
                          </a:solidFill>
                          <a:latin typeface="Nirmala UI"/>
                          <a:cs typeface="Nirmala UI"/>
                          <a:ea typeface="Nirmala UI"/>
                        </a:rPr>
                        <a:t>कब</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अभिलेख</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रवानगी / मतदान प्रारम्भ से पूर्व</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सीयू परिवर्तित करावें (MPMV को छोड़कर)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बदलने का इन्द्राज; नई मशीन पर पुनः मॉक पोल</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मतदान प्रारम्भ हो जाने के बाद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सीयू परिवर्तित न करें — उसी सीयू से मतदान जारी रखें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क्लॉक एरर का पंचनामा; अभिकर्ताओं के हस्ताक्षर; डायरी के साथ संलग्न</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MPMV (मध्यप्रदेश की मशीन) — किसी भी समय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परिवर्तित नहीं करना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पंचनामा</a:t>
                      </a:r>
                    </a:p>
                  </a:txBody>
                  <a:tcPr marL="82296" marR="82296" marT="27432" marB="27432" anchor="ctr">
                    <a:solidFill>
                      <a:srgbClr val="FFFFFF"/>
                    </a:solidFill>
                  </a:tcPr>
                </a:tc>
              </a:tr>
            </a:tbl>
          </a:graphicData>
        </a:graphic>
      </p:graphicFrame>
      <p:sp>
        <p:nvSpPr>
          <p:cNvPr id="11" name="Rounded Rectangle 10"/>
          <p:cNvSpPr/>
          <p:nvPr/>
        </p:nvSpPr>
        <p:spPr>
          <a:xfrm>
            <a:off x="566928" y="315275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5275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डेक की दो स्लाइडें (PP2_p014 और PP2_p029) एक ही संदेश पर विपरीत निर्देश देती दिखती हैं। दोनों में से कोई गलत नहीं है — अंतर समय का है। यह भेद स्पष्ट किए बिना पढ़ाने पर आधे दल मशीन बदलवाएँगे और आधे नहीं, और सटे हुए वार्डों में एक ही दोष दो तरह से निपटेगा।</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2 ·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दौरान खराबी — पूरा सेट या एक यूनिट</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7; मार्गदर्शिका अध्याय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22</a:t>
            </a:r>
          </a:p>
        </p:txBody>
      </p:sp>
      <p:sp>
        <p:nvSpPr>
          <p:cNvPr id="9" name="TextBox 8"/>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 सेट बदलें</a:t>
            </a:r>
            <a:r>
              <a:rPr sz="1450" b="0" i="0">
                <a:solidFill>
                  <a:srgbClr val="202733"/>
                </a:solidFill>
                <a:latin typeface="Nirmala UI"/>
                <a:cs typeface="Nirmala UI"/>
                <a:ea typeface="Nirmala UI"/>
              </a:rPr>
              <a:t>  —  बीप की आवाज न आए, या Busy लैम्प लगातार चलती रहे, या Ready (हरी) लैम्प लगातार ब्लिंक करे — तीनों में BU व CU दोनों बदलवाएँ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केवल एक यूनिट बदलें</a:t>
            </a:r>
            <a:r>
              <a:rPr sz="1450" b="0" i="0">
                <a:solidFill>
                  <a:srgbClr val="202733"/>
                </a:solidFill>
                <a:latin typeface="Nirmala UI"/>
                <a:cs typeface="Nirmala UI"/>
                <a:ea typeface="Nirmala UI"/>
              </a:rPr>
              <a:t>  —  मॉक पोल के दौरान यदि कोई एक यूनिट (BU अथवा CU) खराब हो तो केवल उसी खराब यूनिट को बदलवाएँ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CLEAR करना न भूलें</a:t>
            </a:r>
            <a:r>
              <a:rPr sz="1450" b="0" i="0">
                <a:solidFill>
                  <a:srgbClr val="202733"/>
                </a:solidFill>
                <a:latin typeface="Nirmala UI"/>
                <a:cs typeface="Nirmala UI"/>
                <a:ea typeface="Nirmala UI"/>
              </a:rPr>
              <a:t>  —  मॉक पोल के पश्चात् मतों को CLEAR करना अनिवार्य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सीलिंग</a:t>
            </a:r>
            <a:r>
              <a:rPr sz="1450" b="0" i="0">
                <a:solidFill>
                  <a:srgbClr val="202733"/>
                </a:solidFill>
                <a:latin typeface="Nirmala UI"/>
                <a:cs typeface="Nirmala UI"/>
                <a:ea typeface="Nirmala UI"/>
              </a:rPr>
              <a:t>  —  कंट्रोल यूनिट की पावर OFF करने के पश्चात् ही सीलिंग प्रक्रिया सम्पन्न की जाए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सहायता कैसे लें</a:t>
            </a:r>
            <a:r>
              <a:rPr sz="1450" b="0" i="0">
                <a:solidFill>
                  <a:srgbClr val="202733"/>
                </a:solidFill>
                <a:latin typeface="Nirmala UI"/>
                <a:cs typeface="Nirmala UI"/>
                <a:ea typeface="Nirmala UI"/>
              </a:rPr>
              <a:t>  —  अपने क्षेत्र के जोनल मजिस्ट्रेट के माध्यम से उपखण्ड अधिकारी द्वारा अधिकृत इंजीनियर की सेवाएँ लें</a:t>
            </a:r>
          </a:p>
        </p:txBody>
      </p:sp>
      <p:sp>
        <p:nvSpPr>
          <p:cNvPr id="10" name="Rounded Rectangle 9"/>
          <p:cNvSpPr/>
          <p:nvPr/>
        </p:nvSpPr>
        <p:spPr>
          <a:xfrm>
            <a:off x="566928" y="3449330"/>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49330"/>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ध्यान दें — मॉक पोल में और मतदान के दौरान नियम अलग हैं</a:t>
            </a:r>
          </a:p>
          <a:p>
            <a:pPr algn="l">
              <a:lnSpc>
                <a:spcPct val="110000"/>
              </a:lnSpc>
              <a:spcAft>
                <a:spcPts val="300"/>
              </a:spcAft>
            </a:pPr>
            <a:r>
              <a:rPr sz="1300" b="0" i="0">
                <a:solidFill>
                  <a:srgbClr val="202733"/>
                </a:solidFill>
                <a:latin typeface="Nirmala UI"/>
                <a:cs typeface="Nirmala UI"/>
                <a:ea typeface="Nirmala UI"/>
              </a:rPr>
              <a:t>मॉक पोल के दौरान: केवल खराब यूनिट बदलें। मतदान के दौरान (PP2_p028): कोई भी एक यूनिट खराब हो तो पूरा सेट बदलें। दोनों को मिलाएँ नहीं।</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मॉक पोल</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मतदान से एक घंटा पूर्व · नोटा सहित प्रत्येक को 1-1 मत · परिशिष्ट-19</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कब, कौन और किसके सामने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एवं 4-A; परिशिष्ट-6 भाग-1 एवं भाग-2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19915"/>
            <a:ext cx="11064240" cy="488088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मतदान प्रारम्भ होने से एक घंटा पूर्व — अर्थात् प्रातः 6:00 बजे (मतदान 7:00 से)</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कौन करेगा</a:t>
            </a:r>
            <a:r>
              <a:rPr sz="1450" b="0" i="0">
                <a:solidFill>
                  <a:srgbClr val="202733"/>
                </a:solidFill>
                <a:latin typeface="Nirmala UI"/>
                <a:cs typeface="Nirmala UI"/>
                <a:ea typeface="Nirmala UI"/>
              </a:rPr>
              <a:t>  —  पीठासीन अधिकारी स्वयं बनावटी मतदान (Mock Poll) करेगा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अभिकर्ता न हों तो</a:t>
            </a:r>
            <a:r>
              <a:rPr sz="1450" b="0" i="0">
                <a:solidFill>
                  <a:srgbClr val="202733"/>
                </a:solidFill>
                <a:latin typeface="Nirmala UI"/>
                <a:cs typeface="Nirmala UI"/>
                <a:ea typeface="Nirmala UI"/>
              </a:rPr>
              <a:t>  —  कोई अभिकर्ता उपस्थित नहीं या केवल एक ही उपस्थित हो तो 15 मिनट तक अन्य अभिकर्ताओं की प्रतीक्षा करेगा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15 मिनट के बाद</a:t>
            </a:r>
            <a:r>
              <a:rPr sz="1450" b="0" i="0">
                <a:solidFill>
                  <a:srgbClr val="202733"/>
                </a:solidFill>
                <a:latin typeface="Nirmala UI"/>
                <a:cs typeface="Nirmala UI"/>
                <a:ea typeface="Nirmala UI"/>
              </a:rPr>
              <a:t>  —  प्रतीक्षा के बाद भी न आएँ तो मॉक पोल रोकें नहीं — जो उपस्थित हैं उन्हीं के सामने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प्रमाण पत्र</a:t>
            </a:r>
            <a:r>
              <a:rPr sz="1450" b="0" i="0">
                <a:solidFill>
                  <a:srgbClr val="202733"/>
                </a:solidFill>
                <a:latin typeface="Nirmala UI"/>
                <a:cs typeface="Nirmala UI"/>
                <a:ea typeface="Nirmala UI"/>
              </a:rPr>
              <a:t>  —  कार्यवाही के उपरान्त निर्धारित प्ररूप (परिशिष्ट-19) में प्रमाण पत्र देगा, जिस पर उपस्थित अभिकर्ताओं के हस्ताक्षर भी होंगे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 सेट बदले तो</a:t>
            </a:r>
            <a:r>
              <a:rPr sz="1450" b="0" i="0">
                <a:solidFill>
                  <a:srgbClr val="202733"/>
                </a:solidFill>
                <a:latin typeface="Nirmala UI"/>
                <a:cs typeface="Nirmala UI"/>
                <a:ea typeface="Nirmala UI"/>
              </a:rPr>
              <a:t>  —  मतदान के दौरान मशीन खराबी से पूरा सेट बदला जाए तो उस पर भी बनावटी मतदान की प्रक्रिया पूरी की जाएगी</a:t>
            </a:r>
          </a:p>
        </p:txBody>
      </p:sp>
      <p:sp>
        <p:nvSpPr>
          <p:cNvPr id="11" name="Rounded Rectangle 10"/>
          <p:cNvSpPr/>
          <p:nvPr/>
        </p:nvSpPr>
        <p:spPr>
          <a:xfrm>
            <a:off x="566928" y="3682725"/>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82725"/>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1074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जोड़ लें</a:t>
            </a:r>
          </a:p>
          <a:p>
            <a:pPr algn="l">
              <a:lnSpc>
                <a:spcPct val="110000"/>
              </a:lnSpc>
              <a:spcAft>
                <a:spcPts val="300"/>
              </a:spcAft>
            </a:pPr>
            <a:r>
              <a:rPr sz="1300" b="0" i="0">
                <a:solidFill>
                  <a:srgbClr val="202733"/>
                </a:solidFill>
                <a:latin typeface="Nirmala UI"/>
                <a:cs typeface="Nirmala UI"/>
                <a:ea typeface="Nirmala UI"/>
              </a:rPr>
              <a:t>मतदान के बीच नई मशीन का मॉक पोल केवल दोहराना नहीं है — उसका अलग अभिलेख है: परिशिष्ट-6 का भाग-2 (नई मशीन की घोषणा) तथा पीठासीन अधिकारी की डायरी की मद 29। विस्तार से आगे की स्लाइड देखें।</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नमूने के मतदान हेतु बटनों का क्रम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डेक का अपना प्रवाह-चित्र;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25</a:t>
            </a:r>
          </a:p>
        </p:txBody>
      </p:sp>
      <p:sp>
        <p:nvSpPr>
          <p:cNvPr id="9" name="Rounded Rectangle 8"/>
          <p:cNvSpPr/>
          <p:nvPr/>
        </p:nvSpPr>
        <p:spPr>
          <a:xfrm>
            <a:off x="521207" y="1605915"/>
            <a:ext cx="5440679" cy="4103369"/>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17.png"/>
          <p:cNvPicPr>
            <a:picLocks noChangeAspect="1"/>
          </p:cNvPicPr>
          <p:nvPr/>
        </p:nvPicPr>
        <p:blipFill>
          <a:blip r:embed="rId2"/>
          <a:stretch>
            <a:fillRect/>
          </a:stretch>
        </p:blipFill>
        <p:spPr>
          <a:xfrm>
            <a:off x="566928" y="1651635"/>
            <a:ext cx="5349240" cy="4011929"/>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डेक का अपना प्रवाह-चित्र: CLEAR → BALLOT → CLOSE → RESULT → CLEAR → SWITCH OFF CU → SEAL</a:t>
            </a:r>
            <a:r>
              <a:rPr sz="950" b="0" i="0">
                <a:solidFill>
                  <a:srgbClr val="5B6472"/>
                </a:solidFill>
                <a:latin typeface="Nirmala UI"/>
                <a:cs typeface="Nirmala UI"/>
                <a:ea typeface="Nirmala UI"/>
              </a:rPr>
              <a:t/>
            </a:r>
          </a:p>
        </p:txBody>
      </p:sp>
      <p:sp>
        <p:nvSpPr>
          <p:cNvPr id="12" name="Rounded Rectangle 11"/>
          <p:cNvSpPr/>
          <p:nvPr/>
        </p:nvSpPr>
        <p:spPr>
          <a:xfrm>
            <a:off x="6263640" y="1756470"/>
            <a:ext cx="5367528"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56470"/>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84486"/>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चित्र सही है — इसे ही आधार बनाइए</a:t>
            </a:r>
          </a:p>
          <a:p>
            <a:pPr algn="l">
              <a:lnSpc>
                <a:spcPct val="110000"/>
              </a:lnSpc>
              <a:spcAft>
                <a:spcPts val="300"/>
              </a:spcAft>
            </a:pPr>
            <a:r>
              <a:rPr sz="1300" b="0" i="0">
                <a:solidFill>
                  <a:srgbClr val="202733"/>
                </a:solidFill>
                <a:latin typeface="Nirmala UI"/>
                <a:cs typeface="Nirmala UI"/>
                <a:ea typeface="Nirmala UI"/>
              </a:rPr>
              <a:t>इस प्रवाह-चित्र में CLOSE, RESULT से पहले है। आगे की क्रमांकित स्लाइडों (PP2_p018–p022) में CLOSE का चरण छूट गया है। जहाँ टकराव लगे, यही चित्र और PP2_p036 का चित्र मान्य हैं।</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प्रामाणिक क्रम — नौ चरण</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(पृ.20) एवं 4-A (पृ.32); ECIL MPSV पुस्तिका अध्याय 5 एवं 7; PP2_p017 व PP2_p036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4105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CLEAR</a:t>
            </a:r>
          </a:p>
          <a:p>
            <a:pPr algn="l">
              <a:lnSpc>
                <a:spcPct val="105000"/>
              </a:lnSpc>
              <a:spcAft>
                <a:spcPts val="100"/>
              </a:spcAft>
            </a:pPr>
            <a:r>
              <a:rPr sz="1250" b="0" i="0">
                <a:solidFill>
                  <a:srgbClr val="202733"/>
                </a:solidFill>
                <a:latin typeface="Nirmala UI"/>
                <a:cs typeface="Nirmala UI"/>
                <a:ea typeface="Nirmala UI"/>
              </a:rPr>
              <a:t>मशीन खाली है — अभिकर्ताओं को डिस्प्ले दिखाएँ</a:t>
            </a:r>
          </a:p>
        </p:txBody>
      </p:sp>
      <p:sp>
        <p:nvSpPr>
          <p:cNvPr id="12" name="Rounded Rectangle 11"/>
          <p:cNvSpPr/>
          <p:nvPr/>
        </p:nvSpPr>
        <p:spPr>
          <a:xfrm>
            <a:off x="566928" y="187776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सफेद पर्चियाँ</a:t>
            </a:r>
          </a:p>
          <a:p>
            <a:pPr algn="l">
              <a:lnSpc>
                <a:spcPct val="105000"/>
              </a:lnSpc>
              <a:spcAft>
                <a:spcPts val="100"/>
              </a:spcAft>
            </a:pPr>
            <a:r>
              <a:rPr sz="1250" b="0" i="0">
                <a:solidFill>
                  <a:srgbClr val="202733"/>
                </a:solidFill>
                <a:latin typeface="Nirmala UI"/>
                <a:cs typeface="Nirmala UI"/>
                <a:ea typeface="Nirmala UI"/>
              </a:rPr>
              <a:t>मॉक पोल में भाग लेने वालों को सदस्य पद हेतु सफेद पर्ची जारी करें, फिर वापस लेकर संग्रहित करें</a:t>
            </a:r>
          </a:p>
        </p:txBody>
      </p:sp>
      <p:sp>
        <p:nvSpPr>
          <p:cNvPr id="14" name="Rounded Rectangle 13"/>
          <p:cNvSpPr/>
          <p:nvPr/>
        </p:nvSpPr>
        <p:spPr>
          <a:xfrm>
            <a:off x="566928" y="241446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BALLOT</a:t>
            </a:r>
          </a:p>
          <a:p>
            <a:pPr algn="l">
              <a:lnSpc>
                <a:spcPct val="105000"/>
              </a:lnSpc>
              <a:spcAft>
                <a:spcPts val="100"/>
              </a:spcAft>
            </a:pPr>
            <a:r>
              <a:rPr sz="1250" b="0" i="0">
                <a:solidFill>
                  <a:srgbClr val="202733"/>
                </a:solidFill>
                <a:latin typeface="Nirmala UI"/>
                <a:cs typeface="Nirmala UI"/>
                <a:ea typeface="Nirmala UI"/>
              </a:rPr>
              <a:t>तृतीय मतदान अधिकारी CU के बैलट खण्ड पर BALLOT दबाएगा — मतदाता नहीं</a:t>
            </a:r>
          </a:p>
        </p:txBody>
      </p:sp>
      <p:sp>
        <p:nvSpPr>
          <p:cNvPr id="16" name="Rounded Rectangle 15"/>
          <p:cNvSpPr/>
          <p:nvPr/>
        </p:nvSpPr>
        <p:spPr>
          <a:xfrm>
            <a:off x="566928" y="295116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मत</a:t>
            </a:r>
          </a:p>
          <a:p>
            <a:pPr algn="l">
              <a:lnSpc>
                <a:spcPct val="105000"/>
              </a:lnSpc>
              <a:spcAft>
                <a:spcPts val="100"/>
              </a:spcAft>
            </a:pPr>
            <a:r>
              <a:rPr sz="1250" b="0" i="0">
                <a:solidFill>
                  <a:srgbClr val="202733"/>
                </a:solidFill>
                <a:latin typeface="Nirmala UI"/>
                <a:cs typeface="Nirmala UI"/>
                <a:ea typeface="Nirmala UI"/>
              </a:rPr>
              <a:t>मॉक-वोटर BU पर बटन दबाएगा; नोटा सहित प्रत्येक अभ्यर्थी को न्यूनतम 1-1 मत अनिवार्य</a:t>
            </a:r>
          </a:p>
        </p:txBody>
      </p:sp>
      <p:sp>
        <p:nvSpPr>
          <p:cNvPr id="18" name="Rounded Rectangle 17"/>
          <p:cNvSpPr/>
          <p:nvPr/>
        </p:nvSpPr>
        <p:spPr>
          <a:xfrm>
            <a:off x="566928" y="3487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TOTAL</a:t>
            </a:r>
          </a:p>
          <a:p>
            <a:pPr algn="l">
              <a:lnSpc>
                <a:spcPct val="105000"/>
              </a:lnSpc>
              <a:spcAft>
                <a:spcPts val="100"/>
              </a:spcAft>
            </a:pPr>
            <a:r>
              <a:rPr sz="1250" b="0" i="0">
                <a:solidFill>
                  <a:srgbClr val="202733"/>
                </a:solidFill>
                <a:latin typeface="Nirmala UI"/>
                <a:cs typeface="Nirmala UI"/>
                <a:ea typeface="Nirmala UI"/>
              </a:rPr>
              <a:t>TOTAL दबाकर कुल मतों का मिलान परिशिष्ट-19 के लेखे से करें</a:t>
            </a:r>
          </a:p>
        </p:txBody>
      </p:sp>
      <p:sp>
        <p:nvSpPr>
          <p:cNvPr id="20" name="Rounded Rectangle 19"/>
          <p:cNvSpPr/>
          <p:nvPr/>
        </p:nvSpPr>
        <p:spPr>
          <a:xfrm>
            <a:off x="566928" y="4024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CLOSE</a:t>
            </a:r>
          </a:p>
          <a:p>
            <a:pPr algn="l">
              <a:lnSpc>
                <a:spcPct val="105000"/>
              </a:lnSpc>
              <a:spcAft>
                <a:spcPts val="100"/>
              </a:spcAft>
            </a:pPr>
            <a:r>
              <a:rPr sz="1250" b="0" i="0">
                <a:solidFill>
                  <a:srgbClr val="202733"/>
                </a:solidFill>
                <a:latin typeface="Nirmala UI"/>
                <a:cs typeface="Nirmala UI"/>
                <a:ea typeface="Nirmala UI"/>
              </a:rPr>
              <a:t>CLOSE की कैप हटाकर दबाएँ → POLL CLOSED प्रदर्शित होगा → कैप वापस लगाएँ</a:t>
            </a:r>
          </a:p>
        </p:txBody>
      </p:sp>
      <p:sp>
        <p:nvSpPr>
          <p:cNvPr id="22" name="Rounded Rectangle 21"/>
          <p:cNvSpPr/>
          <p:nvPr/>
        </p:nvSpPr>
        <p:spPr>
          <a:xfrm>
            <a:off x="566928" y="4561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RESULT-I → मिलान → CLEAR → TOTAL = 0</a:t>
            </a:r>
          </a:p>
          <a:p>
            <a:pPr algn="l">
              <a:lnSpc>
                <a:spcPct val="105000"/>
              </a:lnSpc>
              <a:spcAft>
                <a:spcPts val="100"/>
              </a:spcAft>
            </a:pPr>
            <a:r>
              <a:rPr sz="1250" b="0" i="0">
                <a:solidFill>
                  <a:srgbClr val="202733"/>
                </a:solidFill>
                <a:latin typeface="Nirmala UI"/>
                <a:cs typeface="Nirmala UI"/>
                <a:ea typeface="Nirmala UI"/>
              </a:rPr>
              <a:t>RESULT-I का परिणाम परिशिष्ट-19 से मिलाएँ; फिर CLEAR दबाकर सब शून्य करें और TOTAL से शून्य की पुष्टि करें</a:t>
            </a:r>
          </a:p>
        </p:txBody>
      </p:sp>
      <p:sp>
        <p:nvSpPr>
          <p:cNvPr id="24" name="Rounded Rectangle 23"/>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CLOSE के बिना RESULT चलेगा ही नहीं</a:t>
            </a:r>
          </a:p>
          <a:p>
            <a:pPr algn="l">
              <a:lnSpc>
                <a:spcPct val="110000"/>
              </a:lnSpc>
              <a:spcAft>
                <a:spcPts val="300"/>
              </a:spcAft>
            </a:pPr>
            <a:r>
              <a:rPr sz="1300" b="0" i="0">
                <a:solidFill>
                  <a:srgbClr val="202733"/>
                </a:solidFill>
                <a:latin typeface="Nirmala UI"/>
                <a:cs typeface="Nirmala UI"/>
                <a:ea typeface="Nirmala UI"/>
              </a:rPr>
              <a:t>ECIL MPSV पुस्तिका अध्याय 7 की त्रुटि तालिका, पंक्ति 3(iv): CLOSE दबाए बिना RESULT-I दबाने पर मशीन 'INVALID OPERATION' और बाधित बीप देगी। इसके बाद: परिशिष्ट-19 पर हस्ताक्षर → CU स्विच OFF → परिणाम खण्ड की सीलिंग।</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 चरण 1 से 3</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अ.9(6)1 एवं अ.14(3)10; नियम 32-ख(6); आदेश 1408 दिनांक 04.02.2026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552712"/>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16136"/>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सफेद पर्ची</a:t>
            </a:r>
          </a:p>
          <a:p>
            <a:pPr algn="l">
              <a:lnSpc>
                <a:spcPct val="105000"/>
              </a:lnSpc>
              <a:spcAft>
                <a:spcPts val="100"/>
              </a:spcAft>
            </a:pPr>
            <a:r>
              <a:rPr sz="1250" b="0" i="0">
                <a:solidFill>
                  <a:srgbClr val="202733"/>
                </a:solidFill>
                <a:latin typeface="Nirmala UI"/>
                <a:cs typeface="Nirmala UI"/>
                <a:ea typeface="Nirmala UI"/>
              </a:rPr>
              <a:t>मॉक पोल में भाग लेने वाले सदस्यों (अभ्यर्थी के मतदान अभिकर्ता / मतदान दल) को सदस्य पद के लिए सफेद पर्ची जारी की जाएगी</a:t>
            </a:r>
          </a:p>
        </p:txBody>
      </p:sp>
      <p:sp>
        <p:nvSpPr>
          <p:cNvPr id="12" name="Rounded Rectangle 11"/>
          <p:cNvSpPr/>
          <p:nvPr/>
        </p:nvSpPr>
        <p:spPr>
          <a:xfrm>
            <a:off x="566928" y="2089414"/>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52838"/>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पर्ची वापस</a:t>
            </a:r>
          </a:p>
          <a:p>
            <a:pPr algn="l">
              <a:lnSpc>
                <a:spcPct val="105000"/>
              </a:lnSpc>
              <a:spcAft>
                <a:spcPts val="100"/>
              </a:spcAft>
            </a:pPr>
            <a:r>
              <a:rPr sz="1250" b="0" i="0">
                <a:solidFill>
                  <a:srgbClr val="202733"/>
                </a:solidFill>
                <a:latin typeface="Nirmala UI"/>
                <a:cs typeface="Nirmala UI"/>
                <a:ea typeface="Nirmala UI"/>
              </a:rPr>
              <a:t>पीठासीन अधिकारी सफेद पर्चियाँ संग्रहित करेगा, तत्पश्चात् मॉकपॉल वोटर को वोट डालने की अनुमति दी जाएगी; प्रत्येक को एक ही वोट डालना होगा</a:t>
            </a:r>
          </a:p>
        </p:txBody>
      </p:sp>
      <p:sp>
        <p:nvSpPr>
          <p:cNvPr id="14" name="Rounded Rectangle 13"/>
          <p:cNvSpPr/>
          <p:nvPr/>
        </p:nvSpPr>
        <p:spPr>
          <a:xfrm>
            <a:off x="566928" y="2626116"/>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954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BALLOT</a:t>
            </a:r>
          </a:p>
          <a:p>
            <a:pPr algn="l">
              <a:lnSpc>
                <a:spcPct val="105000"/>
              </a:lnSpc>
              <a:spcAft>
                <a:spcPts val="100"/>
              </a:spcAft>
            </a:pPr>
            <a:r>
              <a:rPr sz="1250" b="0" i="0">
                <a:solidFill>
                  <a:srgbClr val="202733"/>
                </a:solidFill>
                <a:latin typeface="Nirmala UI"/>
                <a:cs typeface="Nirmala UI"/>
                <a:ea typeface="Nirmala UI"/>
              </a:rPr>
              <a:t>तृतीय मतदान अधिकारी कंट्रोल यूनिट के बैलट खण्ड पर BALLOT बटन दबाएगा; डिस्प्ले पर लाल Busy लैम्प जलेगा और BU पर हरी बत्ती जलेगी</a:t>
            </a:r>
          </a:p>
        </p:txBody>
      </p:sp>
      <p:sp>
        <p:nvSpPr>
          <p:cNvPr id="16" name="Rounded Rectangle 15"/>
          <p:cNvSpPr/>
          <p:nvPr/>
        </p:nvSpPr>
        <p:spPr>
          <a:xfrm>
            <a:off x="566928" y="3327410"/>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3327410"/>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2960" y="3455426"/>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3: 'मतदाता कंट्रोल यूनिट के बैलट सेक्शन पर BALLOT बटन दबाएगा।' — यह विधि-विरुद्ध है। मार्गदर्शिका अ.9(6)1: 'Ballot बटन, कन्ट्रोल यूनिट के प्रभारी तृतीय मतदान अधिकारी द्वारा दबाया जायेगा।' CU पीठासीन अधिकारी की मेज पर, अभिकर्ताओं की पूर्ण दृष्टि में रहती है (नियम 32-ख(6)); मतदाता केवल मतदान प्रकोष्ठ में रखी बैलट यूनिट तक जाता है। जिस दल ने यह रट लिया, वह वास्तविक मतदान में भी यही करेगा — मशीन की अभिरक्षा और मत की गोपनीयता दोनों भंग।</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 चरण 4 से 6</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मार्गदर्शिका अध्याय 4 पृ.20 एवं 4-A पृ.32; परिशिष्ट-19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5121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7559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मत अंकित</a:t>
            </a:r>
          </a:p>
          <a:p>
            <a:pPr algn="l">
              <a:lnSpc>
                <a:spcPct val="105000"/>
              </a:lnSpc>
              <a:spcAft>
                <a:spcPts val="100"/>
              </a:spcAft>
            </a:pPr>
            <a:r>
              <a:rPr sz="1250" b="0" i="0">
                <a:solidFill>
                  <a:srgbClr val="202733"/>
                </a:solidFill>
                <a:latin typeface="Nirmala UI"/>
                <a:cs typeface="Nirmala UI"/>
                <a:ea typeface="Nirmala UI"/>
              </a:rPr>
              <a:t>BU पर उम्मीदवार का बटन दबाने से सम्बन्धित तीर लैम्प लाल जलता है एवं लम्बी बीप की आवाज आती है</a:t>
            </a:r>
          </a:p>
        </p:txBody>
      </p:sp>
      <p:sp>
        <p:nvSpPr>
          <p:cNvPr id="12" name="Rounded Rectangle 11"/>
          <p:cNvSpPr/>
          <p:nvPr/>
        </p:nvSpPr>
        <p:spPr>
          <a:xfrm>
            <a:off x="566928" y="209491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5833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अगला मत</a:t>
            </a:r>
          </a:p>
          <a:p>
            <a:pPr algn="l">
              <a:lnSpc>
                <a:spcPct val="105000"/>
              </a:lnSpc>
              <a:spcAft>
                <a:spcPts val="100"/>
              </a:spcAft>
            </a:pPr>
            <a:r>
              <a:rPr sz="1250" b="0" i="0">
                <a:solidFill>
                  <a:srgbClr val="202733"/>
                </a:solidFill>
                <a:latin typeface="Nirmala UI"/>
                <a:cs typeface="Nirmala UI"/>
                <a:ea typeface="Nirmala UI"/>
              </a:rPr>
              <a:t>मतदान पूरा होते ही BU की हरी Ready बत्ती, उम्मीदवार की लाल बत्ती और बीप एक साथ बंद हो जाएँगी; कुछ सेकण्ड बाद CU की लाल Busy बत्ती भी बंद होगी — मशीन अगले वोट के लिए तैयार</a:t>
            </a:r>
          </a:p>
        </p:txBody>
      </p:sp>
      <p:sp>
        <p:nvSpPr>
          <p:cNvPr id="14" name="Rounded Rectangle 13"/>
          <p:cNvSpPr/>
          <p:nvPr/>
        </p:nvSpPr>
        <p:spPr>
          <a:xfrm>
            <a:off x="566928" y="2677652"/>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4107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दोहराएँ</a:t>
            </a:r>
          </a:p>
          <a:p>
            <a:pPr algn="l">
              <a:lnSpc>
                <a:spcPct val="105000"/>
              </a:lnSpc>
              <a:spcAft>
                <a:spcPts val="100"/>
              </a:spcAft>
            </a:pPr>
            <a:r>
              <a:rPr sz="1250" b="0" i="0">
                <a:solidFill>
                  <a:srgbClr val="202733"/>
                </a:solidFill>
                <a:latin typeface="Nirmala UI"/>
                <a:cs typeface="Nirmala UI"/>
                <a:ea typeface="Nirmala UI"/>
              </a:rPr>
              <a:t>अन्य मॉकपॉल वोटरों के लिए बिन्दु 1 से 5 की प्रक्रिया दोहराएँ; नोटा सहित प्रत्येक अभ्यर्थी को कम से कम एक-एक मत अवश्य पड़े</a:t>
            </a:r>
          </a:p>
        </p:txBody>
      </p:sp>
      <p:sp>
        <p:nvSpPr>
          <p:cNvPr id="16" name="Rounded Rectangle 15"/>
          <p:cNvSpPr/>
          <p:nvPr/>
        </p:nvSpPr>
        <p:spPr>
          <a:xfrm>
            <a:off x="566928" y="3260392"/>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22381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6-क · लेखा</a:t>
            </a:r>
          </a:p>
          <a:p>
            <a:pPr algn="l">
              <a:lnSpc>
                <a:spcPct val="105000"/>
              </a:lnSpc>
              <a:spcAft>
                <a:spcPts val="100"/>
              </a:spcAft>
            </a:pPr>
            <a:r>
              <a:rPr sz="1250" b="0" i="0">
                <a:solidFill>
                  <a:srgbClr val="202733"/>
                </a:solidFill>
                <a:latin typeface="Nirmala UI"/>
                <a:cs typeface="Nirmala UI"/>
                <a:ea typeface="Nirmala UI"/>
              </a:rPr>
              <a:t>प्रत्येक अभ्यर्थी के सम्बन्ध में किए गए मॉकपॉल का पूर्ण लेखा परिशिष्ट-19 के अनुसार तैयार करें — यही बाद में RESULT-I से मिलाया जाएगा</a:t>
            </a:r>
          </a:p>
        </p:txBody>
      </p:sp>
      <p:sp>
        <p:nvSpPr>
          <p:cNvPr id="18" name="Rounded Rectangle 17"/>
          <p:cNvSpPr/>
          <p:nvPr/>
        </p:nvSpPr>
        <p:spPr>
          <a:xfrm>
            <a:off x="566928" y="4007723"/>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4007723"/>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413573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नोटा का पैनल</a:t>
            </a:r>
          </a:p>
          <a:p>
            <a:pPr algn="l">
              <a:lnSpc>
                <a:spcPct val="110000"/>
              </a:lnSpc>
              <a:spcAft>
                <a:spcPts val="300"/>
              </a:spcAft>
            </a:pPr>
            <a:r>
              <a:rPr sz="1300" b="0" i="0">
                <a:solidFill>
                  <a:srgbClr val="202733"/>
                </a:solidFill>
                <a:latin typeface="Nirmala UI"/>
                <a:cs typeface="Nirmala UI"/>
                <a:ea typeface="Nirmala UI"/>
              </a:rPr>
              <a:t>मूल स्लाइड 'नोटा सहित' नहीं कहती। यदि नोटा को एक भी मॉक मत न मिला, तो नोटा का पैनल जाँचा ही नहीं गया — और मतदान के दौरान उसकी खराबी पकड़ में नहीं आएगी। यही वह एक पैनल है जिस पर आपत्ति सबसे अधिक होती है।</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चरण 7 — RESULT से पहले CLOSE</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एवं अध्याय 7 त्रुटि तालिका पंक्ति 3(iv); डेक का अपना चित्र PP2_p017 व PP2_p036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29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4688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10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7-क · TOTAL</a:t>
            </a:r>
          </a:p>
          <a:p>
            <a:pPr algn="l">
              <a:lnSpc>
                <a:spcPct val="105000"/>
              </a:lnSpc>
              <a:spcAft>
                <a:spcPts val="100"/>
              </a:spcAft>
            </a:pPr>
            <a:r>
              <a:rPr sz="1250" b="0" i="0">
                <a:solidFill>
                  <a:srgbClr val="202733"/>
                </a:solidFill>
                <a:latin typeface="Nirmala UI"/>
                <a:cs typeface="Nirmala UI"/>
                <a:ea typeface="Nirmala UI"/>
              </a:rPr>
              <a:t>TOTAL दबाकर कुल मॉक मतों की संख्या देखें और परिशिष्ट-19 के लेखे से मिलाएँ; अभिकर्ताओं को भी दिखाएँ</a:t>
            </a:r>
          </a:p>
        </p:txBody>
      </p:sp>
      <p:sp>
        <p:nvSpPr>
          <p:cNvPr id="12" name="Rounded Rectangle 11"/>
          <p:cNvSpPr/>
          <p:nvPr/>
        </p:nvSpPr>
        <p:spPr>
          <a:xfrm>
            <a:off x="566928" y="198358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47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7-ख · कैप हटाएँ</a:t>
            </a:r>
          </a:p>
          <a:p>
            <a:pPr algn="l">
              <a:lnSpc>
                <a:spcPct val="105000"/>
              </a:lnSpc>
              <a:spcAft>
                <a:spcPts val="100"/>
              </a:spcAft>
            </a:pPr>
            <a:r>
              <a:rPr sz="1250" b="0" i="0">
                <a:solidFill>
                  <a:srgbClr val="202733"/>
                </a:solidFill>
                <a:latin typeface="Nirmala UI"/>
                <a:cs typeface="Nirmala UI"/>
                <a:ea typeface="Nirmala UI"/>
              </a:rPr>
              <a:t>CLOSE बटन की प्लास्टिक/रबर कैप हटाएँ</a:t>
            </a:r>
          </a:p>
        </p:txBody>
      </p:sp>
      <p:sp>
        <p:nvSpPr>
          <p:cNvPr id="14" name="Rounded Rectangle 13"/>
          <p:cNvSpPr/>
          <p:nvPr/>
        </p:nvSpPr>
        <p:spPr>
          <a:xfrm>
            <a:off x="566928" y="252028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3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7-ग · CLOSE दबाएँ</a:t>
            </a:r>
          </a:p>
          <a:p>
            <a:pPr algn="l">
              <a:lnSpc>
                <a:spcPct val="105000"/>
              </a:lnSpc>
              <a:spcAft>
                <a:spcPts val="100"/>
              </a:spcAft>
            </a:pPr>
            <a:r>
              <a:rPr sz="1250" b="0" i="0">
                <a:solidFill>
                  <a:srgbClr val="202733"/>
                </a:solidFill>
                <a:latin typeface="Nirmala UI"/>
                <a:cs typeface="Nirmala UI"/>
                <a:ea typeface="Nirmala UI"/>
              </a:rPr>
              <a:t>डिस्प्ले क्रमशः CLOSING → NUMBER OF POSTS → DTE/TME → TOTAL VOTERS → मशीन क्रमांक → POLL CLOSED दिखाएगा</a:t>
            </a:r>
          </a:p>
        </p:txBody>
      </p:sp>
      <p:sp>
        <p:nvSpPr>
          <p:cNvPr id="16" name="Rounded Rectangle 15"/>
          <p:cNvSpPr/>
          <p:nvPr/>
        </p:nvSpPr>
        <p:spPr>
          <a:xfrm>
            <a:off x="566928" y="305699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20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7-घ · कैप वापस</a:t>
            </a:r>
          </a:p>
          <a:p>
            <a:pPr algn="l">
              <a:lnSpc>
                <a:spcPct val="105000"/>
              </a:lnSpc>
              <a:spcAft>
                <a:spcPts val="100"/>
              </a:spcAft>
            </a:pPr>
            <a:r>
              <a:rPr sz="1250" b="0" i="0">
                <a:solidFill>
                  <a:srgbClr val="202733"/>
                </a:solidFill>
                <a:latin typeface="Nirmala UI"/>
                <a:cs typeface="Nirmala UI"/>
                <a:ea typeface="Nirmala UI"/>
              </a:rPr>
              <a:t>कैप तुरन्त वापस लगाएँ — खुली कैप छोड़ना घोर चूक है</a:t>
            </a:r>
          </a:p>
        </p:txBody>
      </p:sp>
      <p:sp>
        <p:nvSpPr>
          <p:cNvPr id="18" name="Rounded Rectangle 17"/>
          <p:cNvSpPr/>
          <p:nvPr/>
        </p:nvSpPr>
        <p:spPr>
          <a:xfrm>
            <a:off x="566928" y="359369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5711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7-ङ · अब RESULT-I</a:t>
            </a:r>
          </a:p>
          <a:p>
            <a:pPr algn="l">
              <a:lnSpc>
                <a:spcPct val="105000"/>
              </a:lnSpc>
              <a:spcAft>
                <a:spcPts val="100"/>
              </a:spcAft>
            </a:pPr>
            <a:r>
              <a:rPr sz="1250" b="0" i="0">
                <a:solidFill>
                  <a:srgbClr val="202733"/>
                </a:solidFill>
                <a:latin typeface="Nirmala UI"/>
                <a:cs typeface="Nirmala UI"/>
                <a:ea typeface="Nirmala UI"/>
              </a:rPr>
              <a:t>अब आंतरिक खण्ड में RESULT-I दबाएँ</a:t>
            </a:r>
          </a:p>
        </p:txBody>
      </p:sp>
      <p:sp>
        <p:nvSpPr>
          <p:cNvPr id="20" name="Rounded Rectangle 19"/>
          <p:cNvSpPr/>
          <p:nvPr/>
        </p:nvSpPr>
        <p:spPr>
          <a:xfrm>
            <a:off x="566928" y="429498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9498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2300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क्रम में चरण 6 (मॉक वोट दोहराना) के तुरन्त बाद चरण 7 'अब CU पर स्थित RESULT बटन दबाएं' आता है — बीच में CLOSE का कोई चरण नहीं है। यह केवल चूक नहीं है: CLOSE दबाए बिना RESULT-I दबाने पर मशीन 'INVALID OPERATION' और बाधित बीप देगी (MPSV अध्याय 7, पंक्ति 3(iv))। अर्थात् डेक का चरण 7 अकेला चलेगा ही नहीं, और दल एक बिलकुल स्वस्थ मशीन को खराब समझकर बदलवाने भेज देगा — मतदान से पहले के 60 मिनट में।</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चुनाव के छह स्थिर तथ्य — पूरा प्रशिक्षण इन्हीं पर टिका 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बिन्दु (2), 9(iii), 9(vi)–(vii), 9(xxi); आदेश 560 / सां.आ. 145-2026 दिनांक 16.01.2026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01719"/>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501719"/>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702887"/>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एक ही पद</a:t>
            </a:r>
          </a:p>
          <a:p>
            <a:pPr algn="l">
              <a:lnSpc>
                <a:spcPct val="110000"/>
              </a:lnSpc>
              <a:spcAft>
                <a:spcPts val="350"/>
              </a:spcAft>
            </a:pPr>
            <a:r>
              <a:rPr sz="1250" b="0" i="0">
                <a:solidFill>
                  <a:srgbClr val="202733"/>
                </a:solidFill>
                <a:latin typeface="Nirmala UI"/>
                <a:cs typeface="Nirmala UI"/>
                <a:ea typeface="Nirmala UI"/>
              </a:rPr>
              <a:t>मतदान केन्द्र पर केवल वार्ड सदस्य (पार्षद) का चुनाव</a:t>
            </a:r>
          </a:p>
          <a:p>
            <a:pPr algn="l">
              <a:lnSpc>
                <a:spcPct val="110000"/>
              </a:lnSpc>
              <a:spcAft>
                <a:spcPts val="350"/>
              </a:spcAft>
            </a:pPr>
            <a:r>
              <a:rPr sz="1250" b="0" i="0">
                <a:solidFill>
                  <a:srgbClr val="202733"/>
                </a:solidFill>
                <a:latin typeface="Nirmala UI"/>
                <a:cs typeface="Nirmala UI"/>
                <a:ea typeface="Nirmala UI"/>
              </a:rPr>
              <a:t>अध्यक्ष का चुनाव बाद में, निर्वाचित सदस्यों द्वारा</a:t>
            </a:r>
          </a:p>
        </p:txBody>
      </p:sp>
      <p:sp>
        <p:nvSpPr>
          <p:cNvPr id="13" name="Rounded Rectangle 12"/>
          <p:cNvSpPr/>
          <p:nvPr/>
        </p:nvSpPr>
        <p:spPr>
          <a:xfrm>
            <a:off x="6190488" y="1501719"/>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501719"/>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702887"/>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एक ही सेट</a:t>
            </a:r>
          </a:p>
          <a:p>
            <a:pPr algn="l">
              <a:lnSpc>
                <a:spcPct val="110000"/>
              </a:lnSpc>
              <a:spcAft>
                <a:spcPts val="350"/>
              </a:spcAft>
            </a:pPr>
            <a:r>
              <a:rPr sz="1250" b="0" i="0">
                <a:solidFill>
                  <a:srgbClr val="202733"/>
                </a:solidFill>
                <a:latin typeface="Nirmala UI"/>
                <a:cs typeface="Nirmala UI"/>
                <a:ea typeface="Nirmala UI"/>
              </a:rPr>
              <a:t>एक CU + एक BU; अभ्यर्थी अधिक हों तो अतिरिक्त BU</a:t>
            </a:r>
          </a:p>
          <a:p>
            <a:pPr algn="l">
              <a:lnSpc>
                <a:spcPct val="110000"/>
              </a:lnSpc>
              <a:spcAft>
                <a:spcPts val="350"/>
              </a:spcAft>
            </a:pPr>
            <a:r>
              <a:rPr sz="1250" b="0" i="0">
                <a:solidFill>
                  <a:srgbClr val="202733"/>
                </a:solidFill>
                <a:latin typeface="Nirmala UI"/>
                <a:cs typeface="Nirmala UI"/>
                <a:ea typeface="Nirmala UI"/>
              </a:rPr>
              <a:t>अतिरिक्त CU कभी नहीं</a:t>
            </a:r>
          </a:p>
        </p:txBody>
      </p:sp>
      <p:sp>
        <p:nvSpPr>
          <p:cNvPr id="16" name="Rounded Rectangle 15"/>
          <p:cNvSpPr/>
          <p:nvPr/>
        </p:nvSpPr>
        <p:spPr>
          <a:xfrm>
            <a:off x="566928" y="2743779"/>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743779"/>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2944947"/>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END मास्क</a:t>
            </a:r>
          </a:p>
          <a:p>
            <a:pPr algn="l">
              <a:lnSpc>
                <a:spcPct val="110000"/>
              </a:lnSpc>
              <a:spcAft>
                <a:spcPts val="350"/>
              </a:spcAft>
            </a:pPr>
            <a:r>
              <a:rPr sz="1250" b="0" i="0">
                <a:solidFill>
                  <a:srgbClr val="202733"/>
                </a:solidFill>
                <a:latin typeface="Nirmala UI"/>
                <a:cs typeface="Nirmala UI"/>
                <a:ea typeface="Nirmala UI"/>
              </a:rPr>
              <a:t>MPSV/MPMV का END बटन मास्क रहेगा — आंशिक मतदान की संभावना नहीं</a:t>
            </a:r>
          </a:p>
          <a:p>
            <a:pPr algn="l">
              <a:lnSpc>
                <a:spcPct val="110000"/>
              </a:lnSpc>
              <a:spcAft>
                <a:spcPts val="350"/>
              </a:spcAft>
            </a:pPr>
            <a:r>
              <a:rPr sz="1250" b="0" i="0">
                <a:solidFill>
                  <a:srgbClr val="202733"/>
                </a:solidFill>
                <a:latin typeface="Nirmala UI"/>
                <a:cs typeface="Nirmala UI"/>
                <a:ea typeface="Nirmala UI"/>
              </a:rPr>
              <a:t>ECIL की सामान्य पुस्तिका का 'अन-मास्क' नियम यहाँ लागू नहीं</a:t>
            </a:r>
          </a:p>
        </p:txBody>
      </p:sp>
      <p:sp>
        <p:nvSpPr>
          <p:cNvPr id="19" name="Rounded Rectangle 18"/>
          <p:cNvSpPr/>
          <p:nvPr/>
        </p:nvSpPr>
        <p:spPr>
          <a:xfrm>
            <a:off x="6190488" y="2743779"/>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90488" y="2743779"/>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91656" y="2944947"/>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नोटा एक पैनल है</a:t>
            </a:r>
          </a:p>
          <a:p>
            <a:pPr algn="l">
              <a:lnSpc>
                <a:spcPct val="110000"/>
              </a:lnSpc>
              <a:spcAft>
                <a:spcPts val="350"/>
              </a:spcAft>
            </a:pPr>
            <a:r>
              <a:rPr sz="1250" b="0" i="0">
                <a:solidFill>
                  <a:srgbClr val="202733"/>
                </a:solidFill>
                <a:latin typeface="Nirmala UI"/>
                <a:cs typeface="Nirmala UI"/>
                <a:ea typeface="Nirmala UI"/>
              </a:rPr>
              <a:t>पैनल-गणना, मॉक पोल और मतगणना — तीनों में नोटा गिना जाएगा</a:t>
            </a:r>
          </a:p>
          <a:p>
            <a:pPr algn="l">
              <a:lnSpc>
                <a:spcPct val="110000"/>
              </a:lnSpc>
              <a:spcAft>
                <a:spcPts val="350"/>
              </a:spcAft>
            </a:pPr>
            <a:r>
              <a:rPr sz="1250" b="0" i="0">
                <a:solidFill>
                  <a:srgbClr val="202733"/>
                </a:solidFill>
                <a:latin typeface="Nirmala UI"/>
                <a:cs typeface="Nirmala UI"/>
                <a:ea typeface="Nirmala UI"/>
              </a:rPr>
              <a:t>MPSV: नोटा सहित 15 पैनल · M3A/MK-V: नोटा सहित 16</a:t>
            </a:r>
          </a:p>
        </p:txBody>
      </p:sp>
      <p:sp>
        <p:nvSpPr>
          <p:cNvPr id="22" name="TextBox 21"/>
          <p:cNvSpPr txBox="1"/>
          <p:nvPr/>
        </p:nvSpPr>
        <p:spPr>
          <a:xfrm>
            <a:off x="566928" y="4004127"/>
            <a:ext cx="11064240" cy="2396672"/>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निर्वाचन क्षेत्र = वार्ड</a:t>
            </a:r>
            <a:r>
              <a:rPr sz="1450" b="0" i="0">
                <a:solidFill>
                  <a:srgbClr val="202733"/>
                </a:solidFill>
                <a:latin typeface="Nirmala UI"/>
                <a:cs typeface="Nirmala UI"/>
                <a:ea typeface="Nirmala UI"/>
              </a:rPr>
              <a:t>  —  'लोकसभा', 'विधानसभा', 'एसेम्बली क्षेत्र', 'पंचायत समिति', 'जिला परिषद' — इनमें से कोई इकाई इस चुनाव में है ही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संचालक = राज्य निर्वाचन आयोग</a:t>
            </a:r>
            <a:r>
              <a:rPr sz="1450" b="0" i="0">
                <a:solidFill>
                  <a:srgbClr val="202733"/>
                </a:solidFill>
                <a:latin typeface="Nirmala UI"/>
                <a:cs typeface="Nirmala UI"/>
                <a:ea typeface="Nirmala UI"/>
              </a:rPr>
              <a:t>  —  नगरपालिका आम चुनाव अनुच्छेद 243-ZA के अधीन राज्य निर्वाचन आयोग कराता है, निर्वाचन विभाग नहीं</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चरण 8 एवं 9 — परिणाम का मिलान और CLEAR</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पृ.20; परिशिष्ट-19 का प्रमाणन-वाक्य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51128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74713"/>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 · मिलान</a:t>
            </a:r>
          </a:p>
          <a:p>
            <a:pPr algn="l">
              <a:lnSpc>
                <a:spcPct val="105000"/>
              </a:lnSpc>
              <a:spcAft>
                <a:spcPts val="100"/>
              </a:spcAft>
            </a:pPr>
            <a:r>
              <a:rPr sz="1250" b="0" i="0">
                <a:solidFill>
                  <a:srgbClr val="202733"/>
                </a:solidFill>
                <a:latin typeface="Nirmala UI"/>
                <a:cs typeface="Nirmala UI"/>
                <a:ea typeface="Nirmala UI"/>
              </a:rPr>
              <a:t>CU पर प्रदर्शित मॉकपॉल परिणाम तथा परिशिष्ट-19 के अनुसार अलग से तैयार लेखे से मिलान कर परिणाम के सही होने की पुष्टि करें</a:t>
            </a:r>
          </a:p>
        </p:txBody>
      </p:sp>
      <p:sp>
        <p:nvSpPr>
          <p:cNvPr id="12" name="Rounded Rectangle 11"/>
          <p:cNvSpPr/>
          <p:nvPr/>
        </p:nvSpPr>
        <p:spPr>
          <a:xfrm>
            <a:off x="566928" y="204799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1141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8-क · अभिकर्ताओं को दिखाएँ</a:t>
            </a:r>
          </a:p>
          <a:p>
            <a:pPr algn="l">
              <a:lnSpc>
                <a:spcPct val="105000"/>
              </a:lnSpc>
              <a:spcAft>
                <a:spcPts val="100"/>
              </a:spcAft>
            </a:pPr>
            <a:r>
              <a:rPr sz="1250" b="0" i="0">
                <a:solidFill>
                  <a:srgbClr val="202733"/>
                </a:solidFill>
                <a:latin typeface="Nirmala UI"/>
                <a:cs typeface="Nirmala UI"/>
                <a:ea typeface="Nirmala UI"/>
              </a:rPr>
              <a:t>मिलान अभिकर्ताओं के सामने हो; परिशिष्ट-19 में यही लिखा है कि 'कोई भिन्नता नहीं है'</a:t>
            </a:r>
          </a:p>
        </p:txBody>
      </p:sp>
      <p:sp>
        <p:nvSpPr>
          <p:cNvPr id="14" name="Rounded Rectangle 13"/>
          <p:cNvSpPr/>
          <p:nvPr/>
        </p:nvSpPr>
        <p:spPr>
          <a:xfrm>
            <a:off x="566928" y="258469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4811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 · CLEAR</a:t>
            </a:r>
          </a:p>
          <a:p>
            <a:pPr algn="l">
              <a:lnSpc>
                <a:spcPct val="105000"/>
              </a:lnSpc>
              <a:spcAft>
                <a:spcPts val="100"/>
              </a:spcAft>
            </a:pPr>
            <a:r>
              <a:rPr sz="1250" b="0" i="0">
                <a:solidFill>
                  <a:srgbClr val="202733"/>
                </a:solidFill>
                <a:latin typeface="Nirmala UI"/>
                <a:cs typeface="Nirmala UI"/>
                <a:ea typeface="Nirmala UI"/>
              </a:rPr>
              <a:t>मॉकपॉल के दौरान दर्ज मतों को मिटाने के लिए CLEAR दबाएँ — कुल मतदाताओं की संख्या तथा प्रत्येक उम्मीदवार को मिले मत शून्य हो जाएँगे</a:t>
            </a:r>
          </a:p>
        </p:txBody>
      </p:sp>
      <p:sp>
        <p:nvSpPr>
          <p:cNvPr id="16" name="Rounded Rectangle 15"/>
          <p:cNvSpPr/>
          <p:nvPr/>
        </p:nvSpPr>
        <p:spPr>
          <a:xfrm>
            <a:off x="566928" y="312139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8481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9-क · शून्य की पुष्टि</a:t>
            </a:r>
          </a:p>
          <a:p>
            <a:pPr algn="l">
              <a:lnSpc>
                <a:spcPct val="105000"/>
              </a:lnSpc>
              <a:spcAft>
                <a:spcPts val="100"/>
              </a:spcAft>
            </a:pPr>
            <a:r>
              <a:rPr sz="1250" b="0" i="0">
                <a:solidFill>
                  <a:srgbClr val="202733"/>
                </a:solidFill>
                <a:latin typeface="Nirmala UI"/>
                <a:cs typeface="Nirmala UI"/>
                <a:ea typeface="Nirmala UI"/>
              </a:rPr>
              <a:t>CLEAR के बाद TOTAL दबाकर शून्य की पुष्टि करें और अभिकर्ताओं को दिखाएँ</a:t>
            </a:r>
          </a:p>
        </p:txBody>
      </p:sp>
      <p:sp>
        <p:nvSpPr>
          <p:cNvPr id="18" name="Rounded Rectangle 17"/>
          <p:cNvSpPr/>
          <p:nvPr/>
        </p:nvSpPr>
        <p:spPr>
          <a:xfrm>
            <a:off x="566928" y="382268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82268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395070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उदाहरण: '(यदि 9 उम्मीदवार है एवं मॉकपॉल में 54 मत पडे है एवं सभी उम्मीदवारों को 6-6 दिये गये हो तो)' — गणित सही है (9 × 6 = 54) पर नोटा का पैनल छूटा हुआ है। नोटा सहित 10 पैनल होते और उदाहरण 10 × 6 = 60 होता। सही उदाहरण लिखवाएँ — '9 अभ्यर्थी + नोटा = 10 पैनल; प्रत्येक को 6 मत; कुल 60 मत' (काल्पनिक अंक)।</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परिशिष्ट-19 कहाँ लगेगा और डायरी में कहाँ लिखा जाएगा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(PRO की डायरी) की मद 30 का अपना पाठ; डेक की अपनी अनुक्रमणिका (FORMS_p002 क्रम 18 व 19); मार्गदर्शिका अ.4-A(4),(7),(13)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26524"/>
          <a:ext cx="11064239" cy="1359407"/>
        </p:xfrm>
        <a:graphic>
          <a:graphicData uri="http://schemas.openxmlformats.org/drawingml/2006/table">
            <a:tbl>
              <a:tblPr firstRow="1" bandRow="1">
                <a:tableStyleId>{5C22544A-7EE6-4342-B048-85BDC9FD1C3A}</a:tableStyleId>
              </a:tblPr>
              <a:tblGrid>
                <a:gridCol w="3161211"/>
                <a:gridCol w="3161211"/>
                <a:gridCol w="4741817"/>
              </a:tblGrid>
              <a:tr h="339851">
                <a:tc>
                  <a:txBody>
                    <a:bodyPr/>
                    <a:lstStyle/>
                    <a:p>
                      <a:r>
                        <a:rPr sz="1250" b="1" i="0">
                          <a:solidFill>
                            <a:srgbClr val="FFFFFF"/>
                          </a:solidFill>
                          <a:latin typeface="Nirmala UI"/>
                          <a:cs typeface="Nirmala UI"/>
                          <a:ea typeface="Nirmala UI"/>
                        </a:rPr>
                        <a:t>बात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मूल स्लाइड</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सही</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परिशिष्ट-19 किसके साथ संलग्न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परिशिष्ट-6 (पीठासीन अधिकारी की घोषणाएँ); लिफाफा E-10</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पीठासीन अधिकारी की डायरी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परिशिष्ट-7 (30 मदें)। परिशिष्ट-8 = प्ररूप 14-ग का भरा हुआ नमूना</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मॉकपॉल का इन्द्राज किस मद पर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बिन्दु 25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बिन्दु 30 — 'अन्य महत्वपूर्ण घटना का विवरण'</a:t>
                      </a:r>
                    </a:p>
                  </a:txBody>
                  <a:tcPr marL="82296" marR="82296" marT="27432" marB="27432" anchor="ctr">
                    <a:solidFill>
                      <a:srgbClr val="FFFFFF"/>
                    </a:solidFill>
                  </a:tcPr>
                </a:tc>
              </a:tr>
            </a:tbl>
          </a:graphicData>
        </a:graphic>
      </p:graphicFrame>
      <p:sp>
        <p:nvSpPr>
          <p:cNvPr id="11" name="TextBox 10"/>
          <p:cNvSpPr txBox="1"/>
          <p:nvPr/>
        </p:nvSpPr>
        <p:spPr>
          <a:xfrm>
            <a:off x="566928" y="2987100"/>
            <a:ext cx="11064240" cy="341369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मद 30 स्वयं यही कहती है</a:t>
            </a:r>
            <a:r>
              <a:rPr sz="1450" b="0" i="0">
                <a:solidFill>
                  <a:srgbClr val="202733"/>
                </a:solidFill>
                <a:latin typeface="Nirmala UI"/>
                <a:cs typeface="Nirmala UI"/>
                <a:ea typeface="Nirmala UI"/>
              </a:rPr>
              <a:t>  —  'पीठासीन अधिकारी द्वारा किये गये मॉकपॉल एवं तैयार किये गये प्रमाणपत्र (परिशिष्ठ-19) का विवरण अंकित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चेतावनी</a:t>
            </a:r>
            <a:r>
              <a:rPr sz="1450" b="0" i="0">
                <a:solidFill>
                  <a:srgbClr val="202733"/>
                </a:solidFill>
                <a:latin typeface="Nirmala UI"/>
                <a:cs typeface="Nirmala UI"/>
                <a:ea typeface="Nirmala UI"/>
              </a:rPr>
              <a:t>  —  परिणाम अनुभाग को सील करने से पहले CU को स्विच ऑफ करना न भूलें</a:t>
            </a:r>
          </a:p>
        </p:txBody>
      </p:sp>
      <p:sp>
        <p:nvSpPr>
          <p:cNvPr id="12" name="Rounded Rectangle 11"/>
          <p:cNvSpPr/>
          <p:nvPr/>
        </p:nvSpPr>
        <p:spPr>
          <a:xfrm>
            <a:off x="566928" y="3984558"/>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66928" y="3984558"/>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 y="4112574"/>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वाक्य में तीनों संख्याएँ गलत हैं। सबसे गम्भीर 'बिन्दु 25' है: डायरी की मद 25 'क्या मतदान केन्द्र पर उपयोग में ली गई किसी मतदान मशीन द्वारा मतदान को निष्फल बनाया गया' है — अभिरक्षा से अवैध रूप से बाहर ले जाना, खो जाना/नष्ट होना, विनिष्ट या गड़बड़ी। एक सामान्य मॉक पोल को मद 25 में लिख देने पर अभिलेख यह कहेगा कि उस केन्द्र पर मशीन द्वारा मतदान निष्फल हुआ था — RO के स्तर पर अनावश्यक जाँच। डेक की अपनी अनुक्रमणिका भी परिशिष्ट-7 को डायरी और परिशिष्ट-8 को प्ररूप 14-ग बताती है।</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अंतिम चरण — END, स्विच ऑफ, फिर सीलिंग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आदेश 560 / सां.आ. 145-2026 बिन्दु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51128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74713"/>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 · CLEAR के बाद</a:t>
            </a:r>
          </a:p>
          <a:p>
            <a:pPr algn="l">
              <a:lnSpc>
                <a:spcPct val="105000"/>
              </a:lnSpc>
              <a:spcAft>
                <a:spcPts val="100"/>
              </a:spcAft>
            </a:pPr>
            <a:r>
              <a:rPr sz="1250" b="0" i="0">
                <a:solidFill>
                  <a:srgbClr val="202733"/>
                </a:solidFill>
                <a:latin typeface="Nirmala UI"/>
                <a:cs typeface="Nirmala UI"/>
                <a:ea typeface="Nirmala UI"/>
              </a:rPr>
              <a:t>डिस्प्ले सेक्शन पर END प्रदर्शित होने के बाद ही आगे बढ़ें</a:t>
            </a:r>
          </a:p>
        </p:txBody>
      </p:sp>
      <p:sp>
        <p:nvSpPr>
          <p:cNvPr id="12" name="Rounded Rectangle 11"/>
          <p:cNvSpPr/>
          <p:nvPr/>
        </p:nvSpPr>
        <p:spPr>
          <a:xfrm>
            <a:off x="566928" y="204799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1141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 · स्विच ऑफ</a:t>
            </a:r>
          </a:p>
          <a:p>
            <a:pPr algn="l">
              <a:lnSpc>
                <a:spcPct val="105000"/>
              </a:lnSpc>
              <a:spcAft>
                <a:spcPts val="100"/>
              </a:spcAft>
            </a:pPr>
            <a:r>
              <a:rPr sz="1250" b="0" i="0">
                <a:solidFill>
                  <a:srgbClr val="202733"/>
                </a:solidFill>
                <a:latin typeface="Nirmala UI"/>
                <a:cs typeface="Nirmala UI"/>
                <a:ea typeface="Nirmala UI"/>
              </a:rPr>
              <a:t>कंट्रोल यूनिट को बंद कर दें</a:t>
            </a:r>
          </a:p>
        </p:txBody>
      </p:sp>
      <p:sp>
        <p:nvSpPr>
          <p:cNvPr id="14" name="Rounded Rectangle 13"/>
          <p:cNvSpPr/>
          <p:nvPr/>
        </p:nvSpPr>
        <p:spPr>
          <a:xfrm>
            <a:off x="566928" y="258469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4811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10 · परिशिष्ट-19 पर हस्ताक्षर</a:t>
            </a:r>
          </a:p>
          <a:p>
            <a:pPr algn="l">
              <a:lnSpc>
                <a:spcPct val="105000"/>
              </a:lnSpc>
              <a:spcAft>
                <a:spcPts val="100"/>
              </a:spcAft>
            </a:pPr>
            <a:r>
              <a:rPr sz="1250" b="0" i="0">
                <a:solidFill>
                  <a:srgbClr val="202733"/>
                </a:solidFill>
                <a:latin typeface="Nirmala UI"/>
                <a:cs typeface="Nirmala UI"/>
                <a:ea typeface="Nirmala UI"/>
              </a:rPr>
              <a:t>उपस्थित अभिकर्ताओं के नाम लिखकर उनके हस्ताक्षर कराएँ; अपना नाम व हस्ताक्षर भी करें</a:t>
            </a:r>
          </a:p>
        </p:txBody>
      </p:sp>
      <p:sp>
        <p:nvSpPr>
          <p:cNvPr id="16" name="Rounded Rectangle 15"/>
          <p:cNvSpPr/>
          <p:nvPr/>
        </p:nvSpPr>
        <p:spPr>
          <a:xfrm>
            <a:off x="566928" y="312139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8481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11 · सीलिंग</a:t>
            </a:r>
          </a:p>
          <a:p>
            <a:pPr algn="l">
              <a:lnSpc>
                <a:spcPct val="105000"/>
              </a:lnSpc>
              <a:spcAft>
                <a:spcPts val="100"/>
              </a:spcAft>
            </a:pPr>
            <a:r>
              <a:rPr sz="1250" b="0" i="0">
                <a:solidFill>
                  <a:srgbClr val="202733"/>
                </a:solidFill>
                <a:latin typeface="Nirmala UI"/>
                <a:cs typeface="Nirmala UI"/>
                <a:ea typeface="Nirmala UI"/>
              </a:rPr>
              <a:t>अब परिणाम खण्ड की सीलिंग प्रक्रिया प्रारम्भ करें (खण्ड 4)</a:t>
            </a:r>
          </a:p>
        </p:txBody>
      </p:sp>
      <p:sp>
        <p:nvSpPr>
          <p:cNvPr id="18" name="Rounded Rectangle 17"/>
          <p:cNvSpPr/>
          <p:nvPr/>
        </p:nvSpPr>
        <p:spPr>
          <a:xfrm>
            <a:off x="566928" y="382268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82268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395070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डेक में यही निर्देश दो बार आता है — PP2_p021 पर '9' और PP2_p022 पर '12' के क्रमांक से, जबकि '9' पहले CLEAR के लिए काम में लिया जा चुका है और 10 व 11 कहीं हैं ही नहीं। क्रमांकित चेकलिस्ट पर काम करता दल यह नहीं बता सकता कि दो चरण छूट गए हैं या अंतिम दो स्लाइडें एक ही चरण दो बार हैं। यहाँ क्रमांक सुधारकर एक ही सूची दी गई है।</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तीन छूटें और एक अनिवार्यता</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पृ.24 एवं अध्याय 4-A पृ.36 (मूल पाठ); परिशिष्ट-19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33</a:t>
            </a:r>
          </a:p>
        </p:txBody>
      </p:sp>
      <p:graphicFrame>
        <p:nvGraphicFramePr>
          <p:cNvPr id="9" name="Table 8"/>
          <p:cNvGraphicFramePr>
            <a:graphicFrameLocks noGrp="1"/>
          </p:cNvGraphicFramePr>
          <p:nvPr/>
        </p:nvGraphicFramePr>
        <p:xfrm>
          <a:off x="566928" y="1579016"/>
          <a:ext cx="11064239" cy="1469135"/>
        </p:xfrm>
        <a:graphic>
          <a:graphicData uri="http://schemas.openxmlformats.org/drawingml/2006/table">
            <a:tbl>
              <a:tblPr firstRow="1" bandRow="1">
                <a:tableStyleId>{5C22544A-7EE6-4342-B048-85BDC9FD1C3A}</a:tableStyleId>
              </a:tblPr>
              <a:tblGrid>
                <a:gridCol w="4741817"/>
                <a:gridCol w="6322422"/>
              </a:tblGrid>
              <a:tr h="293827">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मॉक-वोटरों की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समय की उपलब्धता के आधार पर अधिक/कम की अनुमति — कोई निश्चित संख्या नहीं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प्रत्येक अभ्यर्थी को समान मत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आवश्यक नहीं — असमान भी चलेगा</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नोटा सहित प्रत्येक को न्यूनतम 1-1 मत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अनिवार्य</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मॉक मतों को CLEAR करना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अनिवार्य — भूलना नहीं</a:t>
                      </a:r>
                    </a:p>
                  </a:txBody>
                  <a:tcPr marL="82296" marR="82296" marT="27432" marB="27432" anchor="ctr">
                    <a:solidFill>
                      <a:srgbClr val="F4F2EC"/>
                    </a:solidFill>
                  </a:tcPr>
                </a:tc>
              </a:tr>
            </a:tbl>
          </a:graphicData>
        </a:graphic>
      </p:graphicFrame>
      <p:sp>
        <p:nvSpPr>
          <p:cNvPr id="10" name="Rounded Rectangle 9"/>
          <p:cNvSpPr/>
          <p:nvPr/>
        </p:nvSpPr>
        <p:spPr>
          <a:xfrm>
            <a:off x="566928" y="3249320"/>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49320"/>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773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स्लाइड सही है — इसे बदलें नहीं</a:t>
            </a:r>
          </a:p>
          <a:p>
            <a:pPr algn="l">
              <a:lnSpc>
                <a:spcPct val="110000"/>
              </a:lnSpc>
              <a:spcAft>
                <a:spcPts val="300"/>
              </a:spcAft>
            </a:pPr>
            <a:r>
              <a:rPr sz="1300" b="0" i="0">
                <a:solidFill>
                  <a:srgbClr val="202733"/>
                </a:solidFill>
                <a:latin typeface="Nirmala UI"/>
                <a:cs typeface="Nirmala UI"/>
                <a:ea typeface="Nirmala UI"/>
              </a:rPr>
              <a:t>यह डेक की एकमात्र स्लाइड है जो मार्गदर्शिका का मूल पाठ ज्यों का त्यों दोहराती है। जहाँ PP2_p026 और PP2_p027 'समान मत' की शर्त लगाते हैं, वहाँ यही स्लाइड मान्य है। कक्षा में दोनों साथ दिखाकर पूछें — 'कौन-सी सही है?'</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शुरुआत — CLEAR दबाकर खाली मशीन दिखाना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परिशिष्ट-6 भाग-1 घोषणा 1(अ)</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24.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चित्र — CLEAR बटन दबाते हुए। ध्यान दें: यह मध्यप्रदेश राज्य निर्वाचन आयोग की कंट्रोल यूनिट है ('Training' का पिंक स्टिकर तथा 'MADHYA PRADESH' की पट्टी)।</a:t>
            </a:r>
            <a:r>
              <a:rPr sz="950" b="0" i="0">
                <a:solidFill>
                  <a:srgbClr val="5B6472"/>
                </a:solidFill>
                <a:latin typeface="Nirmala UI"/>
                <a:cs typeface="Nirmala UI"/>
                <a:ea typeface="Nirmala UI"/>
              </a:rPr>
              <a:t/>
            </a:r>
          </a:p>
        </p:txBody>
      </p:sp>
      <p:sp>
        <p:nvSpPr>
          <p:cNvPr id="13" name="TextBox 12"/>
          <p:cNvSpPr txBox="1"/>
          <p:nvPr/>
        </p:nvSpPr>
        <p:spPr>
          <a:xfrm>
            <a:off x="6263640" y="1527566"/>
            <a:ext cx="5367528" cy="487323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पहला काम</a:t>
            </a:r>
            <a:r>
              <a:rPr sz="1450" b="0" i="0">
                <a:solidFill>
                  <a:srgbClr val="202733"/>
                </a:solidFill>
                <a:latin typeface="Nirmala UI"/>
                <a:cs typeface="Nirmala UI"/>
                <a:ea typeface="Nirmala UI"/>
              </a:rPr>
              <a:t>  —  सबसे पहले CLEAR बटन दबाना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a:t>
            </a:r>
            <a:r>
              <a:rPr sz="1450" b="0" i="0">
                <a:solidFill>
                  <a:srgbClr val="202733"/>
                </a:solidFill>
                <a:latin typeface="Nirmala UI"/>
                <a:cs typeface="Nirmala UI"/>
                <a:ea typeface="Nirmala UI"/>
              </a:rPr>
              <a:t>  —  CLEAR दबाकर उपस्थित मतदान अभिकर्ताओं को दिखाएँ कि मशीन में कोई मत रिकॉर्ड नहीं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यह अभिलेख बनेगा</a:t>
            </a:r>
            <a:r>
              <a:rPr sz="1450" b="0" i="0">
                <a:solidFill>
                  <a:srgbClr val="202733"/>
                </a:solidFill>
                <a:latin typeface="Nirmala UI"/>
                <a:cs typeface="Nirmala UI"/>
                <a:ea typeface="Nirmala UI"/>
              </a:rPr>
              <a:t>  —  यही परिशिष्ट-6 भाग-1 की घोषणा 1(अ) है — 'मतदान मशीन सुचारू रूप से कार्य कर रही है और उसके भीतर कोई मत अभिलिखित नहीं है'</a:t>
            </a:r>
          </a:p>
        </p:txBody>
      </p:sp>
      <p:sp>
        <p:nvSpPr>
          <p:cNvPr id="14" name="Rounded Rectangle 13"/>
          <p:cNvSpPr/>
          <p:nvPr/>
        </p:nvSpPr>
        <p:spPr>
          <a:xfrm>
            <a:off x="6263640" y="3243590"/>
            <a:ext cx="5367528" cy="1367282"/>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243590"/>
            <a:ext cx="82296" cy="1367282"/>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371606"/>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चित्र और आपकी मशीन</a:t>
            </a:r>
          </a:p>
          <a:p>
            <a:pPr algn="l">
              <a:lnSpc>
                <a:spcPct val="110000"/>
              </a:lnSpc>
              <a:spcAft>
                <a:spcPts val="300"/>
              </a:spcAft>
            </a:pPr>
            <a:r>
              <a:rPr sz="1300" b="0" i="0">
                <a:solidFill>
                  <a:srgbClr val="202733"/>
                </a:solidFill>
                <a:latin typeface="Nirmala UI"/>
                <a:cs typeface="Nirmala UI"/>
                <a:ea typeface="Nirmala UI"/>
              </a:rPr>
              <a:t>चित्र की मशीन पर Result I / Result II साफ दिखते हैं — यह आपकी MPSV से मिलती-जुलती है; किन्तु पट्टी मध्यप्रदेश की है और आपकी मशीन पर 'राज्य निर्वाचन आयोग - राजस्थान' लिखा होगा। कक्षा में यह अंतर एक वाक्य में बता दें।</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CLEAR दबाने पर डिस्प्ले — आठ पर्दे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(क्लीयर ऑपरेशन का प्रदर्शन-क्रम)</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25.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CLEAR के बाद डिस्प्ले पर क्रमशः: DELETING POLLED VOTES → CANDIDATES → TOTAL POLLED VOTES 0 → CAND-1 VOTES 0 … → END</a:t>
            </a:r>
            <a:r>
              <a:rPr sz="950" b="0" i="0">
                <a:solidFill>
                  <a:srgbClr val="5B6472"/>
                </a:solidFill>
                <a:latin typeface="Nirmala UI"/>
                <a:cs typeface="Nirmala UI"/>
                <a:ea typeface="Nirmala UI"/>
              </a:rPr>
              <a:t/>
            </a:r>
          </a:p>
        </p:txBody>
      </p:sp>
      <p:sp>
        <p:nvSpPr>
          <p:cNvPr id="13" name="TextBox 12"/>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दिखाना है</a:t>
            </a:r>
            <a:r>
              <a:rPr sz="1450" b="0" i="0">
                <a:solidFill>
                  <a:srgbClr val="202733"/>
                </a:solidFill>
                <a:latin typeface="Nirmala UI"/>
                <a:cs typeface="Nirmala UI"/>
                <a:ea typeface="Nirmala UI"/>
              </a:rPr>
              <a:t>  —  अभिकर्ताओं को अंगुली रखकर दिखाएँ कि TOTAL POLLED VOTES 0 है और प्रत्येक CAND के आगे 0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END आने तक रुकें</a:t>
            </a:r>
            <a:r>
              <a:rPr sz="1450" b="0" i="0">
                <a:solidFill>
                  <a:srgbClr val="202733"/>
                </a:solidFill>
                <a:latin typeface="Nirmala UI"/>
                <a:cs typeface="Nirmala UI"/>
                <a:ea typeface="Nirmala UI"/>
              </a:rPr>
              <a:t>  —  अंतिम पर्दे पर END आने से पहले CU को स्विच ऑफ न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पैनलों की संख्या</a:t>
            </a:r>
            <a:r>
              <a:rPr sz="1450" b="0" i="0">
                <a:solidFill>
                  <a:srgbClr val="202733"/>
                </a:solidFill>
                <a:latin typeface="Nirmala UI"/>
                <a:cs typeface="Nirmala UI"/>
                <a:ea typeface="Nirmala UI"/>
              </a:rPr>
              <a:t>  —  चित्र में CANDIDATES 16 दिख रहा है; आपकी MPSV में यह अंक नोटा सहित पैनलों की संख्या के अनुसार होगा (अधिकतम 15 प्रति BU)</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वोट कैसे डाले जाएँगे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पृ.20 एवं 4-A पृ.32;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43872"/>
            <a:ext cx="11064240" cy="4856927"/>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सही वाक्य</a:t>
            </a:r>
            <a:r>
              <a:rPr sz="1450" b="0" i="0">
                <a:solidFill>
                  <a:srgbClr val="202733"/>
                </a:solidFill>
                <a:latin typeface="Nirmala UI"/>
                <a:cs typeface="Nirmala UI"/>
                <a:ea typeface="Nirmala UI"/>
              </a:rPr>
              <a:t>  —  अब बैलेट बटन दबाकर बनावटी मतदान किया जाएगा। नोटा सहित प्रत्येक अभ्यर्थी को न्यूनतम 1-1 मत दिया जाना अनिवार्य है। मतों का समान होना आवश्यक नहीं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बैलट कौन दबाएगा</a:t>
            </a:r>
            <a:r>
              <a:rPr sz="1450" b="0" i="0">
                <a:solidFill>
                  <a:srgbClr val="202733"/>
                </a:solidFill>
                <a:latin typeface="Nirmala UI"/>
                <a:cs typeface="Nirmala UI"/>
                <a:ea typeface="Nirmala UI"/>
              </a:rPr>
              <a:t>  —  तृतीय मतदान अधिकारी / पीठासीन अधिकारी — मॉक-वोटर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कहाँ है</a:t>
            </a:r>
            <a:r>
              <a:rPr sz="1450" b="0" i="0">
                <a:solidFill>
                  <a:srgbClr val="202733"/>
                </a:solidFill>
                <a:latin typeface="Nirmala UI"/>
                <a:cs typeface="Nirmala UI"/>
                <a:ea typeface="Nirmala UI"/>
              </a:rPr>
              <a:t>  —  बैलट यूनिट का अंतिम पैनल — 'नोटा (इनमें से कोई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लेखा साथ-साथ</a:t>
            </a:r>
            <a:r>
              <a:rPr sz="1450" b="0" i="0">
                <a:solidFill>
                  <a:srgbClr val="202733"/>
                </a:solidFill>
                <a:latin typeface="Nirmala UI"/>
                <a:cs typeface="Nirmala UI"/>
                <a:ea typeface="Nirmala UI"/>
              </a:rPr>
              <a:t>  —  हर मत के साथ परिशिष्ट-19 में पंक्ति भरते चलें — बाद में याद से भरना मिलान बिगाड़ देता है</a:t>
            </a:r>
          </a:p>
        </p:txBody>
      </p:sp>
      <p:sp>
        <p:nvSpPr>
          <p:cNvPr id="11" name="Rounded Rectangle 10"/>
          <p:cNvSpPr/>
          <p:nvPr/>
        </p:nvSpPr>
        <p:spPr>
          <a:xfrm>
            <a:off x="566928" y="3124006"/>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24006"/>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52022"/>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'इसमें प्रत्येक उम्मीदवार को समान मत दिए जायेंगे किन्तु न्यूनतम दिए गए मतों की संख्या 01 होनी चाहिए' — दो दोष: (1) 'समान मत' कोई शर्त है ही नहीं, और डेक की अपनी PP2_p023 तथा ECIL पुस्तिका दोनों इसे स्पष्ट रूप से नकारती हैं; (2) 'नोटा सहित' लिखा ही नहीं, जबकि नोटा को भी कम से कम एक मत देना अनिवार्य है। डेक का अपना नमूना परिणाम (PP2_p034) भी असमान मत दिखाता है — CANDIDATE-01 को 3, CANDIDATE-02 को 1।</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एक मत की पूरी प्रक्रिया — बत्ती और बीप से पहचानिए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मार्गदर्शिका अध्याय 4 पृ.24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69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बैलट दबते ही</a:t>
            </a:r>
          </a:p>
          <a:p>
            <a:pPr algn="l">
              <a:lnSpc>
                <a:spcPct val="105000"/>
              </a:lnSpc>
              <a:spcAft>
                <a:spcPts val="100"/>
              </a:spcAft>
            </a:pPr>
            <a:r>
              <a:rPr sz="1250" b="0" i="0">
                <a:solidFill>
                  <a:srgbClr val="202733"/>
                </a:solidFill>
                <a:latin typeface="Nirmala UI"/>
                <a:cs typeface="Nirmala UI"/>
                <a:ea typeface="Nirmala UI"/>
              </a:rPr>
              <a:t>BU में हरी (Ready) बत्ती जल जाएगी</a:t>
            </a:r>
          </a:p>
        </p:txBody>
      </p:sp>
      <p:sp>
        <p:nvSpPr>
          <p:cNvPr id="12" name="Rounded Rectangle 11"/>
          <p:cNvSpPr/>
          <p:nvPr/>
        </p:nvSpPr>
        <p:spPr>
          <a:xfrm>
            <a:off x="566928" y="2006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नीला बटन</a:t>
            </a:r>
          </a:p>
          <a:p>
            <a:pPr algn="l">
              <a:lnSpc>
                <a:spcPct val="105000"/>
              </a:lnSpc>
              <a:spcAft>
                <a:spcPts val="100"/>
              </a:spcAft>
            </a:pPr>
            <a:r>
              <a:rPr sz="1250" b="0" i="0">
                <a:solidFill>
                  <a:srgbClr val="202733"/>
                </a:solidFill>
                <a:latin typeface="Nirmala UI"/>
                <a:cs typeface="Nirmala UI"/>
                <a:ea typeface="Nirmala UI"/>
              </a:rPr>
              <a:t>बैलट यूनिट में सम्बन्धित उम्मीदवार के सामने का नीला बटन दबाने पर BU में लाल बत्ती जलेगी</a:t>
            </a:r>
          </a:p>
        </p:txBody>
      </p:sp>
      <p:sp>
        <p:nvSpPr>
          <p:cNvPr id="14" name="Rounded Rectangle 13"/>
          <p:cNvSpPr/>
          <p:nvPr/>
        </p:nvSpPr>
        <p:spPr>
          <a:xfrm>
            <a:off x="566928" y="2543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बीप</a:t>
            </a:r>
          </a:p>
          <a:p>
            <a:pPr algn="l">
              <a:lnSpc>
                <a:spcPct val="105000"/>
              </a:lnSpc>
              <a:spcAft>
                <a:spcPts val="100"/>
              </a:spcAft>
            </a:pPr>
            <a:r>
              <a:rPr sz="1250" b="0" i="0">
                <a:solidFill>
                  <a:srgbClr val="202733"/>
                </a:solidFill>
                <a:latin typeface="Nirmala UI"/>
                <a:cs typeface="Nirmala UI"/>
                <a:ea typeface="Nirmala UI"/>
              </a:rPr>
              <a:t>CU में बीप की आवाज सुनाई देगी — तभी मत देने की प्रक्रिया पूरी मानी जाएगी</a:t>
            </a:r>
          </a:p>
        </p:txBody>
      </p:sp>
      <p:sp>
        <p:nvSpPr>
          <p:cNvPr id="16" name="Rounded Rectangle 15"/>
          <p:cNvSpPr/>
          <p:nvPr/>
        </p:nvSpPr>
        <p:spPr>
          <a:xfrm>
            <a:off x="566928" y="3079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कब तक दोहराएँ</a:t>
            </a:r>
          </a:p>
          <a:p>
            <a:pPr algn="l">
              <a:lnSpc>
                <a:spcPct val="105000"/>
              </a:lnSpc>
              <a:spcAft>
                <a:spcPts val="100"/>
              </a:spcAft>
            </a:pPr>
            <a:r>
              <a:rPr sz="1250" b="0" i="0">
                <a:solidFill>
                  <a:srgbClr val="202733"/>
                </a:solidFill>
                <a:latin typeface="Nirmala UI"/>
                <a:cs typeface="Nirmala UI"/>
                <a:ea typeface="Nirmala UI"/>
              </a:rPr>
              <a:t>यह प्रक्रिया तब तक चलेगी जब तक नोटा सहित प्रत्येक अभ्यर्थी को कम से कम एक-एक मत न मिल जाए</a:t>
            </a:r>
          </a:p>
        </p:txBody>
      </p:sp>
      <p:sp>
        <p:nvSpPr>
          <p:cNvPr id="18" name="Rounded Rectangle 17"/>
          <p:cNvSpPr/>
          <p:nvPr/>
        </p:nvSpPr>
        <p:spPr>
          <a:xfrm>
            <a:off x="566928" y="3616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समाप्ति</a:t>
            </a:r>
          </a:p>
          <a:p>
            <a:pPr algn="l">
              <a:lnSpc>
                <a:spcPct val="105000"/>
              </a:lnSpc>
              <a:spcAft>
                <a:spcPts val="100"/>
              </a:spcAft>
            </a:pPr>
            <a:r>
              <a:rPr sz="1250" b="0" i="0">
                <a:solidFill>
                  <a:srgbClr val="202733"/>
                </a:solidFill>
                <a:latin typeface="Nirmala UI"/>
                <a:cs typeface="Nirmala UI"/>
                <a:ea typeface="Nirmala UI"/>
              </a:rPr>
              <a:t>वांछित संख्या में मत देने के बाद TOTAL से मिलान करें, फिर CLOSE बटन दबाकर मत-प्रक्रिया समाप्त करें</a:t>
            </a:r>
          </a:p>
        </p:txBody>
      </p:sp>
      <p:sp>
        <p:nvSpPr>
          <p:cNvPr id="20" name="Rounded Rectangle 19"/>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'यह प्रक्रिया तब तक चालू रहेगी जब तक सभी उम्मीदवारों को समान मत नहीं मिल जाए।' — समान मत की कोई शर्त नहीं है; शर्त यह है कि नोटा सहित प्रत्येक को कम से कम एक मत मिल जाए। समानता के पीछे भागने में मॉक पोल का समय व्यर्थ जाता है और नोटा फिर भी छूट सकता है।</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दौरान मशीन खराब हो जाए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7; मार्गदर्शिका अध्याय 4-A; परिशिष्ट-6 भाग-2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57527"/>
            <a:ext cx="11064240" cy="4843272"/>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एक यूनिट भी खराब</a:t>
            </a:r>
            <a:r>
              <a:rPr sz="1450" b="0" i="0">
                <a:solidFill>
                  <a:srgbClr val="202733"/>
                </a:solidFill>
                <a:latin typeface="Nirmala UI"/>
                <a:cs typeface="Nirmala UI"/>
                <a:ea typeface="Nirmala UI"/>
              </a:rPr>
              <a:t>  —  मतदान के दौरान यदि कोई भी एक यूनिट (BU अथवा CU) खराब हो तो पूरा सेट (BU एवं CU दोनों) परिवर्तित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LINK ERROR</a:t>
            </a:r>
            <a:r>
              <a:rPr sz="1450" b="0" i="0">
                <a:solidFill>
                  <a:srgbClr val="202733"/>
                </a:solidFill>
                <a:latin typeface="Nirmala UI"/>
                <a:cs typeface="Nirmala UI"/>
                <a:ea typeface="Nirmala UI"/>
              </a:rPr>
              <a:t>  —  कनेक्शन हटाकर पुनः जोड़ें; एक से अधिक BU हो तो अनुक्रम सही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फिर भी</a:t>
            </a:r>
            <a:r>
              <a:rPr sz="1450" b="0" i="0">
                <a:solidFill>
                  <a:srgbClr val="202733"/>
                </a:solidFill>
                <a:latin typeface="Nirmala UI"/>
                <a:cs typeface="Nirmala UI"/>
                <a:ea typeface="Nirmala UI"/>
              </a:rPr>
              <a:t>  —  'LINK ERROR / BU #1/2 NOT RESPONDING' बना रहे तो पूरा सेट बदलें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नई मशीन आए तो</a:t>
            </a:r>
            <a:r>
              <a:rPr sz="1450" b="0" i="0">
                <a:solidFill>
                  <a:srgbClr val="202733"/>
                </a:solidFill>
                <a:latin typeface="Nirmala UI"/>
                <a:cs typeface="Nirmala UI"/>
                <a:ea typeface="Nirmala UI"/>
              </a:rPr>
              <a:t>  —  पुनः मॉक पोल आयोजित किया जाए — नोटा सहित प्रत्येक को न्यूनतम 1-1 मत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Close की कैप</a:t>
            </a:r>
            <a:r>
              <a:rPr sz="1450" b="0" i="0">
                <a:solidFill>
                  <a:srgbClr val="202733"/>
                </a:solidFill>
                <a:latin typeface="Nirmala UI"/>
                <a:cs typeface="Nirmala UI"/>
                <a:ea typeface="Nirmala UI"/>
              </a:rPr>
              <a:t>  —  मतदान के दौरान Close बटन की कैप लगाकर रखें; गलती से भी Close नहीं दबना चाहिए</a:t>
            </a:r>
          </a:p>
        </p:txBody>
      </p:sp>
      <p:sp>
        <p:nvSpPr>
          <p:cNvPr id="11" name="Rounded Rectangle 10"/>
          <p:cNvSpPr/>
          <p:nvPr/>
        </p:nvSpPr>
        <p:spPr>
          <a:xfrm>
            <a:off x="566928" y="321538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1538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4340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नई मशीन का अभिलेख</a:t>
            </a:r>
          </a:p>
          <a:p>
            <a:pPr algn="l">
              <a:lnSpc>
                <a:spcPct val="110000"/>
              </a:lnSpc>
              <a:spcAft>
                <a:spcPts val="300"/>
              </a:spcAft>
            </a:pPr>
            <a:r>
              <a:rPr sz="1300" b="0" i="0">
                <a:solidFill>
                  <a:srgbClr val="202733"/>
                </a:solidFill>
                <a:latin typeface="Nirmala UI"/>
                <a:cs typeface="Nirmala UI"/>
                <a:ea typeface="Nirmala UI"/>
              </a:rPr>
              <a:t>मूल स्लाइड 'पुनः मॉक पोल' पर रुक जाती है। नई मशीन का मॉक पोल तीन अभिलेख माँगता है: (1) परिशिष्ट-6 का भाग-2 — 'बाद वाली मतदान मशीन के उपयोग के समय घोषणा', उपस्थित अभिकर्ताओं के हस्ताक्षर तथा इन्कार करने वालों के नाम सहित; (2) डायरी की मद 29; (3) नई मशीन का परिशिष्ट-19। मॉकपोल प्रमाणपत्र की दो प्रतियाँ इसीलिए दी जाती हैं।</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बीच नई मशीन — सात कदम, कोई छूटे नहीं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परिशिष्ट-6 भाग-2; परिशिष्ट-7 (डायरी) मद 29; परिशिष्ट-19; ECIL MPSV पुस्तिका अध्याय 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39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4105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पुरानी मशीन</a:t>
            </a:r>
          </a:p>
          <a:p>
            <a:pPr algn="l">
              <a:lnSpc>
                <a:spcPct val="105000"/>
              </a:lnSpc>
              <a:spcAft>
                <a:spcPts val="100"/>
              </a:spcAft>
            </a:pPr>
            <a:r>
              <a:rPr sz="1250" b="0" i="0">
                <a:solidFill>
                  <a:srgbClr val="202733"/>
                </a:solidFill>
                <a:latin typeface="Nirmala UI"/>
                <a:cs typeface="Nirmala UI"/>
                <a:ea typeface="Nirmala UI"/>
              </a:rPr>
              <a:t>पुरानी CU को उसी अवस्था में सुरक्षित करें; उसमें पड़े मत मतगणना में गिने जाएँगे — CLEAR कभी न करें</a:t>
            </a:r>
          </a:p>
        </p:txBody>
      </p:sp>
      <p:sp>
        <p:nvSpPr>
          <p:cNvPr id="12" name="Rounded Rectangle 11"/>
          <p:cNvSpPr/>
          <p:nvPr/>
        </p:nvSpPr>
        <p:spPr>
          <a:xfrm>
            <a:off x="566928" y="187776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नई मशीन जोड़ें</a:t>
            </a:r>
          </a:p>
          <a:p>
            <a:pPr algn="l">
              <a:lnSpc>
                <a:spcPct val="105000"/>
              </a:lnSpc>
              <a:spcAft>
                <a:spcPts val="100"/>
              </a:spcAft>
            </a:pPr>
            <a:r>
              <a:rPr sz="1250" b="0" i="0">
                <a:solidFill>
                  <a:srgbClr val="202733"/>
                </a:solidFill>
                <a:latin typeface="Nirmala UI"/>
                <a:cs typeface="Nirmala UI"/>
                <a:ea typeface="Nirmala UI"/>
              </a:rPr>
              <a:t>नई CU व BU जोड़कर CLEAR दबाएँ और अभिकर्ताओं को खाली मशीन दिखाएँ</a:t>
            </a:r>
          </a:p>
        </p:txBody>
      </p:sp>
      <p:sp>
        <p:nvSpPr>
          <p:cNvPr id="14" name="Rounded Rectangle 13"/>
          <p:cNvSpPr/>
          <p:nvPr/>
        </p:nvSpPr>
        <p:spPr>
          <a:xfrm>
            <a:off x="566928" y="241446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मॉक पोल</a:t>
            </a:r>
          </a:p>
          <a:p>
            <a:pPr algn="l">
              <a:lnSpc>
                <a:spcPct val="105000"/>
              </a:lnSpc>
              <a:spcAft>
                <a:spcPts val="100"/>
              </a:spcAft>
            </a:pPr>
            <a:r>
              <a:rPr sz="1250" b="0" i="0">
                <a:solidFill>
                  <a:srgbClr val="202733"/>
                </a:solidFill>
                <a:latin typeface="Nirmala UI"/>
                <a:cs typeface="Nirmala UI"/>
                <a:ea typeface="Nirmala UI"/>
              </a:rPr>
              <a:t>नोटा सहित प्रत्येक अभ्यर्थी को न्यूनतम 1-1 मत</a:t>
            </a:r>
          </a:p>
        </p:txBody>
      </p:sp>
      <p:sp>
        <p:nvSpPr>
          <p:cNvPr id="16" name="Rounded Rectangle 15"/>
          <p:cNvSpPr/>
          <p:nvPr/>
        </p:nvSpPr>
        <p:spPr>
          <a:xfrm>
            <a:off x="566928" y="295116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TOTAL → CLOSE → RESULT-I → मिलान</a:t>
            </a:r>
          </a:p>
          <a:p>
            <a:pPr algn="l">
              <a:lnSpc>
                <a:spcPct val="105000"/>
              </a:lnSpc>
              <a:spcAft>
                <a:spcPts val="100"/>
              </a:spcAft>
            </a:pPr>
            <a:r>
              <a:rPr sz="1250" b="0" i="0">
                <a:solidFill>
                  <a:srgbClr val="202733"/>
                </a:solidFill>
                <a:latin typeface="Nirmala UI"/>
                <a:cs typeface="Nirmala UI"/>
                <a:ea typeface="Nirmala UI"/>
              </a:rPr>
              <a:t>वही पूरा क्रम, कोई चरण छोटा नहीं</a:t>
            </a:r>
          </a:p>
        </p:txBody>
      </p:sp>
      <p:sp>
        <p:nvSpPr>
          <p:cNvPr id="18" name="Rounded Rectangle 17"/>
          <p:cNvSpPr/>
          <p:nvPr/>
        </p:nvSpPr>
        <p:spPr>
          <a:xfrm>
            <a:off x="566928" y="3487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CLEAR → TOTAL = 0</a:t>
            </a:r>
          </a:p>
          <a:p>
            <a:pPr algn="l">
              <a:lnSpc>
                <a:spcPct val="105000"/>
              </a:lnSpc>
              <a:spcAft>
                <a:spcPts val="100"/>
              </a:spcAft>
            </a:pPr>
            <a:r>
              <a:rPr sz="1250" b="0" i="0">
                <a:solidFill>
                  <a:srgbClr val="202733"/>
                </a:solidFill>
                <a:latin typeface="Nirmala UI"/>
                <a:cs typeface="Nirmala UI"/>
                <a:ea typeface="Nirmala UI"/>
              </a:rPr>
              <a:t>मॉक मत मिटाकर शून्य की पुष्टि अभिकर्ताओं को दिखाएँ</a:t>
            </a:r>
          </a:p>
        </p:txBody>
      </p:sp>
      <p:sp>
        <p:nvSpPr>
          <p:cNvPr id="20" name="Rounded Rectangle 19"/>
          <p:cNvSpPr/>
          <p:nvPr/>
        </p:nvSpPr>
        <p:spPr>
          <a:xfrm>
            <a:off x="566928" y="4024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घोषणा</a:t>
            </a:r>
          </a:p>
          <a:p>
            <a:pPr algn="l">
              <a:lnSpc>
                <a:spcPct val="105000"/>
              </a:lnSpc>
              <a:spcAft>
                <a:spcPts val="100"/>
              </a:spcAft>
            </a:pPr>
            <a:r>
              <a:rPr sz="1250" b="0" i="0">
                <a:solidFill>
                  <a:srgbClr val="202733"/>
                </a:solidFill>
                <a:latin typeface="Nirmala UI"/>
                <a:cs typeface="Nirmala UI"/>
                <a:ea typeface="Nirmala UI"/>
              </a:rPr>
              <a:t>परिशिष्ट-6 का भाग-2 भरें — हस्ताक्षर तथा इन्कार करने वालों के नाम</a:t>
            </a:r>
          </a:p>
        </p:txBody>
      </p:sp>
      <p:sp>
        <p:nvSpPr>
          <p:cNvPr id="22" name="Rounded Rectangle 21"/>
          <p:cNvSpPr/>
          <p:nvPr/>
        </p:nvSpPr>
        <p:spPr>
          <a:xfrm>
            <a:off x="566928" y="4561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अभिलेख</a:t>
            </a:r>
          </a:p>
          <a:p>
            <a:pPr algn="l">
              <a:lnSpc>
                <a:spcPct val="105000"/>
              </a:lnSpc>
              <a:spcAft>
                <a:spcPts val="100"/>
              </a:spcAft>
            </a:pPr>
            <a:r>
              <a:rPr sz="1250" b="0" i="0">
                <a:solidFill>
                  <a:srgbClr val="202733"/>
                </a:solidFill>
                <a:latin typeface="Nirmala UI"/>
                <a:cs typeface="Nirmala UI"/>
                <a:ea typeface="Nirmala UI"/>
              </a:rPr>
              <a:t>नई मशीन का परिशिष्ट-19 भरें और डायरी की मद 29 में इन्द्राज करें; मशीनों के क्रमांक डायरी की मद 5 में जोड़ें</a:t>
            </a:r>
          </a:p>
        </p:txBody>
      </p:sp>
      <p:sp>
        <p:nvSpPr>
          <p:cNvPr id="24" name="Rounded Rectangle 23"/>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मूल डेक 'पुनः मॉक पोल आयोजित किया जाए' पर रुक जाता है। मतदान के बीच मशीन बदलना वह क्षण है जब सबसे अधिक चूक होती है और वही सबसे अधिक प्रश्नगत होता है। मॉक-मतों की कोई अलग संख्या मार्गदर्शिका में विहित नहीं है — वही सामान्य नियम (नोटा सहित 1-1) लागू मानें।</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मशीन की पहचान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बैलट यूनिट · कंट्रोल यूनिट · प्राप्ति के समय की जाँच</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04</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दौरान — बीप, बत्ती और क्लॉक एरर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7; क्लॉक एरर पंचनामा (संलग्न सारणी)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45549"/>
            <a:ext cx="11064240" cy="4855250"/>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 सेट बदलें</a:t>
            </a:r>
            <a:r>
              <a:rPr sz="1450" b="0" i="0">
                <a:solidFill>
                  <a:srgbClr val="202733"/>
                </a:solidFill>
                <a:latin typeface="Nirmala UI"/>
                <a:cs typeface="Nirmala UI"/>
                <a:ea typeface="Nirmala UI"/>
              </a:rPr>
              <a:t>  —  बीप न आए, या Busy लैम्प लगातार चले, या Ready लैम्प लगातार ब्लिंक करे — तीनों में BU व CU दोनों बदलवाएँ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एक बटन, एक प्रक्रिया</a:t>
            </a:r>
            <a:r>
              <a:rPr sz="1450" b="0" i="0">
                <a:solidFill>
                  <a:srgbClr val="202733"/>
                </a:solidFill>
                <a:latin typeface="Nirmala UI"/>
                <a:cs typeface="Nirmala UI"/>
                <a:ea typeface="Nirmala UI"/>
              </a:rPr>
              <a:t>  —  कोई बटन दबाने के बाद उस प्रक्रिया के पूर्ण होने पर ही अगला बटन दबाएँ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CLOCK ERROR — मतदान के दौरान</a:t>
            </a:r>
            <a:r>
              <a:rPr sz="1450" b="0" i="0">
                <a:solidFill>
                  <a:srgbClr val="202733"/>
                </a:solidFill>
                <a:latin typeface="Nirmala UI"/>
                <a:cs typeface="Nirmala UI"/>
                <a:ea typeface="Nirmala UI"/>
              </a:rPr>
              <a:t>  —  सीयू परिवर्तित न कराते हुए उसी सीयू का उपयोग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पंचनामा बनाएँ</a:t>
            </a:r>
            <a:r>
              <a:rPr sz="1450" b="0" i="0">
                <a:solidFill>
                  <a:srgbClr val="202733"/>
                </a:solidFill>
                <a:latin typeface="Nirmala UI"/>
                <a:cs typeface="Nirmala UI"/>
                <a:ea typeface="Nirmala UI"/>
              </a:rPr>
              <a:t>  —  सारणी के कॉलम 3 में क्लॉक एरर या मशीन में प्रदर्शित समय का इन्द्राज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पंचनामे पर मतदान अभिकर्ताओं के हस्ताक्षर 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चुनाव सम्पन्न होने के पश्चात् पंचनामा पीठासीन अधिकारी की डायरी के साथ लगाकर रखा जाएगा</a:t>
            </a:r>
          </a:p>
        </p:txBody>
      </p:sp>
      <p:sp>
        <p:nvSpPr>
          <p:cNvPr id="11" name="Rounded Rectangle 10"/>
          <p:cNvSpPr/>
          <p:nvPr/>
        </p:nvSpPr>
        <p:spPr>
          <a:xfrm>
            <a:off x="566928" y="3494745"/>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94745"/>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276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जोड़ लें</a:t>
            </a:r>
          </a:p>
          <a:p>
            <a:pPr algn="l">
              <a:lnSpc>
                <a:spcPct val="110000"/>
              </a:lnSpc>
              <a:spcAft>
                <a:spcPts val="300"/>
              </a:spcAft>
            </a:pPr>
            <a:r>
              <a:rPr sz="1300" b="0" i="0">
                <a:solidFill>
                  <a:srgbClr val="202733"/>
                </a:solidFill>
                <a:latin typeface="Nirmala UI"/>
                <a:cs typeface="Nirmala UI"/>
                <a:ea typeface="Nirmala UI"/>
              </a:rPr>
              <a:t>तीन समय दर्ज होंगे — मॉकपॉल, मतदान प्रारंभ और मतदान समाप्ति; प्रत्येक के सामने वास्तविक समय और CU में प्रदर्शित समय। पंचनामे का प्रमाणन-वाक्य यही है कि 'घड़ी में प्रदर्शित समय से निर्वाचन पर कोई प्रभाव नहीं पड़ा है'।</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क्लॉक एरर संबंधी पंचनामा — दो खाने बदलवाएँ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¶9(iii) (प्रत्येक वार्ड एक निर्वाचन क्षेत्र); डेक का ही प्रपत्र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30.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तीसरी और चौथी पंक्ति पर अंगुली रखें: 'पंचायत समिति सदस्य का निर्वाचन क्षेत्र संख्या' तथा 'जिला परिषद सदस्य का निर्वाचन क्षेत्र संख्या'।</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57827"/>
          <a:ext cx="5367527" cy="1712975"/>
        </p:xfrm>
        <a:graphic>
          <a:graphicData uri="http://schemas.openxmlformats.org/drawingml/2006/table">
            <a:tbl>
              <a:tblPr firstRow="1" bandRow="1">
                <a:tableStyleId>{5C22544A-7EE6-4342-B048-85BDC9FD1C3A}</a:tableStyleId>
              </a:tblPr>
              <a:tblGrid>
                <a:gridCol w="2890207"/>
                <a:gridCol w="2477320"/>
              </a:tblGrid>
              <a:tr h="428243">
                <a:tc>
                  <a:txBody>
                    <a:bodyPr/>
                    <a:lstStyle/>
                    <a:p>
                      <a:r>
                        <a:rPr sz="1250" b="1" i="0">
                          <a:solidFill>
                            <a:srgbClr val="FFFFFF"/>
                          </a:solidFill>
                          <a:latin typeface="Nirmala UI"/>
                          <a:cs typeface="Nirmala UI"/>
                          <a:ea typeface="Nirmala UI"/>
                        </a:rPr>
                        <a:t>प्रपत्र में छपा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इस चुनाव में लिखवाएँ</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पंचायत समिति सदस्य का निर्वाचन क्षेत्र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नगरपालिका का नाम</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जिला परिषद सदस्य का निर्वाचन क्षेत्र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वार्ड संख्या</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'उक्त पंचायत समिति / जिला परिषद सदस्य का निर्वाचन क्षेत्र में …'</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'उक्त नगरपालिका के वार्ड में …'</a:t>
                      </a:r>
                    </a:p>
                  </a:txBody>
                  <a:tcPr marL="82296" marR="82296" marT="27432" marB="27432" anchor="ctr">
                    <a:solidFill>
                      <a:srgbClr val="FFFFFF"/>
                    </a:solidFill>
                  </a:tcPr>
                </a:tc>
              </a:tr>
            </a:tbl>
          </a:graphicData>
        </a:graphic>
      </p:graphicFrame>
      <p:sp>
        <p:nvSpPr>
          <p:cNvPr id="14" name="Rounded Rectangle 13"/>
          <p:cNvSpPr/>
          <p:nvPr/>
        </p:nvSpPr>
        <p:spPr>
          <a:xfrm>
            <a:off x="6263640" y="3371971"/>
            <a:ext cx="5367528"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371971"/>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99987"/>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यह पंचायत चुनाव का क्लॉक-एरर पंचनामा है। पंचायत समिति और जिला परिषद पंचायतीराज की संस्थाएँ हैं; नगरपालिका चुनाव में इनका अस्तित्व ही नहीं है, अतः दल एक ऐसा प्रपत्र भर ही नहीं सकता जिसके दो पहचान-खाने इस चुनाव में हैं ही नहीं। शेष ढाँचा सही है — तीन समय, वास्तविक बनाम प्रदर्शित, PRO के हस्ताक्षर, अभिकर्ताओं की तालिका। केवल दो खाने और एक पंक्ति बदलनी है।</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समाप्ति — CLOSE</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डेक का चित्र PP2_p017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42</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31.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'सभी उम्मीदवारों को वांछित मत देने के बाद क्लोज बटन दबा कर बनावटी मतदान की प्रक्रिया को समाप्त किया जाएगा'। दाहिने चित्र में CLOSE दबाते हुए अंगुली दिखती है।</a:t>
            </a:r>
            <a:r>
              <a:rPr sz="950" b="0" i="0">
                <a:solidFill>
                  <a:srgbClr val="5B6472"/>
                </a:solidFill>
                <a:latin typeface="Nirmala UI"/>
                <a:cs typeface="Nirmala UI"/>
                <a:ea typeface="Nirmala UI"/>
              </a:rPr>
              <a:t/>
            </a:r>
          </a:p>
        </p:txBody>
      </p:sp>
      <p:sp>
        <p:nvSpPr>
          <p:cNvPr id="12" name="Rounded Rectangle 11"/>
          <p:cNvSpPr/>
          <p:nvPr/>
        </p:nvSpPr>
        <p:spPr>
          <a:xfrm>
            <a:off x="6263640" y="1756470"/>
            <a:ext cx="5367528"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56470"/>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84486"/>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वह चरण है जो क्रमांकित सूची में छूटा था</a:t>
            </a:r>
          </a:p>
          <a:p>
            <a:pPr algn="l">
              <a:lnSpc>
                <a:spcPct val="110000"/>
              </a:lnSpc>
              <a:spcAft>
                <a:spcPts val="300"/>
              </a:spcAft>
            </a:pPr>
            <a:r>
              <a:rPr sz="1300" b="0" i="0">
                <a:solidFill>
                  <a:srgbClr val="202733"/>
                </a:solidFill>
                <a:latin typeface="Nirmala UI"/>
                <a:cs typeface="Nirmala UI"/>
                <a:ea typeface="Nirmala UI"/>
              </a:rPr>
              <a:t>इस स्लाइड का वाक्य सही है और यह PP2_p020 के 'सीधे RESULT' वाले चरण को स्वयं काट देता है। कक्षा में दोनों साथ दिखाएँ। कैप हटाएँ → CLOSE दबाएँ → कैप वापस लगाएँ।</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CLOSE दबाने पर डिस्प्ले — चार पर्दे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(CLOSE का प्रदर्शन-क्रम)</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32.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CLOSING → मशीन क्रमांक (SNO / DM) → TOTAL VOTERS → POLL CLOSED</a:t>
            </a:r>
            <a:r>
              <a:rPr sz="950" b="0" i="0">
                <a:solidFill>
                  <a:srgbClr val="5B6472"/>
                </a:solidFill>
                <a:latin typeface="Nirmala UI"/>
                <a:cs typeface="Nirmala UI"/>
                <a:ea typeface="Nirmala UI"/>
              </a:rPr>
              <a:t/>
            </a:r>
          </a:p>
        </p:txBody>
      </p:sp>
      <p:sp>
        <p:nvSpPr>
          <p:cNvPr id="13" name="TextBox 12"/>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POLL CLOSED आने तक रुकें</a:t>
            </a:r>
            <a:r>
              <a:rPr sz="1450" b="0" i="0">
                <a:solidFill>
                  <a:srgbClr val="202733"/>
                </a:solidFill>
                <a:latin typeface="Nirmala UI"/>
                <a:cs typeface="Nirmala UI"/>
                <a:ea typeface="Nirmala UI"/>
              </a:rPr>
              <a:t>  —  अंतिम पर्दा POLL CLOSED आने से पहले कुछ न दबाएँ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मशीन क्रमांक नोट करें</a:t>
            </a:r>
            <a:r>
              <a:rPr sz="1450" b="0" i="0">
                <a:solidFill>
                  <a:srgbClr val="202733"/>
                </a:solidFill>
                <a:latin typeface="Nirmala UI"/>
                <a:cs typeface="Nirmala UI"/>
                <a:ea typeface="Nirmala UI"/>
              </a:rPr>
              <a:t>  —  यही क्रमांक परिशिष्ट-19, डायरी की मद 5 और प्ररूप 14-ग के शीर्ष पर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आपकी मशीन पर</a:t>
            </a:r>
            <a:r>
              <a:rPr sz="1450" b="0" i="0">
                <a:solidFill>
                  <a:srgbClr val="202733"/>
                </a:solidFill>
                <a:latin typeface="Nirmala UI"/>
                <a:cs typeface="Nirmala UI"/>
                <a:ea typeface="Nirmala UI"/>
              </a:rPr>
              <a:t>  —  चित्र में 'SNO MPC48773 / DM MPZ007545' मध्यप्रदेश की मशीन का है; MPSV पर RJSCU… / RJSDM… के रूप में आएगा</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रिजल्ट बटन — क्या-क्या दिखाएगा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33.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Result बटन दबाते हुए। यह चित्र भारत निर्वाचन आयोग की मशीन का है (पिंक सील पर 'ELECTION COMMISSION OF INDIA')।</a:t>
            </a:r>
            <a:r>
              <a:rPr sz="950" b="0" i="0">
                <a:solidFill>
                  <a:srgbClr val="5B6472"/>
                </a:solidFill>
                <a:latin typeface="Nirmala UI"/>
                <a:cs typeface="Nirmala UI"/>
                <a:ea typeface="Nirmala UI"/>
              </a:rPr>
              <a:t/>
            </a:r>
          </a:p>
        </p:txBody>
      </p:sp>
      <p:sp>
        <p:nvSpPr>
          <p:cNvPr id="13" name="TextBox 12"/>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दिखेगा</a:t>
            </a:r>
            <a:r>
              <a:rPr sz="1450" b="0" i="0">
                <a:solidFill>
                  <a:srgbClr val="202733"/>
                </a:solidFill>
                <a:latin typeface="Nirmala UI"/>
                <a:cs typeface="Nirmala UI"/>
                <a:ea typeface="Nirmala UI"/>
              </a:rPr>
              <a:t>  —  उम्मीदवारों की कुल संख्या, मतदान प्रारम्भ का समय, मतदान समाप्ति का समय, कुल डाले गए मतों की संख्या तथा प्रत्येक उम्मीदवार को प्राप्त मत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कर लें</a:t>
            </a:r>
            <a:r>
              <a:rPr sz="1450" b="0" i="0">
                <a:solidFill>
                  <a:srgbClr val="202733"/>
                </a:solidFill>
                <a:latin typeface="Nirmala UI"/>
                <a:cs typeface="Nirmala UI"/>
                <a:ea typeface="Nirmala UI"/>
              </a:rPr>
              <a:t>  —  प्रदर्शित परिणाम को परिशिष्ट-19 के लेखे के सामने रखकर मिलाएँ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आपकी मशीन पर</a:t>
            </a:r>
            <a:r>
              <a:rPr sz="1450" b="0" i="0">
                <a:solidFill>
                  <a:srgbClr val="202733"/>
                </a:solidFill>
                <a:latin typeface="Nirmala UI"/>
                <a:cs typeface="Nirmala UI"/>
                <a:ea typeface="Nirmala UI"/>
              </a:rPr>
              <a:t>  —  MPSV में यह RESULT-I है; RESULT-II मतगणना/प्रिंटर हेतु RO स्तर का बटन है</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RESULT-I का प्रदर्शन-क्रम — छह पर्दे</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परिशिष्ट-19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34.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मशीन क्रमांक → NUMBER OF POSTS 1 → POLLED VOTES → CANDS/SEATS → CANDIDATE-01 VOTES 3 → CANDIDATE-02 VOTES 1</a:t>
            </a:r>
            <a:r>
              <a:rPr sz="950" b="0" i="0">
                <a:solidFill>
                  <a:srgbClr val="5B6472"/>
                </a:solidFill>
                <a:latin typeface="Nirmala UI"/>
                <a:cs typeface="Nirmala UI"/>
                <a:ea typeface="Nirmala UI"/>
              </a:rPr>
              <a:t/>
            </a:r>
          </a:p>
        </p:txBody>
      </p:sp>
      <p:sp>
        <p:nvSpPr>
          <p:cNvPr id="13" name="TextBox 12"/>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NUMBER OF POSTS 1</a:t>
            </a:r>
            <a:r>
              <a:rPr sz="1450" b="0" i="0">
                <a:solidFill>
                  <a:srgbClr val="202733"/>
                </a:solidFill>
                <a:latin typeface="Nirmala UI"/>
                <a:cs typeface="Nirmala UI"/>
                <a:ea typeface="Nirmala UI"/>
              </a:rPr>
              <a:t>  —  यही आपके चुनाव की पुष्टि है — मतदान केन्द्र पर एक ही पद</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असमान मत</a:t>
            </a:r>
            <a:r>
              <a:rPr sz="1450" b="0" i="0">
                <a:solidFill>
                  <a:srgbClr val="202733"/>
                </a:solidFill>
                <a:latin typeface="Nirmala UI"/>
                <a:cs typeface="Nirmala UI"/>
                <a:ea typeface="Nirmala UI"/>
              </a:rPr>
              <a:t>  —  इसी चित्र में CANDIDATE-01 को 3 और CANDIDATE-02 को 1 मत हैं — यह स्वयं सिद्ध करता है कि 'समान मत' कोई शर्त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 पंक्ति</a:t>
            </a:r>
            <a:r>
              <a:rPr sz="1450" b="0" i="0">
                <a:solidFill>
                  <a:srgbClr val="202733"/>
                </a:solidFill>
                <a:latin typeface="Nirmala UI"/>
                <a:cs typeface="Nirmala UI"/>
                <a:ea typeface="Nirmala UI"/>
              </a:rPr>
              <a:t>  —  अंतिम पैनल की पंक्ति भी आएगी — उसे परिशिष्ट-19 में अवश्य दर्ज करें</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प्रमाण पत्र — किसके हस्ताक्षर, कहाँ जमा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परिशिष्ट-7 (डायरी) मद 30; लिफाफा E-10 की सूची (PP2_p088); मार्गदर्शिका अ.4-A</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22567"/>
            <a:ext cx="11064240" cy="4878232"/>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नमूने के मतदान की प्रक्रिया पूर्ण होने पर तुरन्त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 प्ररूप में</a:t>
            </a:r>
            <a:r>
              <a:rPr sz="1450" b="0" i="0">
                <a:solidFill>
                  <a:srgbClr val="202733"/>
                </a:solidFill>
                <a:latin typeface="Nirmala UI"/>
                <a:cs typeface="Nirmala UI"/>
                <a:ea typeface="Nirmala UI"/>
              </a:rPr>
              <a:t>  —  उपलब्ध कराए गए निर्धारित प्ररूप — परिशिष्ट-19 — में</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पीठासीन अधिकारी अपना नाम एवं हस्ताक्षर करेगा तथा उपस्थित अभिकर्ताओं के नाम लिखकर उनके भी हस्ताक्षर कराएगा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किसके साथ संलग्न</a:t>
            </a:r>
            <a:r>
              <a:rPr sz="1450" b="0" i="0">
                <a:solidFill>
                  <a:srgbClr val="202733"/>
                </a:solidFill>
                <a:latin typeface="Nirmala UI"/>
                <a:cs typeface="Nirmala UI"/>
                <a:ea typeface="Nirmala UI"/>
              </a:rPr>
              <a:t>  —  परिशिष्ट-6 (पीठासीन अधिकारी की घोषणाएँ) के साथ</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 लिफाफे में</a:t>
            </a:r>
            <a:r>
              <a:rPr sz="1450" b="0" i="0">
                <a:solidFill>
                  <a:srgbClr val="202733"/>
                </a:solidFill>
                <a:latin typeface="Nirmala UI"/>
                <a:cs typeface="Nirmala UI"/>
                <a:ea typeface="Nirmala UI"/>
              </a:rPr>
              <a:t>  —  लिफाफा E-10 — 'पीठासीन अधिकारी द्वारा की गई घोषणाएँ व मॉकपॉल प्रमाण पत्र' (सील नहीं किया जाने वाला लिफाफा)</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डायरी में इन्द्राज</a:t>
            </a:r>
            <a:r>
              <a:rPr sz="1450" b="0" i="0">
                <a:solidFill>
                  <a:srgbClr val="202733"/>
                </a:solidFill>
                <a:latin typeface="Nirmala UI"/>
                <a:cs typeface="Nirmala UI"/>
                <a:ea typeface="Nirmala UI"/>
              </a:rPr>
              <a:t>  —  परिशिष्ट-7 की मद 30 में</a:t>
            </a:r>
          </a:p>
        </p:txBody>
      </p:sp>
      <p:sp>
        <p:nvSpPr>
          <p:cNvPr id="11" name="Rounded Rectangle 10"/>
          <p:cNvSpPr/>
          <p:nvPr/>
        </p:nvSpPr>
        <p:spPr>
          <a:xfrm>
            <a:off x="566928" y="3471763"/>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71763"/>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99779"/>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'यह प्रमाण पत्र पीठासीन अधिकारी की डायरी के साथ जमा कराया जायेगा।' — डेक में परिशिष्ट-19 के गंतव्य के तीन अलग-अलग उत्तर हैं (यहाँ 'डायरी के साथ', PP2_p021 पर 'परिशिष्ट-7 के साथ')। सही उत्तर एक ही है — परिशिष्ट-6 के साथ, लिफाफा E-10 में; डायरी में केवल मद 30 पर इन्द्राज। तीनों पृष्ठ एक साथ ठीक कराएँ।</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बटनों का क्रम — मशीन पर दिखाकर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डेक का अपना चित्र;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36.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चित्र — तीर 1 Ballot पर, 2 Close पर, 3 Result I पर, 4 Clear पर। इसी क्रम पर अंगुली फिराते हुए बोलें।</a:t>
            </a:r>
            <a:r>
              <a:rPr sz="950" b="0" i="0">
                <a:solidFill>
                  <a:srgbClr val="5B6472"/>
                </a:solidFill>
                <a:latin typeface="Nirmala UI"/>
                <a:cs typeface="Nirmala UI"/>
                <a:ea typeface="Nirmala UI"/>
              </a:rPr>
              <a:t/>
            </a:r>
          </a:p>
        </p:txBody>
      </p:sp>
      <p:sp>
        <p:nvSpPr>
          <p:cNvPr id="12" name="Rounded Rectangle 11"/>
          <p:cNvSpPr/>
          <p:nvPr/>
        </p:nvSpPr>
        <p:spPr>
          <a:xfrm>
            <a:off x="6263640" y="1756470"/>
            <a:ext cx="5367528"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56470"/>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84486"/>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चित्र भी CLOSE को RESULT से पहले रखता है</a:t>
            </a:r>
          </a:p>
          <a:p>
            <a:pPr algn="l">
              <a:lnSpc>
                <a:spcPct val="110000"/>
              </a:lnSpc>
              <a:spcAft>
                <a:spcPts val="300"/>
              </a:spcAft>
            </a:pPr>
            <a:r>
              <a:rPr sz="1300" b="0" i="0">
                <a:solidFill>
                  <a:srgbClr val="202733"/>
                </a:solidFill>
                <a:latin typeface="Nirmala UI"/>
                <a:cs typeface="Nirmala UI"/>
                <a:ea typeface="Nirmala UI"/>
              </a:rPr>
              <a:t>PP2_p017 और यह चित्र — डेक के दोनों प्रवाह-चित्र सही क्रम दिखाते हैं। केवल क्रमांकित पाठ (p018–p022) में CLOSE छूटा है। कक्षा में यही दो चित्र प्रमाण के रूप में दिखाएँ।</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महत्ता — मशीन अब वास्तविक मतदान के लिए तैयार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परिशिष्ट-6 भाग-1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48</a:t>
            </a:r>
          </a:p>
        </p:txBody>
      </p:sp>
      <p:sp>
        <p:nvSpPr>
          <p:cNvPr id="9" name="Rounded Rectangle 8"/>
          <p:cNvSpPr/>
          <p:nvPr/>
        </p:nvSpPr>
        <p:spPr>
          <a:xfrm>
            <a:off x="566928" y="1469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मिलान</a:t>
            </a:r>
          </a:p>
          <a:p>
            <a:pPr algn="l">
              <a:lnSpc>
                <a:spcPct val="105000"/>
              </a:lnSpc>
              <a:spcAft>
                <a:spcPts val="100"/>
              </a:spcAft>
            </a:pPr>
            <a:r>
              <a:rPr sz="1250" b="0" i="0">
                <a:solidFill>
                  <a:srgbClr val="202733"/>
                </a:solidFill>
                <a:latin typeface="Nirmala UI"/>
                <a:cs typeface="Nirmala UI"/>
                <a:ea typeface="Nirmala UI"/>
              </a:rPr>
              <a:t>मॉक पोल के परिणाम का कंट्रोल यूनिट परिणाम से मिलान करें</a:t>
            </a:r>
          </a:p>
        </p:txBody>
      </p:sp>
      <p:sp>
        <p:nvSpPr>
          <p:cNvPr id="11" name="Rounded Rectangle 10"/>
          <p:cNvSpPr/>
          <p:nvPr/>
        </p:nvSpPr>
        <p:spPr>
          <a:xfrm>
            <a:off x="566928" y="2006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CLEAR</a:t>
            </a:r>
          </a:p>
          <a:p>
            <a:pPr algn="l">
              <a:lnSpc>
                <a:spcPct val="105000"/>
              </a:lnSpc>
              <a:spcAft>
                <a:spcPts val="100"/>
              </a:spcAft>
            </a:pPr>
            <a:r>
              <a:rPr sz="1250" b="0" i="0">
                <a:solidFill>
                  <a:srgbClr val="202733"/>
                </a:solidFill>
                <a:latin typeface="Nirmala UI"/>
                <a:cs typeface="Nirmala UI"/>
                <a:ea typeface="Nirmala UI"/>
              </a:rPr>
              <a:t>कंट्रोल यूनिट का CLEAR बटन दबाकर सभी उम्मीदवारों के मत शून्य करें</a:t>
            </a:r>
          </a:p>
        </p:txBody>
      </p:sp>
      <p:sp>
        <p:nvSpPr>
          <p:cNvPr id="13" name="Rounded Rectangle 12"/>
          <p:cNvSpPr/>
          <p:nvPr/>
        </p:nvSpPr>
        <p:spPr>
          <a:xfrm>
            <a:off x="566928" y="2543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शून्य दिखाएँ</a:t>
            </a:r>
          </a:p>
          <a:p>
            <a:pPr algn="l">
              <a:lnSpc>
                <a:spcPct val="105000"/>
              </a:lnSpc>
              <a:spcAft>
                <a:spcPts val="100"/>
              </a:spcAft>
            </a:pPr>
            <a:r>
              <a:rPr sz="1250" b="0" i="0">
                <a:solidFill>
                  <a:srgbClr val="202733"/>
                </a:solidFill>
                <a:latin typeface="Nirmala UI"/>
                <a:cs typeface="Nirmala UI"/>
                <a:ea typeface="Nirmala UI"/>
              </a:rPr>
              <a:t>अभिकर्ताओं को शून्य वाला डिस्प्ले स्वयं दिखाएँ</a:t>
            </a:r>
          </a:p>
        </p:txBody>
      </p:sp>
      <p:sp>
        <p:nvSpPr>
          <p:cNvPr id="15" name="Rounded Rectangle 14"/>
          <p:cNvSpPr/>
          <p:nvPr/>
        </p:nvSpPr>
        <p:spPr>
          <a:xfrm>
            <a:off x="566928" y="3079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स्विच ऑफ</a:t>
            </a:r>
          </a:p>
          <a:p>
            <a:pPr algn="l">
              <a:lnSpc>
                <a:spcPct val="105000"/>
              </a:lnSpc>
              <a:spcAft>
                <a:spcPts val="100"/>
              </a:spcAft>
            </a:pPr>
            <a:r>
              <a:rPr sz="1250" b="0" i="0">
                <a:solidFill>
                  <a:srgbClr val="202733"/>
                </a:solidFill>
                <a:latin typeface="Nirmala UI"/>
                <a:cs typeface="Nirmala UI"/>
                <a:ea typeface="Nirmala UI"/>
              </a:rPr>
              <a:t>मशीन को स्विच ऑफ करें</a:t>
            </a:r>
          </a:p>
        </p:txBody>
      </p:sp>
      <p:sp>
        <p:nvSpPr>
          <p:cNvPr id="17" name="Rounded Rectangle 16"/>
          <p:cNvSpPr/>
          <p:nvPr/>
        </p:nvSpPr>
        <p:spPr>
          <a:xfrm>
            <a:off x="566928" y="3616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सील</a:t>
            </a:r>
          </a:p>
          <a:p>
            <a:pPr algn="l">
              <a:lnSpc>
                <a:spcPct val="105000"/>
              </a:lnSpc>
              <a:spcAft>
                <a:spcPts val="100"/>
              </a:spcAft>
            </a:pPr>
            <a:r>
              <a:rPr sz="1250" b="0" i="0">
                <a:solidFill>
                  <a:srgbClr val="202733"/>
                </a:solidFill>
                <a:latin typeface="Nirmala UI"/>
                <a:cs typeface="Nirmala UI"/>
                <a:ea typeface="Nirmala UI"/>
              </a:rPr>
              <a:t>अब सील करने की कार्यवाही प्रारम्भ की जाती है</a:t>
            </a:r>
          </a:p>
        </p:txBody>
      </p:sp>
      <p:sp>
        <p:nvSpPr>
          <p:cNvPr id="19" name="Rounded Rectangle 18"/>
          <p:cNvSpPr/>
          <p:nvPr/>
        </p:nvSpPr>
        <p:spPr>
          <a:xfrm>
            <a:off x="566928" y="431796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31796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क्रम पलटें नहीं</a:t>
            </a:r>
          </a:p>
          <a:p>
            <a:pPr algn="l">
              <a:lnSpc>
                <a:spcPct val="110000"/>
              </a:lnSpc>
              <a:spcAft>
                <a:spcPts val="300"/>
              </a:spcAft>
            </a:pPr>
            <a:r>
              <a:rPr sz="1300" b="0" i="0">
                <a:solidFill>
                  <a:srgbClr val="202733"/>
                </a:solidFill>
                <a:latin typeface="Nirmala UI"/>
                <a:cs typeface="Nirmala UI"/>
                <a:ea typeface="Nirmala UI"/>
              </a:rPr>
              <a:t>CLEAR से पहले सील नहीं, और स्विच ऑफ से पहले परिणाम खण्ड की सीलिंग नहीं। मॉक मत मशीन में छूट जाना उस बूथ के पूरे मतदान को प्रश्नगत कर देता है।</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परिशिष्ट-19 — मॉकपॉल प्रमाण पत्र का प्ररूप</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परिशिष्ट-19 (प्रारूप मॉकपॉल प्रमाण पत्र) का अपना पाठ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49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38.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चार स्तम्भ तथा नीचे दो प्रमाणन-वाक्य। कक्षा में यह प्रपत्र भरवाकर ही आगे बढ़ें।</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08511"/>
          <a:ext cx="5367527" cy="1932431"/>
        </p:xfrm>
        <a:graphic>
          <a:graphicData uri="http://schemas.openxmlformats.org/drawingml/2006/table">
            <a:tbl>
              <a:tblPr firstRow="1" bandRow="1">
                <a:tableStyleId>{5C22544A-7EE6-4342-B048-85BDC9FD1C3A}</a:tableStyleId>
              </a:tblPr>
              <a:tblGrid>
                <a:gridCol w="825773"/>
                <a:gridCol w="4541754"/>
              </a:tblGrid>
              <a:tr h="322071">
                <a:tc>
                  <a:txBody>
                    <a:bodyPr/>
                    <a:lstStyle/>
                    <a:p>
                      <a:r>
                        <a:rPr sz="1250" b="1" i="0">
                          <a:solidFill>
                            <a:srgbClr val="FFFFFF"/>
                          </a:solidFill>
                          <a:latin typeface="Nirmala UI"/>
                          <a:cs typeface="Nirmala UI"/>
                          <a:ea typeface="Nirmala UI"/>
                        </a:rPr>
                        <a:t>स्तम्भ</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भरना है</a:t>
                      </a:r>
                    </a:p>
                  </a:txBody>
                  <a:tcPr marL="82296" marR="82296" marT="36576" marB="36576" anchor="ctr">
                    <a:solidFill>
                      <a:srgbClr val="162842"/>
                    </a:solidFill>
                  </a:tcPr>
                </a:tc>
              </a:tr>
              <a:tr h="322071">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क्र.सं.</a:t>
                      </a:r>
                    </a:p>
                  </a:txBody>
                  <a:tcPr marL="82296" marR="82296" marT="27432" marB="27432" anchor="ctr">
                    <a:solidFill>
                      <a:srgbClr val="FFFFFF"/>
                    </a:solidFill>
                  </a:tcPr>
                </a:tc>
              </a:tr>
              <a:tr h="322071">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मॉकपॉल में भाग लेने वाले सदस्य का नाम</a:t>
                      </a:r>
                    </a:p>
                  </a:txBody>
                  <a:tcPr marL="82296" marR="82296" marT="27432" marB="27432" anchor="ctr">
                    <a:solidFill>
                      <a:srgbClr val="F4F2EC"/>
                    </a:solidFill>
                  </a:tcPr>
                </a:tc>
              </a:tr>
              <a:tr h="322071">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मॉकपॉल वोटर पर्ची क्रमांक</a:t>
                      </a:r>
                    </a:p>
                  </a:txBody>
                  <a:tcPr marL="82296" marR="82296" marT="27432" marB="27432" anchor="ctr">
                    <a:solidFill>
                      <a:srgbClr val="FFFFFF"/>
                    </a:solidFill>
                  </a:tcPr>
                </a:tc>
              </a:tr>
              <a:tr h="322071">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जिस अभ्यर्थी को वोट दिया, उसकी क्रम संख्या (नोटा भी एक क्रम संख्या है)</a:t>
                      </a:r>
                    </a:p>
                  </a:txBody>
                  <a:tcPr marL="82296" marR="82296" marT="27432" marB="27432" anchor="ctr">
                    <a:solidFill>
                      <a:srgbClr val="F4F2EC"/>
                    </a:solidFill>
                  </a:tcPr>
                </a:tc>
              </a:tr>
              <a:tr h="322076">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हस्ताक्षर</a:t>
                      </a:r>
                    </a:p>
                  </a:txBody>
                  <a:tcPr marL="82296" marR="82296" marT="27432" marB="27432" anchor="ctr">
                    <a:solidFill>
                      <a:srgbClr val="FFFFFF"/>
                    </a:solidFill>
                  </a:tcPr>
                </a:tc>
              </a:tr>
            </a:tbl>
          </a:graphicData>
        </a:graphic>
      </p:graphicFrame>
      <p:sp>
        <p:nvSpPr>
          <p:cNvPr id="14" name="Rounded Rectangle 13"/>
          <p:cNvSpPr/>
          <p:nvPr/>
        </p:nvSpPr>
        <p:spPr>
          <a:xfrm>
            <a:off x="6263640" y="3542111"/>
            <a:ext cx="5367528" cy="194183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542111"/>
            <a:ext cx="82296" cy="194183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670127"/>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नीचे के दो वाक्य ही असली प्रमाणन हैं</a:t>
            </a:r>
          </a:p>
          <a:p>
            <a:pPr algn="l">
              <a:lnSpc>
                <a:spcPct val="110000"/>
              </a:lnSpc>
              <a:spcAft>
                <a:spcPts val="300"/>
              </a:spcAft>
            </a:pPr>
            <a:r>
              <a:rPr sz="1300" b="0" i="0">
                <a:solidFill>
                  <a:srgbClr val="202733"/>
                </a:solidFill>
                <a:latin typeface="Nirmala UI"/>
                <a:cs typeface="Nirmala UI"/>
                <a:ea typeface="Nirmala UI"/>
              </a:rPr>
              <a:t>(1) 'उपरोक्त सदस्यों की उपस्थिति में मॉकपॉल के अनुसार प्राप्त मतों की संख्या तथा कन्ट्रोल यूनिट से Result-I बटन दबाने से प्राप्त मतों की संख्या का मिलान कर प्रदर्शित कर दिया गया है, जिसमें कोई भिन्नता नहीं है।' (2) 'मॉकपॉल के पश्चात् ई.वी.एम. में रिकॉर्ड किये गये मतों को Clear (डिलीट) कर दिया गया है।' — दोनों वाक्य वही दो काम माँगते हैं जो क्रमांकित सूची में छूटे थे।</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बैलट यूनिट (BU) के भाग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2184 दिनांक 26.02.2026 बिन्दु 9(vi)–(vii); ECIL MPSV पुस्तिका अध्याय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02.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BU के भागों पर लगे लेबल। कक्षा में एक-एक करके अंगुली रखकर दिखाएँ।</a:t>
            </a:r>
            <a:r>
              <a:rPr sz="950" b="0" i="0">
                <a:solidFill>
                  <a:srgbClr val="5B6472"/>
                </a:solidFill>
                <a:latin typeface="Nirmala UI"/>
                <a:cs typeface="Nirmala UI"/>
                <a:ea typeface="Nirmala UI"/>
              </a:rPr>
              <a:t/>
            </a:r>
          </a:p>
        </p:txBody>
      </p:sp>
      <p:sp>
        <p:nvSpPr>
          <p:cNvPr id="13" name="TextBox 12"/>
          <p:cNvSpPr txBox="1"/>
          <p:nvPr/>
        </p:nvSpPr>
        <p:spPr>
          <a:xfrm>
            <a:off x="6263640" y="1351086"/>
            <a:ext cx="5367528" cy="504971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एड्रेस टैग</a:t>
            </a:r>
            <a:r>
              <a:rPr sz="1450" b="0" i="0">
                <a:solidFill>
                  <a:srgbClr val="202733"/>
                </a:solidFill>
                <a:latin typeface="Nirmala UI"/>
                <a:cs typeface="Nirmala UI"/>
                <a:ea typeface="Nirmala UI"/>
              </a:rPr>
              <a:t>  —  ऊपर और नीचे-दाहिनी ओर — जाँचें कि उसी मतदान केन्द्र का है जहाँ आपको जाना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प्रदर्शित अंक</a:t>
            </a:r>
            <a:r>
              <a:rPr sz="1450" b="0" i="0">
                <a:solidFill>
                  <a:srgbClr val="202733"/>
                </a:solidFill>
                <a:latin typeface="Nirmala UI"/>
                <a:cs typeface="Nirmala UI"/>
                <a:ea typeface="Nirmala UI"/>
              </a:rPr>
              <a:t>  —  यह उसी बैलट यूनिट की स्लाईड-स्विच स्थिति दिखाता है — 1, 2, 3 या 4</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नीले बटन</a:t>
            </a:r>
            <a:r>
              <a:rPr sz="1450" b="0" i="0">
                <a:solidFill>
                  <a:srgbClr val="202733"/>
                </a:solidFill>
                <a:latin typeface="Nirmala UI"/>
                <a:cs typeface="Nirmala UI"/>
                <a:ea typeface="Nirmala UI"/>
              </a:rPr>
              <a:t>  —  अभ्यर्थी को मत अंकित करने वाले बटन; अंतिम पैनल नोटा 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लाल बत्ती</a:t>
            </a:r>
            <a:r>
              <a:rPr sz="1450" b="0" i="0">
                <a:solidFill>
                  <a:srgbClr val="202733"/>
                </a:solidFill>
                <a:latin typeface="Nirmala UI"/>
                <a:cs typeface="Nirmala UI"/>
                <a:ea typeface="Nirmala UI"/>
              </a:rPr>
              <a:t>  —  मत अंकित होते ही उसी पैनल के सामने जलती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मतपत्र</a:t>
            </a:r>
            <a:r>
              <a:rPr sz="1450" b="0" i="0">
                <a:solidFill>
                  <a:srgbClr val="202733"/>
                </a:solidFill>
                <a:latin typeface="Nirmala UI"/>
                <a:cs typeface="Nirmala UI"/>
                <a:ea typeface="Nirmala UI"/>
              </a:rPr>
              <a:t>  —  बैलट पेपर स्क्रीन के नीचे ठीक से लगा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पिंक पेपर सील</a:t>
            </a:r>
            <a:r>
              <a:rPr sz="1450" b="0" i="0">
                <a:solidFill>
                  <a:srgbClr val="202733"/>
                </a:solidFill>
                <a:latin typeface="Nirmala UI"/>
                <a:cs typeface="Nirmala UI"/>
                <a:ea typeface="Nirmala UI"/>
              </a:rPr>
              <a:t>  —  BU नहीं — यह CU के परिणाम खण्ड पर लगती है; यहाँ केवल पहचान हेतु दिखाई गई है</a:t>
            </a:r>
          </a:p>
        </p:txBody>
      </p:sp>
      <p:sp>
        <p:nvSpPr>
          <p:cNvPr id="14" name="Rounded Rectangle 13"/>
          <p:cNvSpPr/>
          <p:nvPr/>
        </p:nvSpPr>
        <p:spPr>
          <a:xfrm>
            <a:off x="6263640" y="4154738"/>
            <a:ext cx="5367528"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154738"/>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282754"/>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'प्रदर्शित अंक यह दर्शाता है कि कितनी मतदान यूनिट काम में आ रही हैं' — यह गलत है; वह अंक जुड़ी हुई BU की गिनती नहीं, उसी BU की स्लाईड-स्विच स्थिति है। सही पाठ: 'यह अंक बताता है कि यह बैलट यूनिट श्रृंखला में पहली, दूसरी, तीसरी या चौथी है।' दो BU दोनों '1' पर छूट जाएँ — यही BU NOT RESPONDING और गलत पैनल पर मत गिरने का असली कारण है।</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3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तुरन्त बाद — तीन अभिलेख, एक भी न छूटे</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परिशिष्ट-19; परिशिष्ट-6 भाग-1; परिशिष्ट-7 (डायरी) मद 30; लिफाफा E-10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4967"/>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34967"/>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36135"/>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परिशिष्ट-19</a:t>
            </a:r>
          </a:p>
          <a:p>
            <a:pPr algn="l">
              <a:lnSpc>
                <a:spcPct val="110000"/>
              </a:lnSpc>
              <a:spcAft>
                <a:spcPts val="350"/>
              </a:spcAft>
            </a:pPr>
            <a:r>
              <a:rPr sz="1250" b="0" i="0">
                <a:solidFill>
                  <a:srgbClr val="202733"/>
                </a:solidFill>
                <a:latin typeface="Nirmala UI"/>
                <a:cs typeface="Nirmala UI"/>
                <a:ea typeface="Nirmala UI"/>
              </a:rPr>
              <a:t>मॉकपॉल प्रमाण पत्र — सदस्यों के नाम, पर्ची क्रमांक, किसे मत, हस्ताक्षर</a:t>
            </a:r>
          </a:p>
          <a:p>
            <a:pPr algn="l">
              <a:lnSpc>
                <a:spcPct val="110000"/>
              </a:lnSpc>
              <a:spcAft>
                <a:spcPts val="350"/>
              </a:spcAft>
            </a:pPr>
            <a:r>
              <a:rPr sz="1250" b="0" i="0">
                <a:solidFill>
                  <a:srgbClr val="202733"/>
                </a:solidFill>
                <a:latin typeface="Nirmala UI"/>
                <a:cs typeface="Nirmala UI"/>
                <a:ea typeface="Nirmala UI"/>
              </a:rPr>
              <a:t>PRO के हस्ताक्षर + उपस्थित अभिकर्ताओं के हस्ताक्षर</a:t>
            </a:r>
          </a:p>
        </p:txBody>
      </p:sp>
      <p:sp>
        <p:nvSpPr>
          <p:cNvPr id="13" name="Rounded Rectangle 12"/>
          <p:cNvSpPr/>
          <p:nvPr/>
        </p:nvSpPr>
        <p:spPr>
          <a:xfrm>
            <a:off x="6190488" y="1434967"/>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34967"/>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36135"/>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परिशिष्ट-6 भाग-1</a:t>
            </a:r>
          </a:p>
          <a:p>
            <a:pPr algn="l">
              <a:lnSpc>
                <a:spcPct val="110000"/>
              </a:lnSpc>
              <a:spcAft>
                <a:spcPts val="350"/>
              </a:spcAft>
            </a:pPr>
            <a:r>
              <a:rPr sz="1250" b="0" i="0">
                <a:solidFill>
                  <a:srgbClr val="202733"/>
                </a:solidFill>
                <a:latin typeface="Nirmala UI"/>
                <a:cs typeface="Nirmala UI"/>
                <a:ea typeface="Nirmala UI"/>
              </a:rPr>
              <a:t>मतदान प्रारम्भ से पूर्व की घोषणा — मशीन खाली, चिन्हित प्रति साफ, 14-क खाली</a:t>
            </a:r>
          </a:p>
          <a:p>
            <a:pPr algn="l">
              <a:lnSpc>
                <a:spcPct val="110000"/>
              </a:lnSpc>
              <a:spcAft>
                <a:spcPts val="350"/>
              </a:spcAft>
            </a:pPr>
            <a:r>
              <a:rPr sz="1250" b="0" i="0">
                <a:solidFill>
                  <a:srgbClr val="202733"/>
                </a:solidFill>
                <a:latin typeface="Nirmala UI"/>
                <a:cs typeface="Nirmala UI"/>
                <a:ea typeface="Nirmala UI"/>
              </a:rPr>
              <a:t>पेपर सील पर PRO व अभिकर्ताओं के हस्ताक्षर</a:t>
            </a:r>
          </a:p>
        </p:txBody>
      </p:sp>
      <p:sp>
        <p:nvSpPr>
          <p:cNvPr id="16" name="Rounded Rectangle 15"/>
          <p:cNvSpPr/>
          <p:nvPr/>
        </p:nvSpPr>
        <p:spPr>
          <a:xfrm>
            <a:off x="566928" y="2861177"/>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861177"/>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3062345"/>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डायरी मद 30</a:t>
            </a:r>
          </a:p>
          <a:p>
            <a:pPr algn="l">
              <a:lnSpc>
                <a:spcPct val="110000"/>
              </a:lnSpc>
              <a:spcAft>
                <a:spcPts val="350"/>
              </a:spcAft>
            </a:pPr>
            <a:r>
              <a:rPr sz="1250" b="0" i="0">
                <a:solidFill>
                  <a:srgbClr val="202733"/>
                </a:solidFill>
                <a:latin typeface="Nirmala UI"/>
                <a:cs typeface="Nirmala UI"/>
                <a:ea typeface="Nirmala UI"/>
              </a:rPr>
              <a:t>'अन्य महत्वपूर्ण घटना का विवरण' — मॉकपॉल एवं परिशिष्ट-19 का विवरण</a:t>
            </a:r>
          </a:p>
          <a:p>
            <a:pPr algn="l">
              <a:lnSpc>
                <a:spcPct val="110000"/>
              </a:lnSpc>
              <a:spcAft>
                <a:spcPts val="350"/>
              </a:spcAft>
            </a:pPr>
            <a:r>
              <a:rPr sz="1250" b="0" i="0">
                <a:solidFill>
                  <a:srgbClr val="202733"/>
                </a:solidFill>
                <a:latin typeface="Nirmala UI"/>
                <a:cs typeface="Nirmala UI"/>
                <a:ea typeface="Nirmala UI"/>
              </a:rPr>
              <a:t>मद 25 पर कभी नहीं</a:t>
            </a:r>
          </a:p>
        </p:txBody>
      </p:sp>
      <p:sp>
        <p:nvSpPr>
          <p:cNvPr id="19" name="Rounded Rectangle 18"/>
          <p:cNvSpPr/>
          <p:nvPr/>
        </p:nvSpPr>
        <p:spPr>
          <a:xfrm>
            <a:off x="6190488" y="2861177"/>
            <a:ext cx="5440680" cy="1243329"/>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90488" y="2861177"/>
            <a:ext cx="5440680" cy="77724"/>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91656" y="3062345"/>
            <a:ext cx="5038344" cy="87756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लिफाफा E-10</a:t>
            </a:r>
          </a:p>
          <a:p>
            <a:pPr algn="l">
              <a:lnSpc>
                <a:spcPct val="110000"/>
              </a:lnSpc>
              <a:spcAft>
                <a:spcPts val="350"/>
              </a:spcAft>
            </a:pPr>
            <a:r>
              <a:rPr sz="1250" b="0" i="0">
                <a:solidFill>
                  <a:srgbClr val="202733"/>
                </a:solidFill>
                <a:latin typeface="Nirmala UI"/>
                <a:cs typeface="Nirmala UI"/>
                <a:ea typeface="Nirmala UI"/>
              </a:rPr>
              <a:t>परिशिष्ट-19 को परिशिष्ट-6 के साथ संलग्न कर इसी लिफाफे में</a:t>
            </a:r>
          </a:p>
          <a:p>
            <a:pPr algn="l">
              <a:lnSpc>
                <a:spcPct val="110000"/>
              </a:lnSpc>
              <a:spcAft>
                <a:spcPts val="350"/>
              </a:spcAft>
            </a:pPr>
            <a:r>
              <a:rPr sz="1250" b="0" i="0">
                <a:solidFill>
                  <a:srgbClr val="202733"/>
                </a:solidFill>
                <a:latin typeface="Nirmala UI"/>
                <a:cs typeface="Nirmala UI"/>
                <a:ea typeface="Nirmala UI"/>
              </a:rPr>
              <a:t>यह लिफाफा सील नहीं किया जाता</a:t>
            </a:r>
          </a:p>
        </p:txBody>
      </p:sp>
      <p:sp>
        <p:nvSpPr>
          <p:cNvPr id="22" name="Rounded Rectangle 21"/>
          <p:cNvSpPr/>
          <p:nvPr/>
        </p:nvSpPr>
        <p:spPr>
          <a:xfrm>
            <a:off x="566928" y="430567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30567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43369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परिशिष्ट-19 न तो PP1_p070–p073 की 'PRO के प्रपत्र' सूची में है, न प्रपत्र-पुस्तिका की अनुक्रमणिका में — दोनों परिशिष्ट-15A पर समाप्त हो जाती हैं। जो प्रपत्र मतदान की सुबह अनिवार्य रूप से बनना है, वह किसी सूची में नहीं है। सामग्री मिलाते समय इसे स्वयं जोड़वाएँ।</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परिणाम खण्ड की सीलिंग</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पिंक पेपर सील · ABCD स्ट्रिप सील · एड्रेस टैग</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51</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पिंक पेपर सील की फिक्सिंग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परिशिष्ट-6 भाग-1 बिन्दु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52</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39.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चित्र — परिणाम खण्ड के आंतरिक कम्पार्टमेंट को पिंक पेपर सील द्वारा सील करना।</a:t>
            </a:r>
            <a:r>
              <a:rPr sz="950" b="0" i="0">
                <a:solidFill>
                  <a:srgbClr val="5B6472"/>
                </a:solidFill>
                <a:latin typeface="Nirmala UI"/>
                <a:cs typeface="Nirmala UI"/>
                <a:ea typeface="Nirmala UI"/>
              </a:rPr>
              <a:t/>
            </a:r>
          </a:p>
        </p:txBody>
      </p:sp>
      <p:sp>
        <p:nvSpPr>
          <p:cNvPr id="12" name="TextBox 11"/>
          <p:cNvSpPr txBox="1"/>
          <p:nvPr/>
        </p:nvSpPr>
        <p:spPr>
          <a:xfrm>
            <a:off x="6263640" y="1690146"/>
            <a:ext cx="5367528" cy="4710653"/>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पहले हस्ताक्षर, फिर चिपकाना</a:t>
            </a:r>
            <a:r>
              <a:rPr sz="1450" b="0" i="0">
                <a:solidFill>
                  <a:srgbClr val="202733"/>
                </a:solidFill>
                <a:latin typeface="Nirmala UI"/>
                <a:cs typeface="Nirmala UI"/>
                <a:ea typeface="Nirmala UI"/>
              </a:rPr>
              <a:t>  —  पेपर सील पर पीठासीन अधिकारी पहले अपने हस्ताक्षर करेगा और उपस्थित इच्छुक अभिकर्ताओं के हस्ताक्षर कराएगा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क्रम संख्या नोट करें</a:t>
            </a:r>
            <a:r>
              <a:rPr sz="1450" b="0" i="0">
                <a:solidFill>
                  <a:srgbClr val="202733"/>
                </a:solidFill>
                <a:latin typeface="Nirmala UI"/>
                <a:cs typeface="Nirmala UI"/>
                <a:ea typeface="Nirmala UI"/>
              </a:rPr>
              <a:t>  —  पेपर सील का क्रमांक प्ररूप 14-ग के पेपर सील लेखे तथा डायरी की मद 6 में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CU स्विच ऑफ हो</a:t>
            </a:r>
            <a:r>
              <a:rPr sz="1450" b="0" i="0">
                <a:solidFill>
                  <a:srgbClr val="202733"/>
                </a:solidFill>
                <a:latin typeface="Nirmala UI"/>
                <a:cs typeface="Nirmala UI"/>
                <a:ea typeface="Nirmala UI"/>
              </a:rPr>
              <a:t>  —  सील करने से पहले कंट्रोल यूनिट की पावर बंद होनी चाहिए</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आंतरिक कम्पार्टमेंट पर पिंक पेपर सील</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53</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0.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चित्र — सील लगी हुई अवस्था। कक्षा में यही अवस्था बनाकर दिखाएँ, फिर दल से करवाएँ।</a:t>
            </a:r>
            <a:r>
              <a:rPr sz="950" b="0" i="0">
                <a:solidFill>
                  <a:srgbClr val="5B6472"/>
                </a:solidFill>
                <a:latin typeface="Nirmala UI"/>
                <a:cs typeface="Nirmala UI"/>
                <a:ea typeface="Nirmala UI"/>
              </a:rPr>
              <a:t/>
            </a:r>
          </a:p>
        </p:txBody>
      </p:sp>
      <p:sp>
        <p:nvSpPr>
          <p:cNvPr id="12" name="Rounded Rectangle 11"/>
          <p:cNvSpPr/>
          <p:nvPr/>
        </p:nvSpPr>
        <p:spPr>
          <a:xfrm>
            <a:off x="6263640" y="1756470"/>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56470"/>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84486"/>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वही खण्ड है जिसमें RESULT-I, RESULT-II और CLEAR हैं</a:t>
            </a:r>
          </a:p>
          <a:p>
            <a:pPr algn="l">
              <a:lnSpc>
                <a:spcPct val="110000"/>
              </a:lnSpc>
              <a:spcAft>
                <a:spcPts val="300"/>
              </a:spcAft>
            </a:pPr>
            <a:r>
              <a:rPr sz="1300" b="0" i="0">
                <a:solidFill>
                  <a:srgbClr val="202733"/>
                </a:solidFill>
                <a:latin typeface="Nirmala UI"/>
                <a:cs typeface="Nirmala UI"/>
                <a:ea typeface="Nirmala UI"/>
              </a:rPr>
              <a:t>सील लगने के बाद ये तीनों बटन दिनभर पहुँच से बाहर रहेंगे। यदि सील लगाने से पहले CLEAR नहीं किया गया, तो मॉक मत मशीन में ही रह जाएँगे और उन्हें अब हटाया नहीं जा सकेगा।</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RESULT SECTION का बाहरी आवरण बंद करना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आदेश 560 / सां.आ. 145-2026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54</a:t>
            </a:r>
          </a:p>
        </p:txBody>
      </p:sp>
      <p:sp>
        <p:nvSpPr>
          <p:cNvPr id="9" name="Rounded Rectangle 8"/>
          <p:cNvSpPr/>
          <p:nvPr/>
        </p:nvSpPr>
        <p:spPr>
          <a:xfrm>
            <a:off x="566928" y="1534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9769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बाहरी ढक्कन दबाकर बंद करें</a:t>
            </a:r>
          </a:p>
          <a:p>
            <a:pPr algn="l">
              <a:lnSpc>
                <a:spcPct val="105000"/>
              </a:lnSpc>
              <a:spcAft>
                <a:spcPts val="100"/>
              </a:spcAft>
            </a:pPr>
            <a:r>
              <a:rPr sz="1250" b="0" i="0">
                <a:solidFill>
                  <a:srgbClr val="202733"/>
                </a:solidFill>
                <a:latin typeface="Nirmala UI"/>
                <a:cs typeface="Nirmala UI"/>
                <a:ea typeface="Nirmala UI"/>
              </a:rPr>
              <a:t>RESULT SECTION के बाहरी ढक्कन को दबाकर बंद करें</a:t>
            </a:r>
          </a:p>
        </p:txBody>
      </p:sp>
      <p:sp>
        <p:nvSpPr>
          <p:cNvPr id="11" name="Rounded Rectangle 10"/>
          <p:cNvSpPr/>
          <p:nvPr/>
        </p:nvSpPr>
        <p:spPr>
          <a:xfrm>
            <a:off x="566928" y="2070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3439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धागा निकालें</a:t>
            </a:r>
          </a:p>
          <a:p>
            <a:pPr algn="l">
              <a:lnSpc>
                <a:spcPct val="105000"/>
              </a:lnSpc>
              <a:spcAft>
                <a:spcPts val="100"/>
              </a:spcAft>
            </a:pPr>
            <a:r>
              <a:rPr sz="1250" b="0" i="0">
                <a:solidFill>
                  <a:srgbClr val="202733"/>
                </a:solidFill>
                <a:latin typeface="Nirmala UI"/>
                <a:cs typeface="Nirmala UI"/>
                <a:ea typeface="Nirmala UI"/>
              </a:rPr>
              <a:t>बाहरी आवरण की बाईं ओर दिए गए दो छिद्रों के माध्यम से धागा निकालें</a:t>
            </a:r>
          </a:p>
        </p:txBody>
      </p:sp>
      <p:sp>
        <p:nvSpPr>
          <p:cNvPr id="13" name="Rounded Rectangle 12"/>
          <p:cNvSpPr/>
          <p:nvPr/>
        </p:nvSpPr>
        <p:spPr>
          <a:xfrm>
            <a:off x="566928" y="260767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7109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एड्रेस टैग</a:t>
            </a:r>
          </a:p>
          <a:p>
            <a:pPr algn="l">
              <a:lnSpc>
                <a:spcPct val="105000"/>
              </a:lnSpc>
              <a:spcAft>
                <a:spcPts val="100"/>
              </a:spcAft>
            </a:pPr>
            <a:r>
              <a:rPr sz="1250" b="0" i="0">
                <a:solidFill>
                  <a:srgbClr val="202733"/>
                </a:solidFill>
                <a:latin typeface="Nirmala UI"/>
                <a:cs typeface="Nirmala UI"/>
                <a:ea typeface="Nirmala UI"/>
              </a:rPr>
              <a:t>धागे में एड्रेस टैग पिरोएँ</a:t>
            </a:r>
          </a:p>
        </p:txBody>
      </p:sp>
      <p:sp>
        <p:nvSpPr>
          <p:cNvPr id="15" name="Rounded Rectangle 14"/>
          <p:cNvSpPr/>
          <p:nvPr/>
        </p:nvSpPr>
        <p:spPr>
          <a:xfrm>
            <a:off x="566928" y="314437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0780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मुहर</a:t>
            </a:r>
          </a:p>
          <a:p>
            <a:pPr algn="l">
              <a:lnSpc>
                <a:spcPct val="105000"/>
              </a:lnSpc>
              <a:spcAft>
                <a:spcPts val="100"/>
              </a:spcAft>
            </a:pPr>
            <a:r>
              <a:rPr sz="1250" b="0" i="0">
                <a:solidFill>
                  <a:srgbClr val="202733"/>
                </a:solidFill>
                <a:latin typeface="Nirmala UI"/>
                <a:cs typeface="Nirmala UI"/>
                <a:ea typeface="Nirmala UI"/>
              </a:rPr>
              <a:t>पीठासीन अधिकारी की मुहर के साथ सील किया जाए</a:t>
            </a:r>
          </a:p>
        </p:txBody>
      </p:sp>
      <p:sp>
        <p:nvSpPr>
          <p:cNvPr id="17" name="Rounded Rectangle 16"/>
          <p:cNvSpPr/>
          <p:nvPr/>
        </p:nvSpPr>
        <p:spPr>
          <a:xfrm>
            <a:off x="566928" y="384567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384567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39736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का एड्रेस टैग और अंत का एड्रेस टैग अलग हैं</a:t>
            </a:r>
          </a:p>
          <a:p>
            <a:pPr algn="l">
              <a:lnSpc>
                <a:spcPct val="110000"/>
              </a:lnSpc>
              <a:spcAft>
                <a:spcPts val="300"/>
              </a:spcAft>
            </a:pPr>
            <a:r>
              <a:rPr sz="1300" b="0" i="0">
                <a:solidFill>
                  <a:srgbClr val="202733"/>
                </a:solidFill>
                <a:latin typeface="Nirmala UI"/>
                <a:cs typeface="Nirmala UI"/>
                <a:ea typeface="Nirmala UI"/>
              </a:rPr>
              <a:t>यह टैग परिणाम खण्ड पर, मतदान से पहले लगता है। मतदान समाप्ति पर वहन बक्सों पर लगने वाला एड्रेस टैग अलग है और उसकी विशिष्टियाँ आदेश 560 / सां.आ. 145-2026 में अलग से दी गई हैं (खण्ड 11 देखें)।</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स्ट्रिप सील — A, B, C, D</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(स्ट्रिप सील)</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55</a:t>
            </a:r>
          </a:p>
        </p:txBody>
      </p:sp>
      <p:sp>
        <p:nvSpPr>
          <p:cNvPr id="9" name="Rounded Rectangle 8"/>
          <p:cNvSpPr/>
          <p:nvPr/>
        </p:nvSpPr>
        <p:spPr>
          <a:xfrm>
            <a:off x="521207" y="1605915"/>
            <a:ext cx="5440679" cy="4103369"/>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2.png"/>
          <p:cNvPicPr>
            <a:picLocks noChangeAspect="1"/>
          </p:cNvPicPr>
          <p:nvPr/>
        </p:nvPicPr>
        <p:blipFill>
          <a:blip r:embed="rId2"/>
          <a:stretch>
            <a:fillRect/>
          </a:stretch>
        </p:blipFill>
        <p:spPr>
          <a:xfrm>
            <a:off x="566928" y="1651635"/>
            <a:ext cx="5349240" cy="4011929"/>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चित्र — स्ट्रिप सील के दोनों सिरों पर चार स्टीकर: A, B, D आंतरिक परत पर तथा C बाहरी परत पर।</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विशिष्ट पहचान</a:t>
            </a:r>
            <a:r>
              <a:rPr sz="1450" b="0" i="0">
                <a:solidFill>
                  <a:srgbClr val="202733"/>
                </a:solidFill>
                <a:latin typeface="Nirmala UI"/>
                <a:cs typeface="Nirmala UI"/>
                <a:ea typeface="Nirmala UI"/>
              </a:rPr>
              <a:t>  —  प्रत्येक सील का विशिष्ट पहचान नम्बर होता है (चित्र में 0076132)</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चार स्टीकर</a:t>
            </a:r>
            <a:r>
              <a:rPr sz="1450" b="0" i="0">
                <a:solidFill>
                  <a:srgbClr val="202733"/>
                </a:solidFill>
                <a:latin typeface="Nirmala UI"/>
                <a:cs typeface="Nirmala UI"/>
                <a:ea typeface="Nirmala UI"/>
              </a:rPr>
              <a:t>  —  A, B, D आंतरिक परत पर तथा C बाहरी परत पर लगा होगा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ऊपरी और निचला भाग</a:t>
            </a:r>
            <a:r>
              <a:rPr sz="1450" b="0" i="0">
                <a:solidFill>
                  <a:srgbClr val="202733"/>
                </a:solidFill>
                <a:latin typeface="Nirmala UI"/>
                <a:cs typeface="Nirmala UI"/>
                <a:ea typeface="Nirmala UI"/>
              </a:rPr>
              <a:t>  —  पिंक पेपर सील का निचला सिरा A से, ऊपरी सिरा C से चिपकेगा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क्रमांक दर्ज</a:t>
            </a:r>
            <a:r>
              <a:rPr sz="1450" b="0" i="0">
                <a:solidFill>
                  <a:srgbClr val="202733"/>
                </a:solidFill>
                <a:latin typeface="Nirmala UI"/>
                <a:cs typeface="Nirmala UI"/>
                <a:ea typeface="Nirmala UI"/>
              </a:rPr>
              <a:t>  —  स्ट्रिप सील का क्रमांक डायरी की मद 6.3 में लिखा जाएगा</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स्ट्रिप सील प्रयोग से पूर्व — हस्ताक्षर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नियम 47-क(3) (हस्ताक्षर के अधिकारी)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56</a:t>
            </a:r>
          </a:p>
        </p:txBody>
      </p:sp>
      <p:sp>
        <p:nvSpPr>
          <p:cNvPr id="9" name="Rounded Rectangle 8"/>
          <p:cNvSpPr/>
          <p:nvPr/>
        </p:nvSpPr>
        <p:spPr>
          <a:xfrm>
            <a:off x="566928" y="155725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2067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सामग्री</a:t>
            </a:r>
          </a:p>
          <a:p>
            <a:pPr algn="l">
              <a:lnSpc>
                <a:spcPct val="105000"/>
              </a:lnSpc>
              <a:spcAft>
                <a:spcPts val="100"/>
              </a:spcAft>
            </a:pPr>
            <a:r>
              <a:rPr sz="1250" b="0" i="0">
                <a:solidFill>
                  <a:srgbClr val="202733"/>
                </a:solidFill>
                <a:latin typeface="Nirmala UI"/>
                <a:cs typeface="Nirmala UI"/>
                <a:ea typeface="Nirmala UI"/>
              </a:rPr>
              <a:t>पिंक पेपर सील एवं ABCD हिस्सों को चिपकाने के लिए स्वयं चिपकने वाली ABCD लम्बी पेपर पट्टी सील का उपयोग करें</a:t>
            </a:r>
          </a:p>
        </p:txBody>
      </p:sp>
      <p:sp>
        <p:nvSpPr>
          <p:cNvPr id="11" name="Rounded Rectangle 10"/>
          <p:cNvSpPr/>
          <p:nvPr/>
        </p:nvSpPr>
        <p:spPr>
          <a:xfrm>
            <a:off x="566928" y="209395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5737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पहले हस्ताक्षर</a:t>
            </a:r>
          </a:p>
          <a:p>
            <a:pPr algn="l">
              <a:lnSpc>
                <a:spcPct val="105000"/>
              </a:lnSpc>
              <a:spcAft>
                <a:spcPts val="100"/>
              </a:spcAft>
            </a:pPr>
            <a:r>
              <a:rPr sz="1250" b="0" i="0">
                <a:solidFill>
                  <a:srgbClr val="202733"/>
                </a:solidFill>
                <a:latin typeface="Nirmala UI"/>
                <a:cs typeface="Nirmala UI"/>
                <a:ea typeface="Nirmala UI"/>
              </a:rPr>
              <a:t>स्ट्रिप सील को प्रयोग में लेने से पूर्व सील की क्र.सं. के नीचे पीठासीन अधिकारी अपने पूरे हस्ताक्षर करें</a:t>
            </a:r>
          </a:p>
        </p:txBody>
      </p:sp>
      <p:sp>
        <p:nvSpPr>
          <p:cNvPr id="13" name="Rounded Rectangle 12"/>
          <p:cNvSpPr/>
          <p:nvPr/>
        </p:nvSpPr>
        <p:spPr>
          <a:xfrm>
            <a:off x="566928" y="263065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9408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फिर अभिकर्ता</a:t>
            </a:r>
          </a:p>
          <a:p>
            <a:pPr algn="l">
              <a:lnSpc>
                <a:spcPct val="105000"/>
              </a:lnSpc>
              <a:spcAft>
                <a:spcPts val="100"/>
              </a:spcAft>
            </a:pPr>
            <a:r>
              <a:rPr sz="1250" b="0" i="0">
                <a:solidFill>
                  <a:srgbClr val="202733"/>
                </a:solidFill>
                <a:latin typeface="Nirmala UI"/>
                <a:cs typeface="Nirmala UI"/>
                <a:ea typeface="Nirmala UI"/>
              </a:rPr>
              <a:t>उपस्थित इच्छुक उम्मीदवार / मतदान अभिकर्ताओं से भी हस्ताक्षर करवाएँ</a:t>
            </a:r>
          </a:p>
        </p:txBody>
      </p:sp>
      <p:sp>
        <p:nvSpPr>
          <p:cNvPr id="15" name="Rounded Rectangle 14"/>
          <p:cNvSpPr/>
          <p:nvPr/>
        </p:nvSpPr>
        <p:spPr>
          <a:xfrm>
            <a:off x="566928" y="316735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30783"/>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इन्कार करें तो</a:t>
            </a:r>
          </a:p>
          <a:p>
            <a:pPr algn="l">
              <a:lnSpc>
                <a:spcPct val="105000"/>
              </a:lnSpc>
              <a:spcAft>
                <a:spcPts val="100"/>
              </a:spcAft>
            </a:pPr>
            <a:r>
              <a:rPr sz="1250" b="0" i="0">
                <a:solidFill>
                  <a:srgbClr val="202733"/>
                </a:solidFill>
                <a:latin typeface="Nirmala UI"/>
                <a:cs typeface="Nirmala UI"/>
                <a:ea typeface="Nirmala UI"/>
              </a:rPr>
              <a:t>इन्कार करने वालों के नाम परिशिष्ट-6 में दर्ज करें — जबरदस्ती नहीं</a:t>
            </a:r>
          </a:p>
        </p:txBody>
      </p:sp>
      <p:sp>
        <p:nvSpPr>
          <p:cNvPr id="17" name="Rounded Rectangle 16"/>
          <p:cNvSpPr/>
          <p:nvPr/>
        </p:nvSpPr>
        <p:spPr>
          <a:xfrm>
            <a:off x="566928" y="3868653"/>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3868653"/>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3996669"/>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हस्ताक्षर बाद में नहीं हो सकते</a:t>
            </a:r>
          </a:p>
          <a:p>
            <a:pPr algn="l">
              <a:lnSpc>
                <a:spcPct val="110000"/>
              </a:lnSpc>
              <a:spcAft>
                <a:spcPts val="300"/>
              </a:spcAft>
            </a:pPr>
            <a:r>
              <a:rPr sz="1300" b="0" i="0">
                <a:solidFill>
                  <a:srgbClr val="202733"/>
                </a:solidFill>
                <a:latin typeface="Nirmala UI"/>
                <a:cs typeface="Nirmala UI"/>
                <a:ea typeface="Nirmala UI"/>
              </a:rPr>
              <a:t>एक बार सील चिपक जाने पर उस पर हस्ताक्षर करना संभव नहीं रहेगा। यह क्रम-दोष सबसे अधिक होता है — पहले हस्ताक्षर, तब चिपकाना।</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पिंक पेपर सील की फोल्डिंग — स्टेप 1 (भाग A)</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4.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स्टेप 1 — भाग A</a:t>
            </a:r>
            <a:r>
              <a:rPr sz="950" b="0" i="0">
                <a:solidFill>
                  <a:srgbClr val="5B6472"/>
                </a:solidFill>
                <a:latin typeface="Nirmala UI"/>
                <a:cs typeface="Nirmala UI"/>
                <a:ea typeface="Nirmala UI"/>
              </a:rPr>
              <a:t/>
            </a:r>
          </a:p>
        </p:txBody>
      </p:sp>
      <p:sp>
        <p:nvSpPr>
          <p:cNvPr id="12" name="TextBox 11"/>
          <p:cNvSpPr txBox="1"/>
          <p:nvPr/>
        </p:nvSpPr>
        <p:spPr>
          <a:xfrm>
            <a:off x="6263640" y="1741413"/>
            <a:ext cx="5367528" cy="465938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स्थिति</a:t>
            </a:r>
            <a:r>
              <a:rPr sz="1450" b="0" i="0">
                <a:solidFill>
                  <a:srgbClr val="202733"/>
                </a:solidFill>
                <a:latin typeface="Nirmala UI"/>
                <a:cs typeface="Nirmala UI"/>
                <a:ea typeface="Nirmala UI"/>
              </a:rPr>
              <a:t>  —  पिंक पेपर सील के निचले हिस्से के पास, स्ट्रिप सील का गोंद लगा हुआ भाग A रखें</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वैक्स पेपर</a:t>
            </a:r>
            <a:r>
              <a:rPr sz="1450" b="0" i="0">
                <a:solidFill>
                  <a:srgbClr val="202733"/>
                </a:solidFill>
                <a:latin typeface="Nirmala UI"/>
                <a:cs typeface="Nirmala UI"/>
                <a:ea typeface="Nirmala UI"/>
              </a:rPr>
              <a:t>  —  A वाले भाग से वैक्स पेपर हटाएँ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चिपकाएँ</a:t>
            </a:r>
            <a:r>
              <a:rPr sz="1450" b="0" i="0">
                <a:solidFill>
                  <a:srgbClr val="202733"/>
                </a:solidFill>
                <a:latin typeface="Nirmala UI"/>
                <a:cs typeface="Nirmala UI"/>
                <a:ea typeface="Nirmala UI"/>
              </a:rPr>
              <a:t>  —  पिंक पेपर सील के निचले सिरे को मोड़कर इस गोंद लगे भाग पर चिपका दें</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फोल्डिंग — स्टेप 2 (भाग B)</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58</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स्टेप 2 — भाग B बाईं ओर मोड़कर</a:t>
            </a:r>
            <a:r>
              <a:rPr sz="950" b="0" i="0">
                <a:solidFill>
                  <a:srgbClr val="5B6472"/>
                </a:solidFill>
                <a:latin typeface="Nirmala UI"/>
                <a:cs typeface="Nirmala UI"/>
                <a:ea typeface="Nirmala UI"/>
              </a:rPr>
              <a:t/>
            </a:r>
          </a:p>
        </p:txBody>
      </p:sp>
      <p:sp>
        <p:nvSpPr>
          <p:cNvPr id="12" name="TextBox 11"/>
          <p:cNvSpPr txBox="1"/>
          <p:nvPr/>
        </p:nvSpPr>
        <p:spPr>
          <a:xfrm>
            <a:off x="6263640" y="1776374"/>
            <a:ext cx="5367528" cy="4624425"/>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वैक्स हटाएँ</a:t>
            </a:r>
            <a:r>
              <a:rPr sz="1450" b="0" i="0">
                <a:solidFill>
                  <a:srgbClr val="202733"/>
                </a:solidFill>
                <a:latin typeface="Nirmala UI"/>
                <a:cs typeface="Nirmala UI"/>
                <a:ea typeface="Nirmala UI"/>
              </a:rPr>
              <a:t>  —  स्ट्रिप सील के B के ऊपर के वैक्स पेपर को हटाएँ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बाईं ओर मोड़ें</a:t>
            </a:r>
            <a:r>
              <a:rPr sz="1450" b="0" i="0">
                <a:solidFill>
                  <a:srgbClr val="202733"/>
                </a:solidFill>
                <a:latin typeface="Nirmala UI"/>
                <a:cs typeface="Nirmala UI"/>
                <a:ea typeface="Nirmala UI"/>
              </a:rPr>
              <a:t>  —  इसे बाईं ओर मोड़ते हुए, मुड़ी हुई पिंक पेपर सील के ऊपर चिपकाएँ</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फोल्डिंग — स्टेप 3 (भाग C)</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59</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6.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स्टेप 3 — भाग C ऊपर की ओर</a:t>
            </a:r>
            <a:r>
              <a:rPr sz="950" b="0" i="0">
                <a:solidFill>
                  <a:srgbClr val="5B6472"/>
                </a:solidFill>
                <a:latin typeface="Nirmala UI"/>
                <a:cs typeface="Nirmala UI"/>
                <a:ea typeface="Nirmala UI"/>
              </a:rPr>
              <a:t/>
            </a:r>
          </a:p>
        </p:txBody>
      </p:sp>
      <p:sp>
        <p:nvSpPr>
          <p:cNvPr id="12" name="TextBox 11"/>
          <p:cNvSpPr txBox="1"/>
          <p:nvPr/>
        </p:nvSpPr>
        <p:spPr>
          <a:xfrm>
            <a:off x="6263640" y="1776374"/>
            <a:ext cx="5367528" cy="4624425"/>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C ऊपर आएगा</a:t>
            </a:r>
            <a:r>
              <a:rPr sz="1450" b="0" i="0">
                <a:solidFill>
                  <a:srgbClr val="202733"/>
                </a:solidFill>
                <a:latin typeface="Nirmala UI"/>
                <a:cs typeface="Nirmala UI"/>
                <a:ea typeface="Nirmala UI"/>
              </a:rPr>
              <a:t>  —  अब स्ट्रिप सील का C भाग ऊपर की ओर आ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वैक्स हटाकर चिपकाएँ</a:t>
            </a:r>
            <a:r>
              <a:rPr sz="1450" b="0" i="0">
                <a:solidFill>
                  <a:srgbClr val="202733"/>
                </a:solidFill>
                <a:latin typeface="Nirmala UI"/>
                <a:cs typeface="Nirmala UI"/>
                <a:ea typeface="Nirmala UI"/>
              </a:rPr>
              <a:t>  —  C का वैक्स पेपर हटाकर, परिणाम खण्ड के बाहरी दरवाजे के ऊपर निकल रहे पिंक पेपर सील के ऊपरी छोर को मोड़कर इस C भाग पर चिपका दें</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बैलट यूनिट की जाँच — क्रमांक का मिलान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(मशीन की प्राप्ति); आदेश 560 / सां.आ. 145-2026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06</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03.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बैलट यूनिट के पिछले हिस्से पर लिखा क्रमांक (उदाहरण चित्र में MPB207878)।</a:t>
            </a:r>
            <a:r>
              <a:rPr sz="950" b="0" i="0">
                <a:solidFill>
                  <a:srgbClr val="5B6472"/>
                </a:solidFill>
                <a:latin typeface="Nirmala UI"/>
                <a:cs typeface="Nirmala UI"/>
                <a:ea typeface="Nirmala UI"/>
              </a:rPr>
              <a:t/>
            </a:r>
          </a:p>
        </p:txBody>
      </p:sp>
      <p:sp>
        <p:nvSpPr>
          <p:cNvPr id="12" name="TextBox 11"/>
          <p:cNvSpPr txBox="1"/>
          <p:nvPr/>
        </p:nvSpPr>
        <p:spPr>
          <a:xfrm>
            <a:off x="6263640" y="1715780"/>
            <a:ext cx="5367528" cy="468501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मिलान करें</a:t>
            </a:r>
            <a:r>
              <a:rPr sz="1450" b="0" i="0">
                <a:solidFill>
                  <a:srgbClr val="202733"/>
                </a:solidFill>
                <a:latin typeface="Nirmala UI"/>
                <a:cs typeface="Nirmala UI"/>
                <a:ea typeface="Nirmala UI"/>
              </a:rPr>
              <a:t>  —  BU के पीछे लिखा क्रमांक और आपको सौंपे गए अभिलेख/परिशिष्ट-7 की मद 5.4 का क्रमांक एक ही होने चाहिए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तीन जगह दर्ज होगा</a:t>
            </a:r>
            <a:r>
              <a:rPr sz="1450" b="0" i="0">
                <a:solidFill>
                  <a:srgbClr val="202733"/>
                </a:solidFill>
                <a:latin typeface="Nirmala UI"/>
                <a:cs typeface="Nirmala UI"/>
                <a:ea typeface="Nirmala UI"/>
              </a:rPr>
              <a:t>  —  पीठासीन अधिकारी की डायरी (परि-7 मद 5), प्ररूप 14-ग का शीर्ष, और सीलिंग के समय एड्रेस टैग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अंतर मिले तो</a:t>
            </a:r>
            <a:r>
              <a:rPr sz="1450" b="0" i="0">
                <a:solidFill>
                  <a:srgbClr val="202733"/>
                </a:solidFill>
                <a:latin typeface="Nirmala UI"/>
                <a:cs typeface="Nirmala UI"/>
                <a:ea typeface="Nirmala UI"/>
              </a:rPr>
              <a:t>  —  मशीन लिए बिना तत्काल जोनल मजिस्ट्रेट/RO को बताएँ — बूथ पर पहुँचकर पकड़ में आना बहुत देर है</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फोल्डिंग — स्टेप 4 (CU के चारों ओर)</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60</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7.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स्टेप 4 — स्ट्रिप सील को CU के चारों ओर घुमाना</a:t>
            </a:r>
            <a:r>
              <a:rPr sz="950" b="0" i="0">
                <a:solidFill>
                  <a:srgbClr val="5B6472"/>
                </a:solidFill>
                <a:latin typeface="Nirmala UI"/>
                <a:cs typeface="Nirmala UI"/>
                <a:ea typeface="Nirmala UI"/>
              </a:rPr>
              <a:t/>
            </a:r>
          </a:p>
        </p:txBody>
      </p:sp>
      <p:sp>
        <p:nvSpPr>
          <p:cNvPr id="12" name="TextBox 11"/>
          <p:cNvSpPr txBox="1"/>
          <p:nvPr/>
        </p:nvSpPr>
        <p:spPr>
          <a:xfrm>
            <a:off x="6263640" y="1550548"/>
            <a:ext cx="5367528" cy="485025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बाईं ओर से</a:t>
            </a:r>
            <a:r>
              <a:rPr sz="1450" b="0" i="0">
                <a:solidFill>
                  <a:srgbClr val="202733"/>
                </a:solidFill>
                <a:latin typeface="Nirmala UI"/>
                <a:cs typeface="Nirmala UI"/>
                <a:ea typeface="Nirmala UI"/>
              </a:rPr>
              <a:t>  —  स्ट्रिप सील को कंट्रोल यूनिट पर बाईं ओर से सावधानीपूर्वक ले जाएँ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कैप के नीचे से</a:t>
            </a:r>
            <a:r>
              <a:rPr sz="1450" b="0" i="0">
                <a:solidFill>
                  <a:srgbClr val="202733"/>
                </a:solidFill>
                <a:latin typeface="Nirmala UI"/>
                <a:cs typeface="Nirmala UI"/>
                <a:ea typeface="Nirmala UI"/>
              </a:rPr>
              <a:t>  —  Close बटन की ऊपरी प्लास्टिक/रबर कैप के नीचे से ले जाते हुए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दाहिनी ओर से ऊपर</a:t>
            </a:r>
            <a:r>
              <a:rPr sz="1450" b="0" i="0">
                <a:solidFill>
                  <a:srgbClr val="202733"/>
                </a:solidFill>
                <a:latin typeface="Nirmala UI"/>
                <a:cs typeface="Nirmala UI"/>
                <a:ea typeface="Nirmala UI"/>
              </a:rPr>
              <a:t>  —  स्ट्रिप सील के दूसरे सिरे को कंट्रोल यूनिट के दाहिनी ओर से घुमाकर ऊपर लाएँ</a:t>
            </a:r>
          </a:p>
        </p:txBody>
      </p:sp>
      <p:sp>
        <p:nvSpPr>
          <p:cNvPr id="13" name="Rounded Rectangle 12"/>
          <p:cNvSpPr/>
          <p:nvPr/>
        </p:nvSpPr>
        <p:spPr>
          <a:xfrm>
            <a:off x="6263640" y="3266572"/>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266572"/>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394588"/>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Close बटन की कैप को सील के नीचे मत दबाइए</a:t>
            </a:r>
          </a:p>
          <a:p>
            <a:pPr algn="l">
              <a:lnSpc>
                <a:spcPct val="110000"/>
              </a:lnSpc>
              <a:spcAft>
                <a:spcPts val="300"/>
              </a:spcAft>
            </a:pPr>
            <a:r>
              <a:rPr sz="1300" b="0" i="0">
                <a:solidFill>
                  <a:srgbClr val="202733"/>
                </a:solidFill>
                <a:latin typeface="Nirmala UI"/>
                <a:cs typeface="Nirmala UI"/>
                <a:ea typeface="Nirmala UI"/>
              </a:rPr>
              <a:t>सील Close बटन की कैप के नीचे से गुजरती है, कैप के ऊपर से नहीं। यदि कैप सील से दब गई तो शाम को CLOSE दबाने के लिए सील तोड़नी पड़ेगी — जो अपने आप में गंभीर अनियमितता है।</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फोल्डिंग — अंतिम चरण (भाग D)</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61</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48.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दो छायाचित्र: D भाग को चिपकाते हुए। मशीन गुलाबी है और उस पर 'राज्य निर्वाचन आयोग - राजस्थान' लिखा है — यही आपकी मशीन है।</a:t>
            </a:r>
            <a:r>
              <a:rPr sz="950" b="0" i="0">
                <a:solidFill>
                  <a:srgbClr val="5B6472"/>
                </a:solidFill>
                <a:latin typeface="Nirmala UI"/>
                <a:cs typeface="Nirmala UI"/>
                <a:ea typeface="Nirmala UI"/>
              </a:rPr>
              <a:t/>
            </a:r>
          </a:p>
        </p:txBody>
      </p:sp>
      <p:sp>
        <p:nvSpPr>
          <p:cNvPr id="12" name="TextBox 11"/>
          <p:cNvSpPr txBox="1"/>
          <p:nvPr/>
        </p:nvSpPr>
        <p:spPr>
          <a:xfrm>
            <a:off x="6263640" y="1741413"/>
            <a:ext cx="5367528" cy="465938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D चिपकाएँ</a:t>
            </a:r>
            <a:r>
              <a:rPr sz="1450" b="0" i="0">
                <a:solidFill>
                  <a:srgbClr val="202733"/>
                </a:solidFill>
                <a:latin typeface="Nirmala UI"/>
                <a:cs typeface="Nirmala UI"/>
                <a:ea typeface="Nirmala UI"/>
              </a:rPr>
              <a:t>  —  D का वैक्स पेपर हटाकर दोनों सिरों को आपस में जोड़ दें</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जाँचें</a:t>
            </a:r>
            <a:r>
              <a:rPr sz="1450" b="0" i="0">
                <a:solidFill>
                  <a:srgbClr val="202733"/>
                </a:solidFill>
                <a:latin typeface="Nirmala UI"/>
                <a:cs typeface="Nirmala UI"/>
                <a:ea typeface="Nirmala UI"/>
              </a:rPr>
              <a:t>  —  सील पूरी तरह चिपकी है, कहीं ढीली या हवा भरी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क्रमांक दर्ज</a:t>
            </a:r>
            <a:r>
              <a:rPr sz="1450" b="0" i="0">
                <a:solidFill>
                  <a:srgbClr val="202733"/>
                </a:solidFill>
                <a:latin typeface="Nirmala UI"/>
                <a:cs typeface="Nirmala UI"/>
                <a:ea typeface="Nirmala UI"/>
              </a:rPr>
              <a:t>  —  स्ट्रिप सील का क्रमांक डायरी की मद 6.3 में लिखें</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4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सीलिंग की पाँच सबसे आम चूकें</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 परिशिष्ट-6 भाग-1 बिन्दु 2; नियम 47-क(3)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39" cy="1755647"/>
        </p:xfrm>
        <a:graphic>
          <a:graphicData uri="http://schemas.openxmlformats.org/drawingml/2006/table">
            <a:tbl>
              <a:tblPr firstRow="1" bandRow="1">
                <a:tableStyleId>{5C22544A-7EE6-4342-B048-85BDC9FD1C3A}</a:tableStyleId>
              </a:tblPr>
              <a:tblGrid>
                <a:gridCol w="3161211"/>
                <a:gridCol w="3951514"/>
                <a:gridCol w="3951514"/>
              </a:tblGrid>
              <a:tr h="292607">
                <a:tc>
                  <a:txBody>
                    <a:bodyPr/>
                    <a:lstStyle/>
                    <a:p>
                      <a:r>
                        <a:rPr sz="1250" b="1" i="0">
                          <a:solidFill>
                            <a:srgbClr val="FFFFFF"/>
                          </a:solidFill>
                          <a:latin typeface="Nirmala UI"/>
                          <a:cs typeface="Nirmala UI"/>
                          <a:ea typeface="Nirmala UI"/>
                        </a:rPr>
                        <a:t>चूक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परिणाम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बचाव</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सील पर हस्ताक्षर बाद में करना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अब हस्ताक्षर संभव नहीं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चिपकाने से पहले PRO + अभिकर्ताओं के हस्ताक्षर</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CLEAR किए बिना सील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 मत मशीन में रह गए</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CLEAR → TOTAL = 0 दिखाकर तब सील</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CU स्विच ऑन रहते सील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का उल्लंघन; डिस्प्ले पर संदेश अटक सकते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पहले स्विच OFF, फिर सील</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Close की कैप सील के नीचे दब जाना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शाम को सील तोड़नी पड़ेगी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सील कैप के नीचे से ले जाएँ</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सील का क्रमांक कहीं दर्ज न करना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14-ग का पेपर-सील लेखा और डायरी मद 6 अधूरे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क्रमांक तुरन्त डायरी में लिखें</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मूल डेक चरण तो देता है, पर 'क्या गलत हो सकता है' कहीं नहीं बताता। ये पाँचों चूकें अभिलेख में पकड़ी जाती हैं और मतदान के बाद सुधारी नहीं जा सकतीं।</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आक्षेपित मत / चैलेन्ज वोट</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43 · ₹2 नकद · परिशिष्ट-13 की रसीद · प्ररूप-13 की सूची</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63</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मत — यह होता क्या 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43 एवं 78; परिशिष्ट-13; प्ररूप-13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64</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50.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शीर्षक स्लाइड — 'आक्षेपित मत / चैलेन्ज वोट'।</a:t>
            </a:r>
            <a:r>
              <a:rPr sz="950" b="0" i="0">
                <a:solidFill>
                  <a:srgbClr val="5B6472"/>
                </a:solidFill>
                <a:latin typeface="Nirmala UI"/>
                <a:cs typeface="Nirmala UI"/>
                <a:ea typeface="Nirmala UI"/>
              </a:rPr>
              <a:t/>
            </a:r>
          </a:p>
        </p:txBody>
      </p:sp>
      <p:sp>
        <p:nvSpPr>
          <p:cNvPr id="12" name="TextBox 11"/>
          <p:cNvSpPr txBox="1"/>
          <p:nvPr/>
        </p:nvSpPr>
        <p:spPr>
          <a:xfrm>
            <a:off x="6263640" y="1715780"/>
            <a:ext cx="5367528" cy="468501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है</a:t>
            </a:r>
            <a:r>
              <a:rPr sz="1450" b="0" i="0">
                <a:solidFill>
                  <a:srgbClr val="202733"/>
                </a:solidFill>
                <a:latin typeface="Nirmala UI"/>
                <a:cs typeface="Nirmala UI"/>
                <a:ea typeface="Nirmala UI"/>
              </a:rPr>
              <a:t>  —  मतदाता की पहचान पर आपत्ति — यह कि वह वह व्यक्ति नहीं है जिसका नाम नामावली में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केवल उसी क्षण जब प्रथम मतदान अधिकारी प्रविष्टियाँ जोर से बोल रहा हो — बाद में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तीन कागज</a:t>
            </a:r>
            <a:r>
              <a:rPr sz="1450" b="0" i="0">
                <a:solidFill>
                  <a:srgbClr val="202733"/>
                </a:solidFill>
                <a:latin typeface="Nirmala UI"/>
                <a:cs typeface="Nirmala UI"/>
                <a:ea typeface="Nirmala UI"/>
              </a:rPr>
              <a:t>  —  परिशिष्ट-13 (रसीद बुक) · प्ररूप-13 (चुनौती मतों की सूची) · परिशिष्ट-9 (थानाधिकारी को पत्र, यदि आवश्यक हो)</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चुनौती कैसे शुरू होती है — मद 1 से 5</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अ.2(1) PO-1 का कर्तव्य 7; नियम 43; परिशिष्ट-13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4688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10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मतदाता प्रथम मतदान अधिकारी के पास जाता है; वह पहचान सुनिश्चित कर उसकी प्रविष्टियाँ जोर से बोलता है</a:t>
            </a:r>
          </a:p>
        </p:txBody>
      </p:sp>
      <p:sp>
        <p:nvSpPr>
          <p:cNvPr id="12" name="Rounded Rectangle 11"/>
          <p:cNvSpPr/>
          <p:nvPr/>
        </p:nvSpPr>
        <p:spPr>
          <a:xfrm>
            <a:off x="566928" y="198358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47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उसी समय कोई भी मतदान अभिकर्ता, अभ्यर्थी स्वयं अथवा निर्वाचन अभिकर्ता मतदाता की पहचान को चुनौती दे सकता है</a:t>
            </a:r>
          </a:p>
        </p:txBody>
      </p:sp>
      <p:sp>
        <p:nvSpPr>
          <p:cNvPr id="14" name="Rounded Rectangle 13"/>
          <p:cNvSpPr/>
          <p:nvPr/>
        </p:nvSpPr>
        <p:spPr>
          <a:xfrm>
            <a:off x="566928" y="252028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3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मतदान अधिकारी ऐसे मतदाता को पीठासीन अधिकारी के पास भेजेगा</a:t>
            </a:r>
          </a:p>
        </p:txBody>
      </p:sp>
      <p:sp>
        <p:nvSpPr>
          <p:cNvPr id="16" name="Rounded Rectangle 15"/>
          <p:cNvSpPr/>
          <p:nvPr/>
        </p:nvSpPr>
        <p:spPr>
          <a:xfrm>
            <a:off x="566928" y="305699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20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पीठासीन अधिकारी चुनौती को तब तक स्वीकार नहीं करेगा जब तक चुनौतीकर्ता चुनौती राशि नकद ₹2 जमा न कर दे</a:t>
            </a:r>
          </a:p>
        </p:txBody>
      </p:sp>
      <p:sp>
        <p:nvSpPr>
          <p:cNvPr id="18" name="Rounded Rectangle 17"/>
          <p:cNvSpPr/>
          <p:nvPr/>
        </p:nvSpPr>
        <p:spPr>
          <a:xfrm>
            <a:off x="566928" y="359369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5711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राशि नकद प्राप्त कर पीठासीन अधिकारी परिशिष्ट-13 में विहित प्रारूप में चुनौतीकर्ता को रसीद देगा</a:t>
            </a:r>
          </a:p>
        </p:txBody>
      </p:sp>
      <p:sp>
        <p:nvSpPr>
          <p:cNvPr id="20" name="Rounded Rectangle 19"/>
          <p:cNvSpPr/>
          <p:nvPr/>
        </p:nvSpPr>
        <p:spPr>
          <a:xfrm>
            <a:off x="566928" y="429498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9498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2300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2 एवं 4 चुनौती को केवल 'मतदान अभिकर्ता' तक सीमित कर देते हैं। मार्गदर्शिका अ.2(1), PO-1 का कर्तव्य 7: 'पोलिंग एजेंट / उम्मीदवार / इलैक्शन एजेंट इसी स्टेज पर पहचान को चुनौती दे सकते हैं, बाद में नहीं।' यदि अभ्यर्थी स्वयं केन्द्र पर हो और चुनौती दे, तो इस स्लाइड के आधार पर पीठासीन अधिकारी उसे लौटा देगा — जो गलत है। ₹2 नकद तथा परिशिष्ट-13 की रसीद वाली दोनों बातें सही हैं, उन्हें न छेड़ें।</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जाँच — मद 6 से 10</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43; प्ररूप-13; परिशिष्ट-9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66</a:t>
            </a:r>
          </a:p>
        </p:txBody>
      </p:sp>
      <p:sp>
        <p:nvSpPr>
          <p:cNvPr id="9" name="Rounded Rectangle 8"/>
          <p:cNvSpPr/>
          <p:nvPr/>
        </p:nvSpPr>
        <p:spPr>
          <a:xfrm>
            <a:off x="566928" y="142844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39186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जिस व्यक्ति की पहचान को चुनौती दी गई है, उसे प्रतिरूपण के लिए दी जाने वाली शास्ति के बारे में समझाएँ</a:t>
            </a:r>
          </a:p>
        </p:txBody>
      </p:sp>
      <p:sp>
        <p:nvSpPr>
          <p:cNvPr id="11" name="Rounded Rectangle 10"/>
          <p:cNvSpPr/>
          <p:nvPr/>
        </p:nvSpPr>
        <p:spPr>
          <a:xfrm>
            <a:off x="566928" y="196514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2857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निर्वाचक नामावली की प्रविष्टि पूरी पढ़ें और उससे पूछें कि क्या वह वही मतदाता है</a:t>
            </a:r>
          </a:p>
        </p:txBody>
      </p:sp>
      <p:sp>
        <p:nvSpPr>
          <p:cNvPr id="13" name="Rounded Rectangle 12"/>
          <p:cNvSpPr/>
          <p:nvPr/>
        </p:nvSpPr>
        <p:spPr>
          <a:xfrm>
            <a:off x="566928" y="250184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46527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a:t>
            </a:r>
          </a:p>
          <a:p>
            <a:pPr algn="l">
              <a:lnSpc>
                <a:spcPct val="105000"/>
              </a:lnSpc>
              <a:spcAft>
                <a:spcPts val="100"/>
              </a:spcAft>
            </a:pPr>
            <a:r>
              <a:rPr sz="1250" b="0" i="0">
                <a:solidFill>
                  <a:srgbClr val="202733"/>
                </a:solidFill>
                <a:latin typeface="Nirmala UI"/>
                <a:cs typeface="Nirmala UI"/>
                <a:ea typeface="Nirmala UI"/>
              </a:rPr>
              <a:t>प्ररूप-13 (चुनौती मतों की सूची) में उस मतदाता का नाम व पता लिखें तथा उसके हस्ताक्षर / अंगूठा निशानी लें</a:t>
            </a:r>
          </a:p>
        </p:txBody>
      </p:sp>
      <p:sp>
        <p:nvSpPr>
          <p:cNvPr id="15" name="Rounded Rectangle 14"/>
          <p:cNvSpPr/>
          <p:nvPr/>
        </p:nvSpPr>
        <p:spPr>
          <a:xfrm>
            <a:off x="566928" y="303855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0197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8-क</a:t>
            </a:r>
          </a:p>
          <a:p>
            <a:pPr algn="l">
              <a:lnSpc>
                <a:spcPct val="105000"/>
              </a:lnSpc>
              <a:spcAft>
                <a:spcPts val="100"/>
              </a:spcAft>
            </a:pPr>
            <a:r>
              <a:rPr sz="1250" b="0" i="0">
                <a:solidFill>
                  <a:srgbClr val="202733"/>
                </a:solidFill>
                <a:latin typeface="Nirmala UI"/>
                <a:cs typeface="Nirmala UI"/>
                <a:ea typeface="Nirmala UI"/>
              </a:rPr>
              <a:t>यदि वह ऐसा नहीं करता है तो उसे मत देने को अनुज्ञात नहीं करेंगे</a:t>
            </a:r>
          </a:p>
        </p:txBody>
      </p:sp>
      <p:sp>
        <p:nvSpPr>
          <p:cNvPr id="17" name="Rounded Rectangle 16"/>
          <p:cNvSpPr/>
          <p:nvPr/>
        </p:nvSpPr>
        <p:spPr>
          <a:xfrm>
            <a:off x="566928" y="357525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3867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a:t>
            </a:r>
          </a:p>
          <a:p>
            <a:pPr algn="l">
              <a:lnSpc>
                <a:spcPct val="105000"/>
              </a:lnSpc>
              <a:spcAft>
                <a:spcPts val="100"/>
              </a:spcAft>
            </a:pPr>
            <a:r>
              <a:rPr sz="1250" b="0" i="0">
                <a:solidFill>
                  <a:srgbClr val="202733"/>
                </a:solidFill>
                <a:latin typeface="Nirmala UI"/>
                <a:cs typeface="Nirmala UI"/>
                <a:ea typeface="Nirmala UI"/>
              </a:rPr>
              <a:t>पीठासीन अधिकारी चुनौती की संक्षिप्त जाँच करेगा</a:t>
            </a:r>
          </a:p>
        </p:txBody>
      </p:sp>
      <p:sp>
        <p:nvSpPr>
          <p:cNvPr id="19" name="Rounded Rectangle 18"/>
          <p:cNvSpPr/>
          <p:nvPr/>
        </p:nvSpPr>
        <p:spPr>
          <a:xfrm>
            <a:off x="566928" y="411195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07537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10</a:t>
            </a:r>
          </a:p>
          <a:p>
            <a:pPr algn="l">
              <a:lnSpc>
                <a:spcPct val="105000"/>
              </a:lnSpc>
              <a:spcAft>
                <a:spcPts val="100"/>
              </a:spcAft>
            </a:pPr>
            <a:r>
              <a:rPr sz="1250" b="0" i="0">
                <a:solidFill>
                  <a:srgbClr val="202733"/>
                </a:solidFill>
                <a:latin typeface="Nirmala UI"/>
                <a:cs typeface="Nirmala UI"/>
                <a:ea typeface="Nirmala UI"/>
              </a:rPr>
              <a:t>यदि चुनौतीकर्ता प्रथम दृष्टया साक्ष्य प्रस्तुत करने में असमर्थ रहता है तो चुनौती नहीं मानेंगे और ऐसे व्यक्ति को मत देने देंगे</a:t>
            </a:r>
          </a:p>
        </p:txBody>
      </p:sp>
      <p:sp>
        <p:nvSpPr>
          <p:cNvPr id="21" name="Rounded Rectangle 20"/>
          <p:cNvSpPr/>
          <p:nvPr/>
        </p:nvSpPr>
        <p:spPr>
          <a:xfrm>
            <a:off x="566928" y="4813249"/>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4813249"/>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4941265"/>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स्लाइड सही है</a:t>
            </a:r>
          </a:p>
          <a:p>
            <a:pPr algn="l">
              <a:lnSpc>
                <a:spcPct val="110000"/>
              </a:lnSpc>
              <a:spcAft>
                <a:spcPts val="300"/>
              </a:spcAft>
            </a:pPr>
            <a:r>
              <a:rPr sz="1300" b="0" i="0">
                <a:solidFill>
                  <a:srgbClr val="202733"/>
                </a:solidFill>
                <a:latin typeface="Nirmala UI"/>
                <a:cs typeface="Nirmala UI"/>
                <a:ea typeface="Nirmala UI"/>
              </a:rPr>
              <a:t>मद 6 से 10 तक का यह क्रम नियम 43 और प्ररूप-13 दोनों से मेल खाता है। संक्षिप्त जाँच का अर्थ है — त्वरित, मौके पर, बिना कतार रोके।</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निर्णय — मद 11 से 14 और ₹2 का क्या</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43(5); परिशिष्ट-13 का प्रतिपर्ण; परिशिष्ट-9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67</a:t>
            </a:r>
          </a:p>
        </p:txBody>
      </p:sp>
      <p:graphicFrame>
        <p:nvGraphicFramePr>
          <p:cNvPr id="9" name="Table 8"/>
          <p:cNvGraphicFramePr>
            <a:graphicFrameLocks noGrp="1"/>
          </p:cNvGraphicFramePr>
          <p:nvPr/>
        </p:nvGraphicFramePr>
        <p:xfrm>
          <a:off x="566928" y="1471178"/>
          <a:ext cx="11064238" cy="2176272"/>
        </p:xfrm>
        <a:graphic>
          <a:graphicData uri="http://schemas.openxmlformats.org/drawingml/2006/table">
            <a:tbl>
              <a:tblPr firstRow="1" bandRow="1">
                <a:tableStyleId>{5C22544A-7EE6-4342-B048-85BDC9FD1C3A}</a:tableStyleId>
              </a:tblPr>
              <a:tblGrid>
                <a:gridCol w="790302"/>
                <a:gridCol w="3951514"/>
                <a:gridCol w="2370908"/>
                <a:gridCol w="3951514"/>
              </a:tblGrid>
              <a:tr h="435254">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₹2 का क्या</a:t>
                      </a:r>
                    </a:p>
                  </a:txBody>
                  <a:tcPr marL="82296" marR="82296" marT="36576" marB="36576" anchor="ctr">
                    <a:solidFill>
                      <a:srgbClr val="162842"/>
                    </a:solidFill>
                  </a:tcPr>
                </a:tc>
              </a:tr>
              <a:tr h="435254">
                <a:tc>
                  <a:txBody>
                    <a:bodyPr/>
                    <a:lstStyle/>
                    <a:p>
                      <a:r>
                        <a:rPr sz="1200" b="0" i="0">
                          <a:solidFill>
                            <a:srgbClr val="202733"/>
                          </a:solidFill>
                          <a:latin typeface="Nirmala UI"/>
                          <a:cs typeface="Nirmala UI"/>
                          <a:ea typeface="Nirmala UI"/>
                        </a:rPr>
                        <a:t>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चुनौतीकर्ता प्रथम दृष्टया सिद्ध कर देता है कि यह वह मतदाता नहीं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से खण्डन का साक्ष्य माँगें</a:t>
                      </a:r>
                    </a:p>
                  </a:txBody>
                  <a:tcPr marL="82296" marR="82296" marT="27432" marB="27432" anchor="ctr">
                    <a:solidFill>
                      <a:srgbClr val="FFFFFF"/>
                    </a:solidFill>
                  </a:tcPr>
                </a:tc>
              </a:tr>
              <a:tr h="435254">
                <a:tc>
                  <a:txBody>
                    <a:bodyPr/>
                    <a:lstStyle/>
                    <a:p>
                      <a:r>
                        <a:rPr sz="1200" b="0" i="0">
                          <a:solidFill>
                            <a:srgbClr val="202733"/>
                          </a:solidFill>
                          <a:latin typeface="Nirmala UI"/>
                          <a:cs typeface="Nirmala UI"/>
                          <a:ea typeface="Nirmala UI"/>
                        </a:rPr>
                        <a:t>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साक्ष्य देकर सिद्ध कर दे कि उसका दावा सही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 देने की अनुमति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यदि चुनौती तुच्छ है या सद्भावपूर्वक नहीं की गई → फीस जब्त; रसीद के प्रतिपर्ण पर 'जब्त' लिखें</a:t>
                      </a:r>
                    </a:p>
                  </a:txBody>
                  <a:tcPr marL="82296" marR="82296" marT="27432" marB="27432" anchor="ctr">
                    <a:solidFill>
                      <a:srgbClr val="F4F2EC"/>
                    </a:solidFill>
                  </a:tcPr>
                </a:tc>
              </a:tr>
              <a:tr h="435254">
                <a:tc>
                  <a:txBody>
                    <a:bodyPr/>
                    <a:lstStyle/>
                    <a:p>
                      <a:r>
                        <a:rPr sz="1200" b="0" i="0">
                          <a:solidFill>
                            <a:srgbClr val="202733"/>
                          </a:solidFill>
                          <a:latin typeface="Nirmala UI"/>
                          <a:cs typeface="Nirmala UI"/>
                          <a:ea typeface="Nirmala UI"/>
                        </a:rPr>
                        <a:t>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दावा सिद्ध न कर सका — चुनौती सिद्ध मानी जाएगी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अनुमति नहीं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फीस वापस; प्रतिपर्ण पर प्राप्ति लेकर राशि लौटाएँ</a:t>
                      </a:r>
                    </a:p>
                  </a:txBody>
                  <a:tcPr marL="82296" marR="82296" marT="27432" marB="27432" anchor="ctr">
                    <a:solidFill>
                      <a:srgbClr val="FFFFFF"/>
                    </a:solidFill>
                  </a:tcPr>
                </a:tc>
              </a:tr>
              <a:tr h="435256">
                <a:tc>
                  <a:txBody>
                    <a:bodyPr/>
                    <a:lstStyle/>
                    <a:p>
                      <a:r>
                        <a:rPr sz="1200" b="0" i="0">
                          <a:solidFill>
                            <a:srgbClr val="202733"/>
                          </a:solidFill>
                          <a:latin typeface="Nirmala UI"/>
                          <a:cs typeface="Nirmala UI"/>
                          <a:ea typeface="Nirmala UI"/>
                        </a:rPr>
                        <a:t>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वही मतदाता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 देने से वर्जित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ड्यूटी पर तैनात पुलिसकर्मी को सौंपकर थानाधिकारी को पत्र (परिशिष्ट-9)</a:t>
                      </a:r>
                    </a:p>
                  </a:txBody>
                  <a:tcPr marL="82296" marR="82296" marT="27432" marB="27432" anchor="ctr">
                    <a:solidFill>
                      <a:srgbClr val="F4F2EC"/>
                    </a:solidFill>
                  </a:tcPr>
                </a:tc>
              </a:tr>
            </a:tbl>
          </a:graphicData>
        </a:graphic>
      </p:graphicFrame>
      <p:sp>
        <p:nvSpPr>
          <p:cNvPr id="10" name="Rounded Rectangle 9"/>
          <p:cNvSpPr/>
          <p:nvPr/>
        </p:nvSpPr>
        <p:spPr>
          <a:xfrm>
            <a:off x="566928" y="3848618"/>
            <a:ext cx="11064240"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848618"/>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7663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स्लाइड सही है — और यही शासी पाठ है</a:t>
            </a:r>
          </a:p>
          <a:p>
            <a:pPr algn="l">
              <a:lnSpc>
                <a:spcPct val="110000"/>
              </a:lnSpc>
              <a:spcAft>
                <a:spcPts val="300"/>
              </a:spcAft>
            </a:pPr>
            <a:r>
              <a:rPr sz="1300" b="0" i="0">
                <a:solidFill>
                  <a:srgbClr val="202733"/>
                </a:solidFill>
                <a:latin typeface="Nirmala UI"/>
                <a:cs typeface="Nirmala UI"/>
                <a:ea typeface="Nirmala UI"/>
              </a:rPr>
              <a:t>डेक की मद 12 और 13 नियम 43(5) से अक्षरशः मेल खाती हैं। दो वाक्यों में कक्षा को बोलिए — 'राशि तब जब्त होगी जब चुनौती तुच्छ या बदनीयती की निकले' और 'चुनौती सही निकले, यानी मतदाता अपना दावा सिद्ध न कर सके, तो राशि वापस होगी।' यह उल्टा लगता है, इसीलिए यहीं सबसे अधिक गलती होती है।</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₹2 कब जब्त — दो पाठ, एक शासी नियम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43(5), राज. नगरपालिका (निर्वाचन) नियम; परिशिष्ट-13 का प्रतिपर्ण ('नियम 43(5) के अधीन'); डेक की मद 12 व 13 (PP2_p053)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26773"/>
          <a:ext cx="11064239" cy="1712975"/>
        </p:xfrm>
        <a:graphic>
          <a:graphicData uri="http://schemas.openxmlformats.org/drawingml/2006/table">
            <a:tbl>
              <a:tblPr firstRow="1" bandRow="1">
                <a:tableStyleId>{5C22544A-7EE6-4342-B048-85BDC9FD1C3A}</a:tableStyleId>
              </a:tblPr>
              <a:tblGrid>
                <a:gridCol w="3161211"/>
                <a:gridCol w="4741817"/>
                <a:gridCol w="3161211"/>
              </a:tblGrid>
              <a:tr h="428243">
                <a:tc>
                  <a:txBody>
                    <a:bodyPr/>
                    <a:lstStyle/>
                    <a:p>
                      <a:r>
                        <a:rPr sz="1250" b="1" i="0">
                          <a:solidFill>
                            <a:srgbClr val="FFFFFF"/>
                          </a:solidFill>
                          <a:latin typeface="Nirmala UI"/>
                          <a:cs typeface="Nirmala UI"/>
                          <a:ea typeface="Nirmala UI"/>
                        </a:rPr>
                        <a:t>स्रोत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कहता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नियम 43(5)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तुच्छ हो या सद्भावपूर्वक न की गई हो → जब्त; अन्य किसी दशा में → वापस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विधि — यही शासी है</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आयोग का यही डेक, PP2_p053 मद 12 व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वही — तुच्छ/असद्भाव पर जब्त; चुनौती सिद्ध हो जाए तो फीस वापस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आयोग की अपनी प्रशिक्षण सामग्री — नियम के साथ</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मार्गदर्शिका अध्याय 6(2) पैरा 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सही पाई गई → जब्त'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अकेला पड़ता पाठ — नियम व इस डेक दोनों से भिन्न</a:t>
                      </a:r>
                    </a:p>
                  </a:txBody>
                  <a:tcPr marL="82296" marR="82296" marT="27432" marB="27432" anchor="ctr">
                    <a:solidFill>
                      <a:srgbClr val="FFFFFF"/>
                    </a:solidFill>
                  </a:tcPr>
                </a:tc>
              </a:tr>
            </a:tbl>
          </a:graphicData>
        </a:graphic>
      </p:graphicFrame>
      <p:sp>
        <p:nvSpPr>
          <p:cNvPr id="11" name="Rounded Rectangle 10"/>
          <p:cNvSpPr/>
          <p:nvPr/>
        </p:nvSpPr>
        <p:spPr>
          <a:xfrm>
            <a:off x="566928" y="3440917"/>
            <a:ext cx="11064240"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40917"/>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6893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कक्षा में यही पढ़ाएँ</a:t>
            </a:r>
          </a:p>
          <a:p>
            <a:pPr algn="l">
              <a:lnSpc>
                <a:spcPct val="110000"/>
              </a:lnSpc>
              <a:spcAft>
                <a:spcPts val="300"/>
              </a:spcAft>
            </a:pPr>
            <a:r>
              <a:rPr sz="1300" b="0" i="0">
                <a:solidFill>
                  <a:srgbClr val="202733"/>
                </a:solidFill>
                <a:latin typeface="Nirmala UI"/>
                <a:cs typeface="Nirmala UI"/>
                <a:ea typeface="Nirmala UI"/>
              </a:rPr>
              <a:t>नियम 43(5) = इस डेक की मद 12 व 13। मार्गदर्शिका का वह बॉक्स नियम और आयोग की अपनी सामग्री दोनों से मेल नहीं खाता, और विवाद में नियम ही ऊपर है। यह 'मार्गदर्शिका गलत है' कहने की बात नहीं — यह कहने की बात है कि वह एक वाक्य अलग खड़ा है। DEO को केवल अभिलेख हेतु सूचित कर दें; प्रशिक्षण इस पर नहीं रुकेगा।</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परिशिष्ट-13 — चैलेन्ज फीस रसीद बुक</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परिशिष्ट-13 (भाग 6, पैरा 2.1) का अपना पाठ; नियम 43 एवं 43(5)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69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54.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बाईं ओर प्रतिपर्ण (कार्यालय प्रति), दाईं ओर चुनौतीकर्ता को दी जाने वाली रसीद।</a:t>
            </a:r>
            <a:r>
              <a:rPr sz="950" b="0" i="0">
                <a:solidFill>
                  <a:srgbClr val="5B6472"/>
                </a:solidFill>
                <a:latin typeface="Nirmala UI"/>
                <a:cs typeface="Nirmala UI"/>
                <a:ea typeface="Nirmala UI"/>
              </a:rPr>
              <a:t/>
            </a:r>
          </a:p>
        </p:txBody>
      </p:sp>
      <p:sp>
        <p:nvSpPr>
          <p:cNvPr id="13" name="TextBox 12"/>
          <p:cNvSpPr txBox="1"/>
          <p:nvPr/>
        </p:nvSpPr>
        <p:spPr>
          <a:xfrm>
            <a:off x="6263640" y="1311798"/>
            <a:ext cx="5367528" cy="508900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भरना है</a:t>
            </a:r>
            <a:r>
              <a:rPr sz="1450" b="0" i="0">
                <a:solidFill>
                  <a:srgbClr val="202733"/>
                </a:solidFill>
                <a:latin typeface="Nirmala UI"/>
                <a:cs typeface="Nirmala UI"/>
                <a:ea typeface="Nirmala UI"/>
              </a:rPr>
              <a:t>  —  क्रम सं., पृष्ठ संख्या, चुनौतीकर्ता का नाम, ₹2 नकद प्राप्ति, तारीख, PRO के हस्ताक्षर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नीचे</a:t>
            </a:r>
            <a:r>
              <a:rPr sz="1450" b="0" i="0">
                <a:solidFill>
                  <a:srgbClr val="202733"/>
                </a:solidFill>
                <a:latin typeface="Nirmala UI"/>
                <a:cs typeface="Nirmala UI"/>
                <a:ea typeface="Nirmala UI"/>
              </a:rPr>
              <a:t>  —  वार्ड संख्या, नगरपालिका, मतदान केन्द्र का नाम व क्रमांक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जब्ती पर</a:t>
            </a:r>
            <a:r>
              <a:rPr sz="1450" b="0" i="0">
                <a:solidFill>
                  <a:srgbClr val="202733"/>
                </a:solidFill>
                <a:latin typeface="Nirmala UI"/>
                <a:cs typeface="Nirmala UI"/>
                <a:ea typeface="Nirmala UI"/>
              </a:rPr>
              <a:t>  —  प्रतिपर्ण पर '*सरकार के पक्ष में धनराशि जब्त की जाती है' वाली पंक्ति के सामने 'जब्त' लिखें और हस्ताक्षर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वापसी पर</a:t>
            </a:r>
            <a:r>
              <a:rPr sz="1450" b="0" i="0">
                <a:solidFill>
                  <a:srgbClr val="202733"/>
                </a:solidFill>
                <a:latin typeface="Nirmala UI"/>
                <a:cs typeface="Nirmala UI"/>
                <a:ea typeface="Nirmala UI"/>
              </a:rPr>
              <a:t>  —  प्रतिपर्ण के निचले भाग में चुनौतीकर्ता से प्राप्ति के हस्ताक्षर लेकर ₹2 लौटाएँ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रसीद बुक कहाँ जाएगी</a:t>
            </a:r>
            <a:r>
              <a:rPr sz="1450" b="0" i="0">
                <a:solidFill>
                  <a:srgbClr val="202733"/>
                </a:solidFill>
                <a:latin typeface="Nirmala UI"/>
                <a:cs typeface="Nirmala UI"/>
                <a:ea typeface="Nirmala UI"/>
              </a:rPr>
              <a:t>  —  लिफाफा E-14 (विविध कागजात) — यह लिफाफा सील नहीं किया जाता</a:t>
            </a:r>
          </a:p>
        </p:txBody>
      </p:sp>
      <p:sp>
        <p:nvSpPr>
          <p:cNvPr id="14" name="Rounded Rectangle 13"/>
          <p:cNvSpPr/>
          <p:nvPr/>
        </p:nvSpPr>
        <p:spPr>
          <a:xfrm>
            <a:off x="6263640" y="4251340"/>
            <a:ext cx="5367528" cy="194183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251340"/>
            <a:ext cx="82296" cy="194183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379356"/>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एक बिन्दु जिस पर हमने कोई दावा नहीं किया</a:t>
            </a:r>
          </a:p>
          <a:p>
            <a:pPr algn="l">
              <a:lnSpc>
                <a:spcPct val="110000"/>
              </a:lnSpc>
              <a:spcAft>
                <a:spcPts val="300"/>
              </a:spcAft>
            </a:pPr>
            <a:r>
              <a:rPr sz="1300" b="0" i="0">
                <a:solidFill>
                  <a:srgbClr val="202733"/>
                </a:solidFill>
                <a:latin typeface="Nirmala UI"/>
                <a:cs typeface="Nirmala UI"/>
                <a:ea typeface="Nirmala UI"/>
              </a:rPr>
              <a:t>इस प्रपत्र पर 'राज. नगरपालिका (निर्वाचन) नियम, 1994 के नियम 43' छपा है, जबकि डेक का ही प्ररूप-13 (PP2_p093/p055) केवल 'नियम 43 एवं 78 देखिये' कहता है, बिना वर्ष के। कौन-सा नियम-संग्रह वर्तमान है, यह हमने स्वयं सत्यापित नहीं किया — इसलिए यहाँ कोई सुधार नहीं बताया जा रहा। नियम 43(5) की विषय-वस्तु पर कोई विवाद नहीं है। विहित प्रपत्र पर मतदान केन्द्र पर काट-छाँट कदापि न करें; प्रश्न RO/DEO को अभिलेख हेतु भेज दें।</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बैलट यूनिट की जाँच — सील और एड्रेस टैग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4; नियम 32-ख (मशीन की अभिरक्षा)</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04.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RO द्वारा सील की गई बैलट यूनिट — प्राप्ति के समय यही देखना है।</a:t>
            </a:r>
            <a:r>
              <a:rPr sz="950" b="0" i="0">
                <a:solidFill>
                  <a:srgbClr val="5B6472"/>
                </a:solidFill>
                <a:latin typeface="Nirmala UI"/>
                <a:cs typeface="Nirmala UI"/>
                <a:ea typeface="Nirmala UI"/>
              </a:rPr>
              <a:t/>
            </a:r>
          </a:p>
        </p:txBody>
      </p:sp>
      <p:sp>
        <p:nvSpPr>
          <p:cNvPr id="12" name="TextBox 11"/>
          <p:cNvSpPr txBox="1"/>
          <p:nvPr/>
        </p:nvSpPr>
        <p:spPr>
          <a:xfrm>
            <a:off x="6263640" y="1715780"/>
            <a:ext cx="5367528" cy="468501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सील RO की है</a:t>
            </a:r>
            <a:r>
              <a:rPr sz="1450" b="0" i="0">
                <a:solidFill>
                  <a:srgbClr val="202733"/>
                </a:solidFill>
                <a:latin typeface="Nirmala UI"/>
                <a:cs typeface="Nirmala UI"/>
                <a:ea typeface="Nirmala UI"/>
              </a:rPr>
              <a:t>  —  बैलट यूनिट रिटर्निंग अधिकारी के स्तर पर सील की जाती है; मतदान दल उसे खोलता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तीन चीजें मिलाएँ</a:t>
            </a:r>
            <a:r>
              <a:rPr sz="1450" b="0" i="0">
                <a:solidFill>
                  <a:srgbClr val="202733"/>
                </a:solidFill>
                <a:latin typeface="Nirmala UI"/>
                <a:cs typeface="Nirmala UI"/>
                <a:ea typeface="Nirmala UI"/>
              </a:rPr>
              <a:t>  —  पिंक पेपर सील · एड्रेस टैग · मशीन क्रमांक — तीनों उसी मतदान केन्द्र के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कटी-फटी सील</a:t>
            </a:r>
            <a:r>
              <a:rPr sz="1450" b="0" i="0">
                <a:solidFill>
                  <a:srgbClr val="202733"/>
                </a:solidFill>
                <a:latin typeface="Nirmala UI"/>
                <a:cs typeface="Nirmala UI"/>
                <a:ea typeface="Nirmala UI"/>
              </a:rPr>
              <a:t>  —  सील टूटी/ढीली/पुनः चिपकाई हुई लगे तो मशीन स्वीकार न करें; लिखित में अवगत कराएँ</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5 · चैलेन्ज वोट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प्ररूप-13 — चुनौती मतों की सूची</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प्ररूप-13 (नियम 43 एवं 78 देखिये)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70</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5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नौ स्तम्भ। यही प्रपत्र PP2_p093 पर दोबारा छपा है।</a:t>
            </a:r>
            <a:r>
              <a:rPr sz="950" b="0" i="0">
                <a:solidFill>
                  <a:srgbClr val="5B6472"/>
                </a:solidFill>
                <a:latin typeface="Nirmala UI"/>
                <a:cs typeface="Nirmala UI"/>
                <a:ea typeface="Nirmala UI"/>
              </a:rPr>
              <a:t/>
            </a:r>
          </a:p>
        </p:txBody>
      </p:sp>
      <p:graphicFrame>
        <p:nvGraphicFramePr>
          <p:cNvPr id="12" name="Table 11"/>
          <p:cNvGraphicFramePr>
            <a:graphicFrameLocks noGrp="1"/>
          </p:cNvGraphicFramePr>
          <p:nvPr/>
        </p:nvGraphicFramePr>
        <p:xfrm>
          <a:off x="6263640" y="1492392"/>
          <a:ext cx="5367527" cy="1999487"/>
        </p:xfrm>
        <a:graphic>
          <a:graphicData uri="http://schemas.openxmlformats.org/drawingml/2006/table">
            <a:tbl>
              <a:tblPr firstRow="1" bandRow="1">
                <a:tableStyleId>{5C22544A-7EE6-4342-B048-85BDC9FD1C3A}</a:tableStyleId>
              </a:tblPr>
              <a:tblGrid>
                <a:gridCol w="1238660"/>
                <a:gridCol w="4128867"/>
              </a:tblGrid>
              <a:tr h="399897">
                <a:tc>
                  <a:txBody>
                    <a:bodyPr/>
                    <a:lstStyle/>
                    <a:p>
                      <a:r>
                        <a:rPr sz="1250" b="1" i="0">
                          <a:solidFill>
                            <a:srgbClr val="FFFFFF"/>
                          </a:solidFill>
                          <a:latin typeface="Nirmala UI"/>
                          <a:cs typeface="Nirmala UI"/>
                          <a:ea typeface="Nirmala UI"/>
                        </a:rPr>
                        <a:t>स्तम्भ</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a:t>
                      </a:r>
                    </a:p>
                  </a:txBody>
                  <a:tcPr marL="82296" marR="82296" marT="36576" marB="36576" anchor="ctr">
                    <a:solidFill>
                      <a:srgbClr val="162842"/>
                    </a:solidFill>
                  </a:tcPr>
                </a:tc>
              </a:tr>
              <a:tr h="399897">
                <a:tc>
                  <a:txBody>
                    <a:bodyPr/>
                    <a:lstStyle/>
                    <a:p>
                      <a:r>
                        <a:rPr sz="1200" b="0" i="0">
                          <a:solidFill>
                            <a:srgbClr val="202733"/>
                          </a:solidFill>
                          <a:latin typeface="Nirmala UI"/>
                          <a:cs typeface="Nirmala UI"/>
                          <a:ea typeface="Nirmala UI"/>
                        </a:rPr>
                        <a:t>2–3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का नाम; उसकी क्रम संख्या व भाग संख्या</a:t>
                      </a:r>
                    </a:p>
                  </a:txBody>
                  <a:tcPr marL="82296" marR="82296" marT="27432" marB="27432" anchor="ctr">
                    <a:solidFill>
                      <a:srgbClr val="FFFFFF"/>
                    </a:solidFill>
                  </a:tcPr>
                </a:tc>
              </a:tr>
              <a:tr h="399897">
                <a:tc>
                  <a:txBody>
                    <a:bodyPr/>
                    <a:lstStyle/>
                    <a:p>
                      <a:r>
                        <a:rPr sz="1200" b="0" i="0">
                          <a:solidFill>
                            <a:srgbClr val="202733"/>
                          </a:solidFill>
                          <a:latin typeface="Nirmala UI"/>
                          <a:cs typeface="Nirmala UI"/>
                          <a:ea typeface="Nirmala UI"/>
                        </a:rPr>
                        <a:t>4–5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चुनौती दिए गए व्यक्ति के हस्ताक्षर व अंगूठे की छाप; उसका पता</a:t>
                      </a:r>
                    </a:p>
                  </a:txBody>
                  <a:tcPr marL="82296" marR="82296" marT="27432" marB="27432" anchor="ctr">
                    <a:solidFill>
                      <a:srgbClr val="F4F2EC"/>
                    </a:solidFill>
                  </a:tcPr>
                </a:tc>
              </a:tr>
              <a:tr h="399897">
                <a:tc>
                  <a:txBody>
                    <a:bodyPr/>
                    <a:lstStyle/>
                    <a:p>
                      <a:r>
                        <a:rPr sz="1200" b="0" i="0">
                          <a:solidFill>
                            <a:srgbClr val="202733"/>
                          </a:solidFill>
                          <a:latin typeface="Nirmala UI"/>
                          <a:cs typeface="Nirmala UI"/>
                          <a:ea typeface="Nirmala UI"/>
                        </a:rPr>
                        <a:t>6–7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पहचानने वाले का नाम (यदि कोई हो); चुनौती देने वाले का नाम</a:t>
                      </a:r>
                    </a:p>
                  </a:txBody>
                  <a:tcPr marL="82296" marR="82296" marT="27432" marB="27432" anchor="ctr">
                    <a:solidFill>
                      <a:srgbClr val="FFFFFF"/>
                    </a:solidFill>
                  </a:tcPr>
                </a:tc>
              </a:tr>
              <a:tr h="399899">
                <a:tc>
                  <a:txBody>
                    <a:bodyPr/>
                    <a:lstStyle/>
                    <a:p>
                      <a:r>
                        <a:rPr sz="1200" b="0" i="0">
                          <a:solidFill>
                            <a:srgbClr val="202733"/>
                          </a:solidFill>
                          <a:latin typeface="Nirmala UI"/>
                          <a:cs typeface="Nirmala UI"/>
                          <a:ea typeface="Nirmala UI"/>
                        </a:rPr>
                        <a:t>8–9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का आदेश; जमा की प्रतिदाय प्राप्त होने पर चुनौती लेने वाले के हस्ताक्षर</a:t>
                      </a:r>
                    </a:p>
                  </a:txBody>
                  <a:tcPr marL="82296" marR="82296" marT="27432" marB="27432" anchor="ctr">
                    <a:solidFill>
                      <a:srgbClr val="F4F2EC"/>
                    </a:solidFill>
                  </a:tcPr>
                </a:tc>
              </a:tr>
            </a:tbl>
          </a:graphicData>
        </a:graphic>
      </p:graphicFrame>
      <p:sp>
        <p:nvSpPr>
          <p:cNvPr id="13" name="Rounded Rectangle 12"/>
          <p:cNvSpPr/>
          <p:nvPr/>
        </p:nvSpPr>
        <p:spPr>
          <a:xfrm>
            <a:off x="6263640" y="3693048"/>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69304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821064"/>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स्तम्भ 4 भरे बिना मत देने की अनुमति नहीं</a:t>
            </a:r>
          </a:p>
          <a:p>
            <a:pPr algn="l">
              <a:lnSpc>
                <a:spcPct val="110000"/>
              </a:lnSpc>
              <a:spcAft>
                <a:spcPts val="300"/>
              </a:spcAft>
            </a:pPr>
            <a:r>
              <a:rPr sz="1300" b="0" i="0">
                <a:solidFill>
                  <a:srgbClr val="202733"/>
                </a:solidFill>
                <a:latin typeface="Nirmala UI"/>
                <a:cs typeface="Nirmala UI"/>
                <a:ea typeface="Nirmala UI"/>
              </a:rPr>
              <a:t>मद 8 का नियम यही है — यदि चुनौती दिया गया व्यक्ति हस्ताक्षर/अंगूठा देने से इन्कार करे तो उसे मत देने को अनुज्ञात न करें। यह गिनती प्ररूप 14-ग की मद 4 में जाएगी और डायरी की मद 13 में।</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निर्वाचक की आयु संबंधी घोषणा</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परिशिष्ट-10 · परिशिष्ट-11 · डायरी मद 17</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71</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6 · आयु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आयु पर संदेह हो तो — पाँच कदम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परिशिष्ट-10 एवं 11 (भाग-6 का पैरा 3); राजस्थान नगरपालिका अधिनियम, 2009 की धारा 15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72</a:t>
            </a:r>
          </a:p>
        </p:txBody>
      </p:sp>
      <p:sp>
        <p:nvSpPr>
          <p:cNvPr id="9" name="Rounded Rectangle 8"/>
          <p:cNvSpPr/>
          <p:nvPr/>
        </p:nvSpPr>
        <p:spPr>
          <a:xfrm>
            <a:off x="566928" y="140546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368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अधिकार</a:t>
            </a:r>
          </a:p>
          <a:p>
            <a:pPr algn="l">
              <a:lnSpc>
                <a:spcPct val="105000"/>
              </a:lnSpc>
              <a:spcAft>
                <a:spcPts val="100"/>
              </a:spcAft>
            </a:pPr>
            <a:r>
              <a:rPr sz="1250" b="0" i="0">
                <a:solidFill>
                  <a:srgbClr val="202733"/>
                </a:solidFill>
                <a:latin typeface="Nirmala UI"/>
                <a:cs typeface="Nirmala UI"/>
                <a:ea typeface="Nirmala UI"/>
              </a:rPr>
              <a:t>प्रत्येक निर्वाचक जिसका नाम मतदाता सूची में दर्ज है, मतदान का अधिकारी है</a:t>
            </a:r>
          </a:p>
        </p:txBody>
      </p:sp>
      <p:sp>
        <p:nvSpPr>
          <p:cNvPr id="11" name="Rounded Rectangle 10"/>
          <p:cNvSpPr/>
          <p:nvPr/>
        </p:nvSpPr>
        <p:spPr>
          <a:xfrm>
            <a:off x="566928" y="194216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05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संदेह पर</a:t>
            </a:r>
          </a:p>
          <a:p>
            <a:pPr algn="l">
              <a:lnSpc>
                <a:spcPct val="105000"/>
              </a:lnSpc>
              <a:spcAft>
                <a:spcPts val="100"/>
              </a:spcAft>
            </a:pPr>
            <a:r>
              <a:rPr sz="1250" b="0" i="0">
                <a:solidFill>
                  <a:srgbClr val="202733"/>
                </a:solidFill>
                <a:latin typeface="Nirmala UI"/>
                <a:cs typeface="Nirmala UI"/>
                <a:ea typeface="Nirmala UI"/>
              </a:rPr>
              <a:t>यदि उस निर्वाचक की आयु न्यूनतम मतदान आयु 18 वर्ष से कम मानते हैं, तो 1 जनवरी 2026 के सन्दर्भ में परिशिष्ट-10 में घोषणा प्राप्त करें</a:t>
            </a:r>
          </a:p>
        </p:txBody>
      </p:sp>
      <p:sp>
        <p:nvSpPr>
          <p:cNvPr id="13" name="Rounded Rectangle 12"/>
          <p:cNvSpPr/>
          <p:nvPr/>
        </p:nvSpPr>
        <p:spPr>
          <a:xfrm>
            <a:off x="566928" y="2478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442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2-क · पहले चेतावनी</a:t>
            </a:r>
          </a:p>
          <a:p>
            <a:pPr algn="l">
              <a:lnSpc>
                <a:spcPct val="105000"/>
              </a:lnSpc>
              <a:spcAft>
                <a:spcPts val="100"/>
              </a:spcAft>
            </a:pPr>
            <a:r>
              <a:rPr sz="1250" b="0" i="0">
                <a:solidFill>
                  <a:srgbClr val="202733"/>
                </a:solidFill>
                <a:latin typeface="Nirmala UI"/>
                <a:cs typeface="Nirmala UI"/>
                <a:ea typeface="Nirmala UI"/>
              </a:rPr>
              <a:t>घोषणा लेने से पूर्व उसे मिथ्या घोषणा के लिए राजस्थान नगरपालिका अधिनियम 2009 की धारा 15 में विहित दण्डनीय प्रावधानों से अवगत करा दें</a:t>
            </a:r>
          </a:p>
        </p:txBody>
      </p:sp>
      <p:sp>
        <p:nvSpPr>
          <p:cNvPr id="15" name="Rounded Rectangle 14"/>
          <p:cNvSpPr/>
          <p:nvPr/>
        </p:nvSpPr>
        <p:spPr>
          <a:xfrm>
            <a:off x="566928" y="3015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2978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सूची भाग-1</a:t>
            </a:r>
          </a:p>
          <a:p>
            <a:pPr algn="l">
              <a:lnSpc>
                <a:spcPct val="105000"/>
              </a:lnSpc>
              <a:spcAft>
                <a:spcPts val="100"/>
              </a:spcAft>
            </a:pPr>
            <a:r>
              <a:rPr sz="1250" b="0" i="0">
                <a:solidFill>
                  <a:srgbClr val="202733"/>
                </a:solidFill>
                <a:latin typeface="Nirmala UI"/>
                <a:cs typeface="Nirmala UI"/>
                <a:ea typeface="Nirmala UI"/>
              </a:rPr>
              <a:t>जिन्होंने ऐसी घोषणाएँ की हैं, उनकी सूची परिशिष्ट-11 के भाग-1 में</a:t>
            </a:r>
          </a:p>
        </p:txBody>
      </p:sp>
      <p:sp>
        <p:nvSpPr>
          <p:cNvPr id="17" name="Rounded Rectangle 16"/>
          <p:cNvSpPr/>
          <p:nvPr/>
        </p:nvSpPr>
        <p:spPr>
          <a:xfrm>
            <a:off x="566928" y="3552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15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सूची भाग-2</a:t>
            </a:r>
          </a:p>
          <a:p>
            <a:pPr algn="l">
              <a:lnSpc>
                <a:spcPct val="105000"/>
              </a:lnSpc>
              <a:spcAft>
                <a:spcPts val="100"/>
              </a:spcAft>
            </a:pPr>
            <a:r>
              <a:rPr sz="1250" b="0" i="0">
                <a:solidFill>
                  <a:srgbClr val="202733"/>
                </a:solidFill>
                <a:latin typeface="Nirmala UI"/>
                <a:cs typeface="Nirmala UI"/>
                <a:ea typeface="Nirmala UI"/>
              </a:rPr>
              <a:t>जिन्होंने घोषणा करने से मना किया और मतदान किए बिना चले गए, उनकी सूची परिशिष्ट-11 के भाग-2 में</a:t>
            </a:r>
          </a:p>
        </p:txBody>
      </p:sp>
      <p:sp>
        <p:nvSpPr>
          <p:cNvPr id="19" name="Rounded Rectangle 18"/>
          <p:cNvSpPr/>
          <p:nvPr/>
        </p:nvSpPr>
        <p:spPr>
          <a:xfrm>
            <a:off x="566928" y="4088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052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लिफाफा</a:t>
            </a:r>
          </a:p>
          <a:p>
            <a:pPr algn="l">
              <a:lnSpc>
                <a:spcPct val="105000"/>
              </a:lnSpc>
              <a:spcAft>
                <a:spcPts val="100"/>
              </a:spcAft>
            </a:pPr>
            <a:r>
              <a:rPr sz="1250" b="0" i="0">
                <a:solidFill>
                  <a:srgbClr val="202733"/>
                </a:solidFill>
                <a:latin typeface="Nirmala UI"/>
                <a:cs typeface="Nirmala UI"/>
                <a:ea typeface="Nirmala UI"/>
              </a:rPr>
              <a:t>मतदान समाप्ति के बाद ऐसी घोषणाएँ पृथक लिफाफे में रखी जाएँगी — लिफाफा E-14</a:t>
            </a:r>
          </a:p>
        </p:txBody>
      </p:sp>
      <p:sp>
        <p:nvSpPr>
          <p:cNvPr id="21" name="Rounded Rectangle 20"/>
          <p:cNvSpPr/>
          <p:nvPr/>
        </p:nvSpPr>
        <p:spPr>
          <a:xfrm>
            <a:off x="566928" y="4790267"/>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4790267"/>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49182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स्लाइड सही उद्धरण देती है — इसे न बदलें</a:t>
            </a:r>
          </a:p>
          <a:p>
            <a:pPr algn="l">
              <a:lnSpc>
                <a:spcPct val="110000"/>
              </a:lnSpc>
              <a:spcAft>
                <a:spcPts val="300"/>
              </a:spcAft>
            </a:pPr>
            <a:r>
              <a:rPr sz="1300" b="0" i="0">
                <a:solidFill>
                  <a:srgbClr val="202733"/>
                </a:solidFill>
                <a:latin typeface="Nirmala UI"/>
                <a:cs typeface="Nirmala UI"/>
                <a:ea typeface="Nirmala UI"/>
              </a:rPr>
              <a:t>यहाँ 'राजस्थान नगरपालिका अधिनियम 2009' लिखा है, जो सही है। ठीक अगली स्लाइड पर छपा परिशिष्ट-10 का प्रपत्र '1959' कहता है — वह विरोधाभास आयोग के विहित प्रपत्र का है, इस स्लाइड का नहीं।</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6 · आयु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परिशिष्ट-10 — आयु की घोषणा का प्ररूप</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परिशिष्ट-10; राजस्थान नगरपालिका अधिनियम 2009 (अधि. 18/2009) की धारा 15; 1959 का अधिनियम धारा 344(1) द्वारा निरसित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73</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58.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दूसरे अनुच्छेद की अंतिम पंक्ति पर अंगुली रखें: 'राजस्थान नगरपालिका अधिनियम, 1959 की धारा 15'।</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411864"/>
          <a:ext cx="5367527" cy="1712975"/>
        </p:xfrm>
        <a:graphic>
          <a:graphicData uri="http://schemas.openxmlformats.org/drawingml/2006/table">
            <a:tbl>
              <a:tblPr firstRow="1" bandRow="1">
                <a:tableStyleId>{5C22544A-7EE6-4342-B048-85BDC9FD1C3A}</a:tableStyleId>
              </a:tblPr>
              <a:tblGrid>
                <a:gridCol w="2890207"/>
                <a:gridCol w="2477320"/>
              </a:tblGrid>
              <a:tr h="428243">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 करें</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प्रशिक्षण में मौखिक रूप से बताएँ कि प्रभावी अधिनियम 2009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केन्द्र पर विहित प्रपत्र पर काट-छाँट</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चेतावनी देते समय '2009 की धारा 15' बोलें (जैसा PP2_p057 कहती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अपना नया प्रपत्र छपवाना</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आयोग को सुधार हेतु लिखें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प्रपत्र को अस्वीकार करना या घोषणा न लेना</a:t>
                      </a:r>
                    </a:p>
                  </a:txBody>
                  <a:tcPr marL="82296" marR="82296" marT="27432" marB="27432" anchor="ctr">
                    <a:solidFill>
                      <a:srgbClr val="FFFFFF"/>
                    </a:solidFill>
                  </a:tcPr>
                </a:tc>
              </a:tr>
            </a:tbl>
          </a:graphicData>
        </a:graphic>
      </p:graphicFrame>
      <p:sp>
        <p:nvSpPr>
          <p:cNvPr id="14" name="Rounded Rectangle 13"/>
          <p:cNvSpPr/>
          <p:nvPr/>
        </p:nvSpPr>
        <p:spPr>
          <a:xfrm>
            <a:off x="6263640" y="3326008"/>
            <a:ext cx="5367528" cy="213334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326008"/>
            <a:ext cx="82296" cy="213334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54024"/>
            <a:ext cx="4910328" cy="190474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प्रपत्र पर 'राजस्थान नगरपालिका अधिनियम, 1959 की धारा 15' छपा है। 1959 का अधिनियम धारा 344(1) द्वारा निरसित हो चुका है; प्रभावी अधिनियम 2009 (अधि. 18/2009) है। राहत की बात — धारा-संख्या वही है: 2009 के अधिनियम की भी धारा 15 'मिथ्या घोषणा करना' है, और मार्गदर्शिका स्वयं अपने परिशिष्ट-2 में 2009 की धारा 15 उद्धृत करती है। अर्थात् केवल सन् '1959' गलत है, धारा 15 सही है — और यह डेक की नहीं, आयोग के विहित प्रपत्र की चूक है। इसीलिए यहाँ सुधार मौखिक है, प्रपत्र पर नहीं।</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6 · आयु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परिशिष्ट-11 — दो भाग, दो अलग गिनतियाँ</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परिशिष्ट-11 (भाग-6 का पैरा 3); परिशिष्ट-7 (डायरी) मद 17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59.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ऊपर भाग-I (घोषणाएँ प्राप्त की गईं), नीचे भाग-II (घोषणा करने से इंकार)।</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536405"/>
          <a:ext cx="5367527" cy="1249679"/>
        </p:xfrm>
        <a:graphic>
          <a:graphicData uri="http://schemas.openxmlformats.org/drawingml/2006/table">
            <a:tbl>
              <a:tblPr firstRow="1" bandRow="1">
                <a:tableStyleId>{5C22544A-7EE6-4342-B048-85BDC9FD1C3A}</a:tableStyleId>
              </a:tblPr>
              <a:tblGrid>
                <a:gridCol w="1150184"/>
                <a:gridCol w="2683764"/>
                <a:gridCol w="1533579"/>
              </a:tblGrid>
              <a:tr h="416559">
                <a:tc>
                  <a:txBody>
                    <a:bodyPr/>
                    <a:lstStyle/>
                    <a:p>
                      <a:r>
                        <a:rPr sz="1250" b="1" i="0">
                          <a:solidFill>
                            <a:srgbClr val="FFFFFF"/>
                          </a:solidFill>
                          <a:latin typeface="Nirmala UI"/>
                          <a:cs typeface="Nirmala UI"/>
                          <a:ea typeface="Nirmala UI"/>
                        </a:rPr>
                        <a:t>भाग</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किसकी सूची</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डायरी में कहाँ</a:t>
                      </a:r>
                    </a:p>
                  </a:txBody>
                  <a:tcPr marL="82296" marR="82296" marT="36576" marB="36576" anchor="ctr">
                    <a:solidFill>
                      <a:srgbClr val="162842"/>
                    </a:solidFill>
                  </a:tcPr>
                </a:tc>
              </a:tr>
              <a:tr h="416559">
                <a:tc>
                  <a:txBody>
                    <a:bodyPr/>
                    <a:lstStyle/>
                    <a:p>
                      <a:r>
                        <a:rPr sz="1200" b="0" i="0">
                          <a:solidFill>
                            <a:srgbClr val="202733"/>
                          </a:solidFill>
                          <a:latin typeface="Nirmala UI"/>
                          <a:cs typeface="Nirmala UI"/>
                          <a:ea typeface="Nirmala UI"/>
                        </a:rPr>
                        <a:t>भाग-I</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जिन मतदाताओं से आयु के सम्बन्ध में घोषणाएँ प्राप्त की गईं</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17(क)</a:t>
                      </a:r>
                    </a:p>
                  </a:txBody>
                  <a:tcPr marL="82296" marR="82296" marT="27432" marB="27432" anchor="ctr">
                    <a:solidFill>
                      <a:srgbClr val="FFFFFF"/>
                    </a:solidFill>
                  </a:tcPr>
                </a:tc>
              </a:tr>
              <a:tr h="416561">
                <a:tc>
                  <a:txBody>
                    <a:bodyPr/>
                    <a:lstStyle/>
                    <a:p>
                      <a:r>
                        <a:rPr sz="1200" b="0" i="0">
                          <a:solidFill>
                            <a:srgbClr val="202733"/>
                          </a:solidFill>
                          <a:latin typeface="Nirmala UI"/>
                          <a:cs typeface="Nirmala UI"/>
                          <a:ea typeface="Nirmala UI"/>
                        </a:rPr>
                        <a:t>भाग-II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जिन्होंने ऐसी घोषणा करने से इंकार कर दिया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मद 17(ख)</a:t>
                      </a:r>
                    </a:p>
                  </a:txBody>
                  <a:tcPr marL="82296" marR="82296" marT="27432" marB="27432" anchor="ctr">
                    <a:solidFill>
                      <a:srgbClr val="F4F2EC"/>
                    </a:solidFill>
                  </a:tcPr>
                </a:tc>
              </a:tr>
            </a:tbl>
          </a:graphicData>
        </a:graphic>
      </p:graphicFrame>
      <p:sp>
        <p:nvSpPr>
          <p:cNvPr id="14" name="Rounded Rectangle 13"/>
          <p:cNvSpPr/>
          <p:nvPr/>
        </p:nvSpPr>
        <p:spPr>
          <a:xfrm>
            <a:off x="6263640" y="2987253"/>
            <a:ext cx="5367528"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2987253"/>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115269"/>
            <a:ext cx="4910328"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गिनती मिलानी है</a:t>
            </a:r>
          </a:p>
          <a:p>
            <a:pPr algn="l">
              <a:lnSpc>
                <a:spcPct val="110000"/>
              </a:lnSpc>
              <a:spcAft>
                <a:spcPts val="300"/>
              </a:spcAft>
            </a:pPr>
            <a:r>
              <a:rPr sz="1300" b="0" i="0">
                <a:solidFill>
                  <a:srgbClr val="202733"/>
                </a:solidFill>
                <a:latin typeface="Nirmala UI"/>
                <a:cs typeface="Nirmala UI"/>
                <a:ea typeface="Nirmala UI"/>
              </a:rPr>
              <a:t>परिशिष्ट-11 के दोनों भागों में गिने जा सकने वाले नामों की संख्या डायरी की मद 17 के अंकों से ठीक-ठीक मिलनी चाहिए। नमूना-प्रपत्रों में यही मिलान बिगड़ा हुआ मिला है — अपने बूथ पर यह जोड़ स्वयं जाँचें। यह गिनती प्ररूप 14-ग की मद 4 से अपने आप जुड़ी हो, यह हमने सत्यापित नहीं किया — ऐसा कोई मिलान न सिखाएँ।</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PB एवं EDC द्वारा मतदान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15-क · प्ररूप 15 · प्ररूप 16 · चिन्हित प्रति पर PB / EDC</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75</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7 · PB / EDC</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डाक मतपत्र (PB) से मतदान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15-क (नियम 46-क(4) एवं 78); आदेश 1451 (डाक मतपत्र संकलन) दिनांक 24.08.2026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22567"/>
            <a:ext cx="11064240" cy="4878232"/>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कौन</a:t>
            </a:r>
            <a:r>
              <a:rPr sz="1450" b="0" i="0">
                <a:solidFill>
                  <a:srgbClr val="202733"/>
                </a:solidFill>
                <a:latin typeface="Nirmala UI"/>
                <a:cs typeface="Nirmala UI"/>
                <a:ea typeface="Nirmala UI"/>
              </a:rPr>
              <a:t>  —  चुनाव ड्यूटी में लगे कर्मचारी/अधिकारी अपना मतदान PB के माध्यम से कर सकते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आवेदन</a:t>
            </a:r>
            <a:r>
              <a:rPr sz="1450" b="0" i="0">
                <a:solidFill>
                  <a:srgbClr val="202733"/>
                </a:solidFill>
                <a:latin typeface="Nirmala UI"/>
                <a:cs typeface="Nirmala UI"/>
                <a:ea typeface="Nirmala UI"/>
              </a:rPr>
              <a:t>  —  इसके लिए उन्हें प्ररूप 15-क में आवेदन करना होगा, जिसे पूर्ण भरकर RO को प्रस्तुत करना होगा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जारी कौन करेगा</a:t>
            </a:r>
            <a:r>
              <a:rPr sz="1450" b="0" i="0">
                <a:solidFill>
                  <a:srgbClr val="202733"/>
                </a:solidFill>
                <a:latin typeface="Nirmala UI"/>
                <a:cs typeface="Nirmala UI"/>
                <a:ea typeface="Nirmala UI"/>
              </a:rPr>
              <a:t>  —  RO द्वारा चुनाव ड्यूटी में लगे कर्मचारी/अधिकारी को डाक मतपत्र जारी किया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चिन्हित प्रति पर</a:t>
            </a:r>
            <a:r>
              <a:rPr sz="1450" b="0" i="0">
                <a:solidFill>
                  <a:srgbClr val="202733"/>
                </a:solidFill>
                <a:latin typeface="Nirmala UI"/>
                <a:cs typeface="Nirmala UI"/>
                <a:ea typeface="Nirmala UI"/>
              </a:rPr>
              <a:t>  —  ऐसे कर्मचारियों के नाम के आगे उनके मतदान केन्द्र की वोटर लिस्ट में लाल पैन से 'PB' अंकित किया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परिणाम</a:t>
            </a:r>
            <a:r>
              <a:rPr sz="1450" b="0" i="0">
                <a:solidFill>
                  <a:srgbClr val="202733"/>
                </a:solidFill>
                <a:latin typeface="Nirmala UI"/>
                <a:cs typeface="Nirmala UI"/>
                <a:ea typeface="Nirmala UI"/>
              </a:rPr>
              <a:t>  —  ऐसे कर्मचारी वहाँ वोट नहीं डाल पाएँगे जहाँ उनका नाम पंजीकृत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PRO का काम</a:t>
            </a:r>
            <a:r>
              <a:rPr sz="1450" b="0" i="0">
                <a:solidFill>
                  <a:srgbClr val="202733"/>
                </a:solidFill>
                <a:latin typeface="Nirmala UI"/>
                <a:cs typeface="Nirmala UI"/>
                <a:ea typeface="Nirmala UI"/>
              </a:rPr>
              <a:t>  —  'PB' अंकित प्रविष्टि आने पर उस निर्वाचक को मतदान न कराएँ — यह पहले से लगा हुआ चिन्ह है, आप इसे लगाते नहीं हैं</a:t>
            </a:r>
          </a:p>
        </p:txBody>
      </p:sp>
      <p:sp>
        <p:nvSpPr>
          <p:cNvPr id="11" name="Rounded Rectangle 10"/>
          <p:cNvSpPr/>
          <p:nvPr/>
        </p:nvSpPr>
        <p:spPr>
          <a:xfrm>
            <a:off x="566928" y="3471763"/>
            <a:ext cx="11064240"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71763"/>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99779"/>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जोड़ लें — 16-क का अनुप्रमाणन</a:t>
            </a:r>
          </a:p>
          <a:p>
            <a:pPr algn="l">
              <a:lnSpc>
                <a:spcPct val="110000"/>
              </a:lnSpc>
              <a:spcAft>
                <a:spcPts val="300"/>
              </a:spcAft>
            </a:pPr>
            <a:r>
              <a:rPr sz="1300" b="0" i="0">
                <a:solidFill>
                  <a:srgbClr val="202733"/>
                </a:solidFill>
                <a:latin typeface="Nirmala UI"/>
                <a:cs typeface="Nirmala UI"/>
                <a:ea typeface="Nirmala UI"/>
              </a:rPr>
              <a:t>डाक मतपत्र के साथ की घोषणा (प्ररूप 16-क) पर हस्ताक्षर किसी राजपत्रित अधिकारी अथवा उस मतदान केन्द्र के पीठासीन अधिकारी की उपस्थिति में होंगे जिसमें वह मतदाता निर्वाचन कर्तव्यरूढ़ है, और वही अनुप्रमाणन करेगा। अनुप्रमाणक को मतपत्र न दिखाया जाए, न बताया जाए कि किसके पक्ष में मत दिया गया — यह मतदान दिवस पर PRO का प्रत्यक्ष कर्तव्य है। (आदेश 1451)</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7 · PB / EDC</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निर्वाचन ड्यूटी प्रमाण-पत्र (EDC) — किसे और कहाँ के लिए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15 (नियम 46 देखिए) एवं प्ररूप 16, डेक के ही पृष्ठ PP2_p098 व PP2_p100; आदेश 2184 ¶9(iii)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485930"/>
            <a:ext cx="11064240" cy="491486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कौन</a:t>
            </a:r>
            <a:r>
              <a:rPr sz="1450" b="0" i="0">
                <a:solidFill>
                  <a:srgbClr val="202733"/>
                </a:solidFill>
                <a:latin typeface="Nirmala UI"/>
                <a:cs typeface="Nirmala UI"/>
                <a:ea typeface="Nirmala UI"/>
              </a:rPr>
              <a:t>  —  चुनाव ड्यूटी में लगे कर्मचारी/अधिकारी अपना मतदान EDC अथवा PB के माध्यम से कर सकते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आवेदन</a:t>
            </a:r>
            <a:r>
              <a:rPr sz="1450" b="0" i="0">
                <a:solidFill>
                  <a:srgbClr val="202733"/>
                </a:solidFill>
                <a:latin typeface="Nirmala UI"/>
                <a:cs typeface="Nirmala UI"/>
                <a:ea typeface="Nirmala UI"/>
              </a:rPr>
              <a:t>  —  EDC के लिए प्ररूप 15 में आवेदन, जिसे पूर्ण भरकर RO को प्रस्तुत करना होगा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किसके लिए जारी</a:t>
            </a:r>
            <a:r>
              <a:rPr sz="1450" b="0" i="0">
                <a:solidFill>
                  <a:srgbClr val="202733"/>
                </a:solidFill>
                <a:latin typeface="Nirmala UI"/>
                <a:cs typeface="Nirmala UI"/>
                <a:ea typeface="Nirmala UI"/>
              </a:rPr>
              <a:t>  —  RO उसी निर्वाचन के लिए EDC जारी करेगा जिसमें कार्मिक निर्वाचक है — अर्थात् उसी नगरपालिका के उसी वार्ड के लिए, जहाँ उसकी ड्यूटी लगी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कहाँ मत देगा</a:t>
            </a:r>
            <a:r>
              <a:rPr sz="1450" b="0" i="0">
                <a:solidFill>
                  <a:srgbClr val="202733"/>
                </a:solidFill>
                <a:latin typeface="Nirmala UI"/>
                <a:cs typeface="Nirmala UI"/>
                <a:ea typeface="Nirmala UI"/>
              </a:rPr>
              <a:t>  —  EDC धारक अपना मत वहीं देगा जहाँ उसकी ड्यूटी लगी है, न कि वहाँ जहाँ उसका नाम पंजीकृत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चिन्हित प्रति पर</a:t>
            </a:r>
            <a:r>
              <a:rPr sz="1450" b="0" i="0">
                <a:solidFill>
                  <a:srgbClr val="202733"/>
                </a:solidFill>
                <a:latin typeface="Nirmala UI"/>
                <a:cs typeface="Nirmala UI"/>
                <a:ea typeface="Nirmala UI"/>
              </a:rPr>
              <a:t>  —  ऐसे कर्मचारियों के नाम के आगे उनके मतदान केन्द्र की वोटर लिस्ट में लाल पैन से 'EDC' अंकित किया जाएगा</a:t>
            </a:r>
          </a:p>
        </p:txBody>
      </p:sp>
      <p:sp>
        <p:nvSpPr>
          <p:cNvPr id="11" name="Rounded Rectangle 10"/>
          <p:cNvSpPr/>
          <p:nvPr/>
        </p:nvSpPr>
        <p:spPr>
          <a:xfrm>
            <a:off x="566928" y="3357402"/>
            <a:ext cx="11064240"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57402"/>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85418"/>
            <a:ext cx="10607040"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'RO द्वारा EDC उसी लोकसभा में चुनाव ड्यूटी में लगे कर्मचारी/अधिकारी को जारी किया जायेगा।' — नगरपालिका चुनाव में 'लोकसभा' नाम की कोई इकाई है ही नहीं; निर्वाचन क्षेत्र वार्ड है (आदेश 2184 ¶9(iii): 'प्रत्येक वार्ड एक निर्वाचन क्षेत्र है')। डेक का अपना प्ररूप-15 (PP2_p098) और प्ररूप-16 (PP2_p100) आद्योपांत वार्ड-आधारित हैं — 'रिटर्निंग अधिकारी, वार्ड संख्या …', 'मैं ऊपर वर्णित वार्ड के लिये होने वाले निर्वाचन में …'। यह वाक्य संसदीय चुनाव के डेक से ज्यों का त्यों उठा है। पूरे डेक में 'लोकसभा / विधानसभा / एसेम्बली' शब्द खोजकर हटवाएँ।</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7 · PB / EDC</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आवेदन करना और EDC जारी होना — एक बात नहीं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डेक की अपनी पूर्ववर्ती पंक्तियाँ (आवेदन → RO द्वारा जारी → लाल पैन से अंकन); मार्गदर्शिका अध्याय 3 (चिन्हित प्रति के चिन्ह)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12935"/>
            <a:ext cx="11064240" cy="488786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 पंक्ति</a:t>
            </a:r>
            <a:r>
              <a:rPr sz="1450" b="0" i="0">
                <a:solidFill>
                  <a:srgbClr val="202733"/>
                </a:solidFill>
                <a:latin typeface="Nirmala UI"/>
                <a:cs typeface="Nirmala UI"/>
                <a:ea typeface="Nirmala UI"/>
              </a:rPr>
              <a:t>  —  'ऐसे कर्मचारी जिन्होंने प्ररूप 15 में आवेदन प्रस्तुत कर दिया है वहाँ वोट नहीं डाल पायेंगे जहाँ उनका नाम पंजीकृत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वास्तव में</a:t>
            </a:r>
            <a:r>
              <a:rPr sz="1450" b="0" i="0">
                <a:solidFill>
                  <a:srgbClr val="202733"/>
                </a:solidFill>
                <a:latin typeface="Nirmala UI"/>
                <a:cs typeface="Nirmala UI"/>
                <a:ea typeface="Nirmala UI"/>
              </a:rPr>
              <a:t>  —  अपने केन्द्र पर मत देने का अधिकार तब समाप्त होता है जब EDC जारी हो जाए और चिन्हित प्रति में 'EDC' अंकित हो जाए — केवल आवेदन कर देने से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PRO के लिए व्यावहारिक नियम</a:t>
            </a:r>
            <a:r>
              <a:rPr sz="1450" b="0" i="0">
                <a:solidFill>
                  <a:srgbClr val="202733"/>
                </a:solidFill>
                <a:latin typeface="Nirmala UI"/>
                <a:cs typeface="Nirmala UI"/>
                <a:ea typeface="Nirmala UI"/>
              </a:rPr>
              <a:t>  —  चिन्हित प्रति में जो लिखा है, वही मानें — 'PB' या 'EDC' का चिन्ह न हो तो निर्वाचक सामान्य मतदाता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a:t>
            </a:r>
            <a:r>
              <a:rPr sz="1450" b="0" i="0">
                <a:solidFill>
                  <a:srgbClr val="202733"/>
                </a:solidFill>
                <a:latin typeface="Nirmala UI"/>
                <a:cs typeface="Nirmala UI"/>
                <a:ea typeface="Nirmala UI"/>
              </a:rPr>
              <a:t>  —  जिसने आवेदन किया पर प्रमाण-पत्र जारी नहीं हुआ, उसके पास कहीं और मत देने का साधन भी नहीं है — उसे लौटाने पर वह पूरी तरह मताधिकार से वंचित हो जाएगा</a:t>
            </a:r>
          </a:p>
        </p:txBody>
      </p:sp>
      <p:sp>
        <p:nvSpPr>
          <p:cNvPr id="11" name="Rounded Rectangle 10"/>
          <p:cNvSpPr/>
          <p:nvPr/>
        </p:nvSpPr>
        <p:spPr>
          <a:xfrm>
            <a:off x="566928" y="373391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3391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6192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क्यों जोड़ा गया</a:t>
            </a:r>
          </a:p>
          <a:p>
            <a:pPr algn="l">
              <a:lnSpc>
                <a:spcPct val="110000"/>
              </a:lnSpc>
              <a:spcAft>
                <a:spcPts val="300"/>
              </a:spcAft>
            </a:pPr>
            <a:r>
              <a:rPr sz="1300" b="0" i="0">
                <a:solidFill>
                  <a:srgbClr val="202733"/>
                </a:solidFill>
                <a:latin typeface="Nirmala UI"/>
                <a:cs typeface="Nirmala UI"/>
                <a:ea typeface="Nirmala UI"/>
              </a:rPr>
              <a:t>मूल पंक्ति निरपेक्ष रूप में लिखी है। डेक की अपनी पूर्ववर्ती पंक्तियाँ ही सही क्रम देती हैं — आवेदन, फिर RO द्वारा जारी, फिर लाल पैन से अंकन। मतदान दल केवल तीसरे चरण के परिणाम पर कार्य करता है।</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7 · PB / EDC</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EDC धारक मतदान केन्द्र पर आए तो — चार काम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14-क (नियम 35-क एवं 78); प्ररूप 16; आदेश 2184 ¶9(iii)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79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2390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732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EDC प्रस्तुत करने वाले के हस्ताक्षर पीठासीन अधिकारी EDC पर अभिप्राप्त करेगा</a:t>
            </a:r>
          </a:p>
        </p:txBody>
      </p:sp>
      <p:sp>
        <p:nvSpPr>
          <p:cNvPr id="12" name="Rounded Rectangle 11"/>
          <p:cNvSpPr/>
          <p:nvPr/>
        </p:nvSpPr>
        <p:spPr>
          <a:xfrm>
            <a:off x="566928" y="196060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2402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EDC में अंकित निर्वाचक का नाम व भाग संख्या, निर्वाचक नामावली की चिन्हित प्रति के अंत में अंकित करेगा</a:t>
            </a:r>
          </a:p>
        </p:txBody>
      </p:sp>
      <p:sp>
        <p:nvSpPr>
          <p:cNvPr id="14" name="Rounded Rectangle 13"/>
          <p:cNvSpPr/>
          <p:nvPr/>
        </p:nvSpPr>
        <p:spPr>
          <a:xfrm>
            <a:off x="566928" y="249730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6073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तत्पश्चात् उस मतदान केन्द्र पर अन्य मतदाताओं की तरह मत अंकित करने के लिए अनुज्ञात करेगा</a:t>
            </a:r>
          </a:p>
        </p:txBody>
      </p:sp>
      <p:sp>
        <p:nvSpPr>
          <p:cNvPr id="16" name="Rounded Rectangle 15"/>
          <p:cNvSpPr/>
          <p:nvPr/>
        </p:nvSpPr>
        <p:spPr>
          <a:xfrm>
            <a:off x="566928" y="303400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9743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पीठासीन अधिकारी पोलिंग एजेंटों को EDC द्वारा मतदान की प्रक्रिया बताएगा और यह भी बताएगा कि उस बूथ के लिए कितने EDC जारी किए गए हैं</a:t>
            </a:r>
          </a:p>
        </p:txBody>
      </p:sp>
      <p:sp>
        <p:nvSpPr>
          <p:cNvPr id="18" name="Rounded Rectangle 17"/>
          <p:cNvSpPr/>
          <p:nvPr/>
        </p:nvSpPr>
        <p:spPr>
          <a:xfrm>
            <a:off x="566928" y="357071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3413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द्वितीय मतदान अधिकारी प्ररूप 14-क के द्वितीय कॉलम में उनका क्रमांक, भाग संख्या तथा नगरपालिका का नाम व वार्ड संख्या लिखेगा</a:t>
            </a:r>
          </a:p>
        </p:txBody>
      </p:sp>
      <p:sp>
        <p:nvSpPr>
          <p:cNvPr id="20" name="Rounded Rectangle 19"/>
          <p:cNvSpPr/>
          <p:nvPr/>
        </p:nvSpPr>
        <p:spPr>
          <a:xfrm>
            <a:off x="566928" y="427200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7200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0002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अंतिम बिन्दु में दो दोष हैं: (1) '1 क रजिस्टार' नाम का कोई रजिस्टर मतदान सामग्री में है ही नहीं — मतदाताओं का रजिस्टर प्ररूप 14-क है, जैसा यही डेक PP2_p073 और PP2_p074 पर स्वयं कहता है; (2) 'एसेम्बली क्षेत्र का नाम' — नगरपालिका निर्वाचन में विधानसभा क्षेत्र जैसी कोई इकाई नहीं है, निर्वाचन क्षेत्र वार्ड है। यह PP2_p061 की 'लोकसभा' वाली चूक का ही जुड़वाँ है — पूरा EDC खण्ड संसदीय/विधानसभा सामग्री से बिना संपादन के आया है।</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कैंडिडेट सेट सेक्शन एवं SDMM</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2; आदेश 2184 दिनांक 26.02.2026 बिन्दु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05.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CU का कैंडिडेट सेट सेक्शन — 'उम्मीदवार सेट' बटन तथा SDMM। यहाँ अंगुली रखकर दिखाएँ।</a:t>
            </a:r>
            <a:r>
              <a:rPr sz="950" b="0" i="0">
                <a:solidFill>
                  <a:srgbClr val="5B6472"/>
                </a:solidFill>
                <a:latin typeface="Nirmala UI"/>
                <a:cs typeface="Nirmala UI"/>
                <a:ea typeface="Nirmala UI"/>
              </a:rPr>
              <a:t/>
            </a:r>
          </a:p>
        </p:txBody>
      </p:sp>
      <p:sp>
        <p:nvSpPr>
          <p:cNvPr id="13" name="TextBox 12"/>
          <p:cNvSpPr txBox="1"/>
          <p:nvPr/>
        </p:nvSpPr>
        <p:spPr>
          <a:xfrm>
            <a:off x="6263640" y="1576181"/>
            <a:ext cx="5367528" cy="4824618"/>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उम्मीदवार सेट बटन</a:t>
            </a:r>
            <a:r>
              <a:rPr sz="1450" b="0" i="0">
                <a:solidFill>
                  <a:srgbClr val="202733"/>
                </a:solidFill>
                <a:latin typeface="Nirmala UI"/>
                <a:cs typeface="Nirmala UI"/>
                <a:ea typeface="Nirmala UI"/>
              </a:rPr>
              <a:t>  —  यह RO के स्तर की तैयारी का बटन है — मतदान दल इसे कभी नहीं दबाएगा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SDMM</a:t>
            </a:r>
            <a:r>
              <a:rPr sz="1450" b="0" i="0">
                <a:solidFill>
                  <a:srgbClr val="202733"/>
                </a:solidFill>
                <a:latin typeface="Nirmala UI"/>
                <a:cs typeface="Nirmala UI"/>
                <a:ea typeface="Nirmala UI"/>
              </a:rPr>
              <a:t>  —  MPSV का डेटा मॉड्यूल; MPMV में इसे DMM कहा जाता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सील की स्थिति देखें</a:t>
            </a:r>
            <a:r>
              <a:rPr sz="1450" b="0" i="0">
                <a:solidFill>
                  <a:srgbClr val="202733"/>
                </a:solidFill>
                <a:latin typeface="Nirmala UI"/>
                <a:cs typeface="Nirmala UI"/>
                <a:ea typeface="Nirmala UI"/>
              </a:rPr>
              <a:t>  —  इसी खण्ड की बाईं ओर RO की लगाई हुई मुहर सही स्थिति में है, यह पीठासीन अधिकारी को देखना है</a:t>
            </a:r>
          </a:p>
        </p:txBody>
      </p:sp>
      <p:sp>
        <p:nvSpPr>
          <p:cNvPr id="14" name="Rounded Rectangle 13"/>
          <p:cNvSpPr/>
          <p:nvPr/>
        </p:nvSpPr>
        <p:spPr>
          <a:xfrm>
            <a:off x="6263640" y="3078591"/>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078591"/>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206607"/>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क्यों जोड़ा गया</a:t>
            </a:r>
          </a:p>
          <a:p>
            <a:pPr algn="l">
              <a:lnSpc>
                <a:spcPct val="110000"/>
              </a:lnSpc>
              <a:spcAft>
                <a:spcPts val="300"/>
              </a:spcAft>
            </a:pPr>
            <a:r>
              <a:rPr sz="1300" b="0" i="0">
                <a:solidFill>
                  <a:srgbClr val="202733"/>
                </a:solidFill>
                <a:latin typeface="Nirmala UI"/>
                <a:cs typeface="Nirmala UI"/>
                <a:ea typeface="Nirmala UI"/>
              </a:rPr>
              <a:t>मूल स्लाइड पर केवल दो लेबल थे। सीलिंग के समय यही तय करता है कि क्या सील होगा — MPSV: SDMM · MPMV: DMM · M3A: CU व BU (आदेश 5446)। इसलिए पहचान अभी करा दें।</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7 · PB / EDC</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प्ररूप-15 — निर्वाचन ड्यूटी प्रमाण-पत्र के लिए आवेदन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प्ररूप-15 (नियम 46 देखिए)</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80</a:t>
            </a:r>
          </a:p>
        </p:txBody>
      </p:sp>
      <p:sp>
        <p:nvSpPr>
          <p:cNvPr id="9" name="Rounded Rectangle 8"/>
          <p:cNvSpPr/>
          <p:nvPr/>
        </p:nvSpPr>
        <p:spPr>
          <a:xfrm>
            <a:off x="521207" y="1605915"/>
            <a:ext cx="5440679" cy="4103369"/>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63.png"/>
          <p:cNvPicPr>
            <a:picLocks noChangeAspect="1"/>
          </p:cNvPicPr>
          <p:nvPr/>
        </p:nvPicPr>
        <p:blipFill>
          <a:blip r:embed="rId2"/>
          <a:stretch>
            <a:fillRect/>
          </a:stretch>
        </p:blipFill>
        <p:spPr>
          <a:xfrm>
            <a:off x="566928" y="1651635"/>
            <a:ext cx="5349240" cy="4011929"/>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प्रपत्र PP2_p098 पर स्पष्ट रूप में दोबारा छपा है; कक्षा में वही पृष्ठ दिखाएँ।</a:t>
            </a:r>
            <a:r>
              <a:rPr sz="950" b="0" i="0">
                <a:solidFill>
                  <a:srgbClr val="5B6472"/>
                </a:solidFill>
                <a:latin typeface="Nirmala UI"/>
                <a:cs typeface="Nirmala UI"/>
                <a:ea typeface="Nirmala UI"/>
              </a:rPr>
              <a:t/>
            </a:r>
          </a:p>
        </p:txBody>
      </p:sp>
      <p:sp>
        <p:nvSpPr>
          <p:cNvPr id="12" name="TextBox 11"/>
          <p:cNvSpPr txBox="1"/>
          <p:nvPr/>
        </p:nvSpPr>
        <p:spPr>
          <a:xfrm>
            <a:off x="6263640" y="1489953"/>
            <a:ext cx="5367528" cy="4910846"/>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 सम्बोधित</a:t>
            </a:r>
            <a:r>
              <a:rPr sz="1450" b="0" i="0">
                <a:solidFill>
                  <a:srgbClr val="202733"/>
                </a:solidFill>
                <a:latin typeface="Nirmala UI"/>
                <a:cs typeface="Nirmala UI"/>
                <a:ea typeface="Nirmala UI"/>
              </a:rPr>
              <a:t>  —  रिटर्निंग अधिकारी, वार्ड संख्या …</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लिखना है</a:t>
            </a:r>
            <a:r>
              <a:rPr sz="1450" b="0" i="0">
                <a:solidFill>
                  <a:srgbClr val="202733"/>
                </a:solidFill>
                <a:latin typeface="Nirmala UI"/>
                <a:cs typeface="Nirmala UI"/>
                <a:ea typeface="Nirmala UI"/>
              </a:rPr>
              <a:t>  —  'मैं ऊपर वर्णित वार्ड के लिये होने वाले निर्वाचन में अपना मत व्यक्तिशः देना चाहता हूँ' — भाग संख्या व क्रम संख्यांक सहित</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ड्यूटी का विवरण</a:t>
            </a:r>
            <a:r>
              <a:rPr sz="1450" b="0" i="0">
                <a:solidFill>
                  <a:srgbClr val="202733"/>
                </a:solidFill>
                <a:latin typeface="Nirmala UI"/>
                <a:cs typeface="Nirmala UI"/>
                <a:ea typeface="Nirmala UI"/>
              </a:rPr>
              <a:t>  —  किस वार्ड के किस मतदान केन्द्र पर निर्वाचन ड्यूटी पर पदस्थापित किया गया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माँगा जा रहा है</a:t>
            </a:r>
            <a:r>
              <a:rPr sz="1450" b="0" i="0">
                <a:solidFill>
                  <a:srgbClr val="202733"/>
                </a:solidFill>
                <a:latin typeface="Nirmala UI"/>
                <a:cs typeface="Nirmala UI"/>
                <a:ea typeface="Nirmala UI"/>
              </a:rPr>
              <a:t>  —  प्ररूप-16 में निर्वाचन ड्यूटी प्रमाण-पत्र, उसी मतदान केन्द्र से जहाँ ड्यूटी पर रहेगा</a:t>
            </a:r>
          </a:p>
        </p:txBody>
      </p:sp>
      <p:sp>
        <p:nvSpPr>
          <p:cNvPr id="13" name="Rounded Rectangle 12"/>
          <p:cNvSpPr/>
          <p:nvPr/>
        </p:nvSpPr>
        <p:spPr>
          <a:xfrm>
            <a:off x="6263640" y="3710929"/>
            <a:ext cx="5367528"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3710929"/>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838945"/>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प्रपत्र स्वयं वार्ड-आधारित है</a:t>
            </a:r>
          </a:p>
          <a:p>
            <a:pPr algn="l">
              <a:lnSpc>
                <a:spcPct val="110000"/>
              </a:lnSpc>
              <a:spcAft>
                <a:spcPts val="300"/>
              </a:spcAft>
            </a:pPr>
            <a:r>
              <a:rPr sz="1300" b="0" i="0">
                <a:solidFill>
                  <a:srgbClr val="202733"/>
                </a:solidFill>
                <a:latin typeface="Nirmala UI"/>
                <a:cs typeface="Nirmala UI"/>
                <a:ea typeface="Nirmala UI"/>
              </a:rPr>
              <a:t>आवेदन, प्रमाण-पत्र और मतदान — तीनों वार्ड की भाषा में हैं। PP2_p061 की 'लोकसभा' वाली पंक्ति को यही प्रपत्र काट देता है। कक्षा में दोनों पृष्ठ साथ दिखाएँ।</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दृष्टिहीन व शिथिलांग मतदाताओं द्वारा मतदान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प्राथमिकता · साथी · ब्रेल · परिशिष्ट-12 एवं प्ररूप-12</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81</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8 · दिव्यांग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प्राथमिकता एवं पहुँच</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7; नियम 38-क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व्यवस्था</a:t>
            </a:r>
            <a:r>
              <a:rPr sz="1450" b="0" i="0">
                <a:solidFill>
                  <a:srgbClr val="202733"/>
                </a:solidFill>
                <a:latin typeface="Nirmala UI"/>
                <a:cs typeface="Nirmala UI"/>
                <a:ea typeface="Nirmala UI"/>
              </a:rPr>
              <a:t>  —  दृष्टिहीनता या अन्य शारीरिक शिथिलांगता वाले व्यक्तियों को मतदान केन्द्र पर लाने की व्यवस्था आयोग द्वारा की गई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प्राथमिकता</a:t>
            </a:r>
            <a:r>
              <a:rPr sz="1450" b="0" i="0">
                <a:solidFill>
                  <a:srgbClr val="202733"/>
                </a:solidFill>
                <a:latin typeface="Nirmala UI"/>
                <a:cs typeface="Nirmala UI"/>
                <a:ea typeface="Nirmala UI"/>
              </a:rPr>
              <a:t>  —  पीठासीन अधिकारी ऐसे मतदाता को प्राथमिकता के आधार पर मतदान का अवसर प्रदान करे</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व्हील चेयर</a:t>
            </a:r>
            <a:r>
              <a:rPr sz="1450" b="0" i="0">
                <a:solidFill>
                  <a:srgbClr val="202733"/>
                </a:solidFill>
                <a:latin typeface="Nirmala UI"/>
                <a:cs typeface="Nirmala UI"/>
                <a:ea typeface="Nirmala UI"/>
              </a:rPr>
              <a:t>  —  व्हील चेयर मतदान केन्द्र परिसर के अन्दर तक ले जा सकेंगे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कतार</a:t>
            </a:r>
            <a:r>
              <a:rPr sz="1450" b="0" i="0">
                <a:solidFill>
                  <a:srgbClr val="202733"/>
                </a:solidFill>
                <a:latin typeface="Nirmala UI"/>
                <a:cs typeface="Nirmala UI"/>
                <a:ea typeface="Nirmala UI"/>
              </a:rPr>
              <a:t>  —  प्राथमिकता का अर्थ है कतार में लगे बिना — यह अभिकर्ताओं को पहले ही बता दें ताकि विवाद न हो</a:t>
            </a:r>
          </a:p>
        </p:txBody>
      </p:sp>
      <p:sp>
        <p:nvSpPr>
          <p:cNvPr id="11" name="Rounded Rectangle 10"/>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जोड़ लें</a:t>
            </a:r>
          </a:p>
          <a:p>
            <a:pPr algn="l">
              <a:lnSpc>
                <a:spcPct val="110000"/>
              </a:lnSpc>
              <a:spcAft>
                <a:spcPts val="300"/>
              </a:spcAft>
            </a:pPr>
            <a:r>
              <a:rPr sz="1300" b="0" i="0">
                <a:solidFill>
                  <a:srgbClr val="202733"/>
                </a:solidFill>
                <a:latin typeface="Nirmala UI"/>
                <a:cs typeface="Nirmala UI"/>
                <a:ea typeface="Nirmala UI"/>
              </a:rPr>
              <a:t>वृद्ध एवं गर्भवती मतदाताओं के लिए भी यही व्यावहारिक शिष्टाचार अपनाया जाता है, यद्यपि प्राथमिकता का वैधानिक उल्लेख दिव्यांग निर्वाचकों के सन्दर्भ में है।</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8 · दिव्यांग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 और ब्रेल — दो अलग सुविधाएँ</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38-क; मार्गदर्शिका अध्याय 7; परिशिष्ट-12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83</a:t>
            </a:r>
          </a:p>
        </p:txBody>
      </p:sp>
      <p:sp>
        <p:nvSpPr>
          <p:cNvPr id="9" name="TextBox 8"/>
          <p:cNvSpPr txBox="1"/>
          <p:nvPr/>
        </p:nvSpPr>
        <p:spPr>
          <a:xfrm>
            <a:off x="566928" y="1542897"/>
            <a:ext cx="11064240" cy="4857902"/>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साथी कब</a:t>
            </a:r>
            <a:r>
              <a:rPr sz="1450" b="0" i="0">
                <a:solidFill>
                  <a:srgbClr val="202733"/>
                </a:solidFill>
                <a:latin typeface="Nirmala UI"/>
                <a:cs typeface="Nirmala UI"/>
                <a:ea typeface="Nirmala UI"/>
              </a:rPr>
              <a:t>  —  यदि आप सुनिश्चित हो जाएँ कि दृष्टिहीनता या अन्य शारीरिक शिथिलांगता के कारण निर्वाचक प्रतीक चिन्हों को पहचानने या बिना सहायता के समुचित बटन दबाकर मत रिकॉर्ड करने में असमर्थ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साथी की आयु</a:t>
            </a:r>
            <a:r>
              <a:rPr sz="1450" b="0" i="0">
                <a:solidFill>
                  <a:srgbClr val="202733"/>
                </a:solidFill>
                <a:latin typeface="Nirmala UI"/>
                <a:cs typeface="Nirmala UI"/>
                <a:ea typeface="Nirmala UI"/>
              </a:rPr>
              <a:t>  —  ऐसे निर्वाचक को 18 वर्ष से अन्यून साथी को मतदान कक्ष में साथ ले जाने की अनुज्ञा दें</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ब्रेल डमी शीट</a:t>
            </a:r>
            <a:r>
              <a:rPr sz="1450" b="0" i="0">
                <a:solidFill>
                  <a:srgbClr val="202733"/>
                </a:solidFill>
                <a:latin typeface="Nirmala UI"/>
                <a:cs typeface="Nirmala UI"/>
                <a:ea typeface="Nirmala UI"/>
              </a:rPr>
              <a:t>  —  दृष्टिहीन मतदाताओं के लिए ब्रेल लिपि में पीठासीन अधिकारी के पास डमी बैलेट शीट रखी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ब्रेल से क्या पता चलेगा</a:t>
            </a:r>
            <a:r>
              <a:rPr sz="1450" b="0" i="0">
                <a:solidFill>
                  <a:srgbClr val="202733"/>
                </a:solidFill>
                <a:latin typeface="Nirmala UI"/>
                <a:cs typeface="Nirmala UI"/>
                <a:ea typeface="Nirmala UI"/>
              </a:rPr>
              <a:t>  —  अभ्यर्थी का क्रमांक, नाम तथा सम्बन्धित राजनैतिक दल</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BU पर ब्रेल</a:t>
            </a:r>
            <a:r>
              <a:rPr sz="1450" b="0" i="0">
                <a:solidFill>
                  <a:srgbClr val="202733"/>
                </a:solidFill>
                <a:latin typeface="Nirmala UI"/>
                <a:cs typeface="Nirmala UI"/>
                <a:ea typeface="Nirmala UI"/>
              </a:rPr>
              <a:t>  —  बैलट यूनिट पर नीले बटन के सामने लगे ब्रेल लिपि के उभरे चिन्हों से अभ्यर्थी का क्रमांक समझकर मतदान कर सकेगा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दोनों साथ भी</a:t>
            </a:r>
            <a:r>
              <a:rPr sz="1450" b="0" i="0">
                <a:solidFill>
                  <a:srgbClr val="202733"/>
                </a:solidFill>
                <a:latin typeface="Nirmala UI"/>
                <a:cs typeface="Nirmala UI"/>
                <a:ea typeface="Nirmala UI"/>
              </a:rPr>
              <a:t>  —  ब्रेल पढ़ने वाला मतदाता भी चाहे तो साथी ले जा सकता है</a:t>
            </a:r>
          </a:p>
        </p:txBody>
      </p:sp>
      <p:sp>
        <p:nvSpPr>
          <p:cNvPr id="10" name="Rounded Rectangle 9"/>
          <p:cNvSpPr/>
          <p:nvPr/>
        </p:nvSpPr>
        <p:spPr>
          <a:xfrm>
            <a:off x="566928" y="3705707"/>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05707"/>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33723"/>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निरक्षरता साथी का आधार नहीं है</a:t>
            </a:r>
          </a:p>
          <a:p>
            <a:pPr algn="l">
              <a:lnSpc>
                <a:spcPct val="110000"/>
              </a:lnSpc>
              <a:spcAft>
                <a:spcPts val="300"/>
              </a:spcAft>
            </a:pPr>
            <a:r>
              <a:rPr sz="1300" b="0" i="0">
                <a:solidFill>
                  <a:srgbClr val="202733"/>
                </a:solidFill>
                <a:latin typeface="Nirmala UI"/>
                <a:cs typeface="Nirmala UI"/>
                <a:ea typeface="Nirmala UI"/>
              </a:rPr>
              <a:t>साथी की अनुमति केवल दृष्टिहीनता या शारीरिक शिथिलांगता पर है। केवल पढ़ना-लिखना न जानने के आधार पर साथी नहीं दिया जा सकता।</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8 · दिव्यांग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 की शर्तें और अभिलेख</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38-क(2); परिशिष्ट-12 (भाग 7 पैरा 1); प्ररूप-12 (नियम 28(2)/38क(2)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40546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68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एक दिन, एक बार</a:t>
            </a:r>
          </a:p>
          <a:p>
            <a:pPr algn="l">
              <a:lnSpc>
                <a:spcPct val="105000"/>
              </a:lnSpc>
              <a:spcAft>
                <a:spcPts val="100"/>
              </a:spcAft>
            </a:pPr>
            <a:r>
              <a:rPr sz="1250" b="0" i="0">
                <a:solidFill>
                  <a:srgbClr val="202733"/>
                </a:solidFill>
                <a:latin typeface="Nirmala UI"/>
                <a:cs typeface="Nirmala UI"/>
                <a:ea typeface="Nirmala UI"/>
              </a:rPr>
              <a:t>किसी व्यक्ति को एक दिन में किसी भी मतदान केन्द्र पर एक से अधिक निर्वाचक के साथी के रूप में कार्य करने के लिए अनुज्ञात नहीं किया जाएगा</a:t>
            </a:r>
          </a:p>
        </p:txBody>
      </p:sp>
      <p:sp>
        <p:nvSpPr>
          <p:cNvPr id="12" name="Rounded Rectangle 11"/>
          <p:cNvSpPr/>
          <p:nvPr/>
        </p:nvSpPr>
        <p:spPr>
          <a:xfrm>
            <a:off x="566928" y="194216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05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घोषणा पहले</a:t>
            </a:r>
          </a:p>
          <a:p>
            <a:pPr algn="l">
              <a:lnSpc>
                <a:spcPct val="105000"/>
              </a:lnSpc>
              <a:spcAft>
                <a:spcPts val="100"/>
              </a:spcAft>
            </a:pPr>
            <a:r>
              <a:rPr sz="1250" b="0" i="0">
                <a:solidFill>
                  <a:srgbClr val="202733"/>
                </a:solidFill>
                <a:latin typeface="Nirmala UI"/>
                <a:cs typeface="Nirmala UI"/>
                <a:ea typeface="Nirmala UI"/>
              </a:rPr>
              <a:t>साथी के रूप में अनुज्ञात करने से पूर्व उससे परिशिष्ट-12 में घोषणा प्राप्त की जाएगी</a:t>
            </a:r>
          </a:p>
        </p:txBody>
      </p:sp>
      <p:sp>
        <p:nvSpPr>
          <p:cNvPr id="14" name="Rounded Rectangle 13"/>
          <p:cNvSpPr/>
          <p:nvPr/>
        </p:nvSpPr>
        <p:spPr>
          <a:xfrm>
            <a:off x="566928" y="2478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42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स्याही</a:t>
            </a:r>
          </a:p>
          <a:p>
            <a:pPr algn="l">
              <a:lnSpc>
                <a:spcPct val="105000"/>
              </a:lnSpc>
              <a:spcAft>
                <a:spcPts val="100"/>
              </a:spcAft>
            </a:pPr>
            <a:r>
              <a:rPr sz="1250" b="0" i="0">
                <a:solidFill>
                  <a:srgbClr val="202733"/>
                </a:solidFill>
                <a:latin typeface="Nirmala UI"/>
                <a:cs typeface="Nirmala UI"/>
                <a:ea typeface="Nirmala UI"/>
              </a:rPr>
              <a:t>साथी के दाहिने हाथ की तर्जनी अंगुली में अमिट स्याही भी लगाई जाएगी</a:t>
            </a:r>
          </a:p>
        </p:txBody>
      </p:sp>
      <p:sp>
        <p:nvSpPr>
          <p:cNvPr id="16" name="Rounded Rectangle 15"/>
          <p:cNvSpPr/>
          <p:nvPr/>
        </p:nvSpPr>
        <p:spPr>
          <a:xfrm>
            <a:off x="566928" y="3015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78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रिकॉर्ड</a:t>
            </a:r>
          </a:p>
          <a:p>
            <a:pPr algn="l">
              <a:lnSpc>
                <a:spcPct val="105000"/>
              </a:lnSpc>
              <a:spcAft>
                <a:spcPts val="100"/>
              </a:spcAft>
            </a:pPr>
            <a:r>
              <a:rPr sz="1250" b="0" i="0">
                <a:solidFill>
                  <a:srgbClr val="202733"/>
                </a:solidFill>
                <a:latin typeface="Nirmala UI"/>
                <a:cs typeface="Nirmala UI"/>
                <a:ea typeface="Nirmala UI"/>
              </a:rPr>
              <a:t>ऐसे समस्त मतदाताओं का रिकॉर्ड प्ररूप-12 में रखा जाएगा</a:t>
            </a:r>
          </a:p>
        </p:txBody>
      </p:sp>
      <p:sp>
        <p:nvSpPr>
          <p:cNvPr id="18" name="Rounded Rectangle 17"/>
          <p:cNvSpPr/>
          <p:nvPr/>
        </p:nvSpPr>
        <p:spPr>
          <a:xfrm>
            <a:off x="566928" y="3552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15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डायरी</a:t>
            </a:r>
          </a:p>
          <a:p>
            <a:pPr algn="l">
              <a:lnSpc>
                <a:spcPct val="105000"/>
              </a:lnSpc>
              <a:spcAft>
                <a:spcPts val="100"/>
              </a:spcAft>
            </a:pPr>
            <a:r>
              <a:rPr sz="1250" b="0" i="0">
                <a:solidFill>
                  <a:srgbClr val="202733"/>
                </a:solidFill>
                <a:latin typeface="Nirmala UI"/>
                <a:cs typeface="Nirmala UI"/>
                <a:ea typeface="Nirmala UI"/>
              </a:rPr>
              <a:t>गिनती डायरी की मद 15 (सहयोगियों की सहायता से मतदान करने वाले) तथा मद 19 (दृष्टिहीन मतदाता) में जाएगी</a:t>
            </a:r>
          </a:p>
        </p:txBody>
      </p:sp>
      <p:sp>
        <p:nvSpPr>
          <p:cNvPr id="20" name="Rounded Rectangle 19"/>
          <p:cNvSpPr/>
          <p:nvPr/>
        </p:nvSpPr>
        <p:spPr>
          <a:xfrm>
            <a:off x="566928" y="408897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52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लिफाफा</a:t>
            </a:r>
          </a:p>
          <a:p>
            <a:pPr algn="l">
              <a:lnSpc>
                <a:spcPct val="105000"/>
              </a:lnSpc>
              <a:spcAft>
                <a:spcPts val="100"/>
              </a:spcAft>
            </a:pPr>
            <a:r>
              <a:rPr sz="1250" b="0" i="0">
                <a:solidFill>
                  <a:srgbClr val="202733"/>
                </a:solidFill>
                <a:latin typeface="Nirmala UI"/>
                <a:cs typeface="Nirmala UI"/>
                <a:ea typeface="Nirmala UI"/>
              </a:rPr>
              <a:t>परिशिष्ट-12 की घोषणाएँ तथा प्ररूप-12 की सूची — दोनों लिफाफा E-14 में</a:t>
            </a:r>
          </a:p>
        </p:txBody>
      </p:sp>
      <p:sp>
        <p:nvSpPr>
          <p:cNvPr id="22" name="Rounded Rectangle 21"/>
          <p:cNvSpPr/>
          <p:nvPr/>
        </p:nvSpPr>
        <p:spPr>
          <a:xfrm>
            <a:off x="566928" y="4790267"/>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90267"/>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9182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साथी की स्याही दाहिनी तर्जनी पर है — मतदाता की बाईं पर</a:t>
            </a:r>
          </a:p>
          <a:p>
            <a:pPr algn="l">
              <a:lnSpc>
                <a:spcPct val="110000"/>
              </a:lnSpc>
              <a:spcAft>
                <a:spcPts val="300"/>
              </a:spcAft>
            </a:pPr>
            <a:r>
              <a:rPr sz="1300" b="0" i="0">
                <a:solidFill>
                  <a:srgbClr val="202733"/>
                </a:solidFill>
                <a:latin typeface="Nirmala UI"/>
                <a:cs typeface="Nirmala UI"/>
                <a:ea typeface="Nirmala UI"/>
              </a:rPr>
              <a:t>यह अंतर ध्यान से पढ़ाएँ। साथी के दाहिने हाथ की तर्जनी पर स्याही इसीलिए है ताकि वह किसी दूसरे निर्वाचक का साथी बनकर दोबारा न आ सके, और उसका अपना मत (बाईं तर्जनी) अलग पहचाना जा सके।</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8 · दिव्यांग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परिशिष्ट-12 — साथी द्वारा घोषणा</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परिशिष्ट-12 (भाग 7 पैरा 1) — असांविधिक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85</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2_p068.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प्रपत्र — यही परिशिष्ट-12 PP2_p111 पर दोबारा छपा है।</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घोषणा (क)</a:t>
            </a:r>
            <a:r>
              <a:rPr sz="1450" b="0" i="0">
                <a:solidFill>
                  <a:srgbClr val="202733"/>
                </a:solidFill>
                <a:latin typeface="Nirmala UI"/>
                <a:cs typeface="Nirmala UI"/>
                <a:ea typeface="Nirmala UI"/>
              </a:rPr>
              <a:t>  —  'मैंने आज किसी भी मतदान केन्द्र पर किसी अन्य निर्वाचक के साथी के रूप में कार्य नहीं किया 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घोषणा (ख)</a:t>
            </a:r>
            <a:r>
              <a:rPr sz="1450" b="0" i="0">
                <a:solidFill>
                  <a:srgbClr val="202733"/>
                </a:solidFill>
                <a:latin typeface="Nirmala UI"/>
                <a:cs typeface="Nirmala UI"/>
                <a:ea typeface="Nirmala UI"/>
              </a:rPr>
              <a:t>  —  'मैं श्री … भाग संख्या … क्रम संख्या … की ओर से अपने द्वारा अभिलिखित किए गए मत को गुप्त रखूँगा'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भरने से पहले</a:t>
            </a:r>
            <a:r>
              <a:rPr sz="1450" b="0" i="0">
                <a:solidFill>
                  <a:srgbClr val="202733"/>
                </a:solidFill>
                <a:latin typeface="Nirmala UI"/>
                <a:cs typeface="Nirmala UI"/>
                <a:ea typeface="Nirmala UI"/>
              </a:rPr>
              <a:t>  —  साथी की आयु का खाना भरना है — 18 वर्ष से कम हो तो अनुमति नहीं</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साथी के हस्ताक्षर घोषणा पर लिए जाएँगे; तभी स्याही लगाकर मतदान कक्ष में भेजें</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निविदत्त मतपत्र (Tendered Vote)</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44-क · प्ररूप 14-ख · 20 मतपत्र · लिफाफे E-4, E-5, E-6</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86</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9 · निविदत्त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मत कब — और पहले चार चरण</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44-क; मार्गदर्शिका अ.8(1); प्ररूप 14-ख (नियम 44-क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6620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29633"/>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कब</a:t>
            </a:r>
          </a:p>
          <a:p>
            <a:pPr algn="l">
              <a:lnSpc>
                <a:spcPct val="105000"/>
              </a:lnSpc>
              <a:spcAft>
                <a:spcPts val="100"/>
              </a:spcAft>
            </a:pPr>
            <a:r>
              <a:rPr sz="1250" b="0" i="0">
                <a:solidFill>
                  <a:srgbClr val="202733"/>
                </a:solidFill>
                <a:latin typeface="Nirmala UI"/>
                <a:cs typeface="Nirmala UI"/>
                <a:ea typeface="Nirmala UI"/>
              </a:rPr>
              <a:t>यदि कोई निर्वाचक मत देने आए और उससे पहले कोई अन्य व्यक्ति उस निर्वाचक के रूप में मत दे चुका हो, तो उसकी पहचान के बारे में समाधान होने पर उसे निविदत्त मत देने की अनुमति दी जाएगी</a:t>
            </a:r>
          </a:p>
        </p:txBody>
      </p:sp>
      <p:sp>
        <p:nvSpPr>
          <p:cNvPr id="12" name="Rounded Rectangle 11"/>
          <p:cNvSpPr/>
          <p:nvPr/>
        </p:nvSpPr>
        <p:spPr>
          <a:xfrm>
            <a:off x="566928" y="204894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12373"/>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मतपत्र</a:t>
            </a:r>
          </a:p>
          <a:p>
            <a:pPr algn="l">
              <a:lnSpc>
                <a:spcPct val="105000"/>
              </a:lnSpc>
              <a:spcAft>
                <a:spcPts val="100"/>
              </a:spcAft>
            </a:pPr>
            <a:r>
              <a:rPr sz="1250" b="0" i="0">
                <a:solidFill>
                  <a:srgbClr val="202733"/>
                </a:solidFill>
                <a:latin typeface="Nirmala UI"/>
                <a:cs typeface="Nirmala UI"/>
                <a:ea typeface="Nirmala UI"/>
              </a:rPr>
              <a:t>निविदत्त मतपत्र छपा हुआ वैसा ही मतपत्र होगा जैसा मतदान यूनिट पर लगा हुआ मतपत्र है</a:t>
            </a:r>
          </a:p>
        </p:txBody>
      </p:sp>
      <p:sp>
        <p:nvSpPr>
          <p:cNvPr id="14" name="Rounded Rectangle 13"/>
          <p:cNvSpPr/>
          <p:nvPr/>
        </p:nvSpPr>
        <p:spPr>
          <a:xfrm>
            <a:off x="566928" y="2631688"/>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95112"/>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पृष्ठांकन</a:t>
            </a:r>
          </a:p>
          <a:p>
            <a:pPr algn="l">
              <a:lnSpc>
                <a:spcPct val="105000"/>
              </a:lnSpc>
              <a:spcAft>
                <a:spcPts val="100"/>
              </a:spcAft>
            </a:pPr>
            <a:r>
              <a:rPr sz="1250" b="0" i="0">
                <a:solidFill>
                  <a:srgbClr val="202733"/>
                </a:solidFill>
                <a:latin typeface="Nirmala UI"/>
                <a:cs typeface="Nirmala UI"/>
                <a:ea typeface="Nirmala UI"/>
              </a:rPr>
              <a:t>ऐसे मतपत्र की पीठ पर 'निविदत्त मतपत्र' की मुहर लगाएँ; मुहर न हो तो पीठासीन अधिकारी हाथ से लिखकर उसके नीचे अपने हस्ताक्षर करेगा</a:t>
            </a:r>
          </a:p>
        </p:txBody>
      </p:sp>
      <p:sp>
        <p:nvSpPr>
          <p:cNvPr id="16" name="Rounded Rectangle 15"/>
          <p:cNvSpPr/>
          <p:nvPr/>
        </p:nvSpPr>
        <p:spPr>
          <a:xfrm>
            <a:off x="566928" y="3214428"/>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7852"/>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पहले सूची, फिर मतपत्र</a:t>
            </a:r>
          </a:p>
          <a:p>
            <a:pPr algn="l">
              <a:lnSpc>
                <a:spcPct val="105000"/>
              </a:lnSpc>
              <a:spcAft>
                <a:spcPts val="100"/>
              </a:spcAft>
            </a:pPr>
            <a:r>
              <a:rPr sz="1250" b="0" i="0">
                <a:solidFill>
                  <a:srgbClr val="202733"/>
                </a:solidFill>
                <a:latin typeface="Nirmala UI"/>
                <a:cs typeface="Nirmala UI"/>
                <a:ea typeface="Nirmala UI"/>
              </a:rPr>
              <a:t>प्ररूप 14-ख (निविदत्त मतों की सूची) में निर्वाचक का नाम व क्रम संख्या लिखकर उसके हस्ताक्षर/अंगूठा लेने के पश्चात् ही मतपत्र जारी करें</a:t>
            </a:r>
          </a:p>
        </p:txBody>
      </p:sp>
      <p:sp>
        <p:nvSpPr>
          <p:cNvPr id="18" name="Rounded Rectangle 17"/>
          <p:cNvSpPr/>
          <p:nvPr/>
        </p:nvSpPr>
        <p:spPr>
          <a:xfrm>
            <a:off x="566928" y="3961759"/>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961759"/>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4089775"/>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दो सुधार: (1) मूल मद 3 केवल 'हाथ से निविदत्त मतपत्र लिखेगा' कहती है; मार्गदर्शिका अ.8(1) के अनुसार मुहर प्राथमिक है, हाथ से लिखना विकल्प है, और उस पर हस्ताक्षर भी आवश्यक हैं। (2) मूल मद 4 क्रम नहीं बताती; मार्गदर्शिका का शब्द 'इसके पश्चात् ही' है — पहले 14-ख में प्रविष्टि व हस्ताक्षर, तब मतपत्र। यदि मतपत्र पहले दे दिया और 14-ख बाद में भरा, तो मतदाता हस्ताक्षर से मना कर सकता है और मतपत्र बेहिसाब हो जाएगा।</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9 · निविदत्त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चरण 5 से 8 — सील, मत और लिफाफा</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44-क; मार्गदर्शिका अ.8(1); प्ररूप 14-ग मद 7 व 8; लिफाफे E-4, E-5, E-6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345234"/>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8658"/>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ऐरोक्रॉस सील</a:t>
            </a:r>
          </a:p>
          <a:p>
            <a:pPr algn="l">
              <a:lnSpc>
                <a:spcPct val="105000"/>
              </a:lnSpc>
              <a:spcAft>
                <a:spcPts val="100"/>
              </a:spcAft>
            </a:pPr>
            <a:r>
              <a:rPr sz="1250" b="0" i="0">
                <a:solidFill>
                  <a:srgbClr val="202733"/>
                </a:solidFill>
                <a:latin typeface="Nirmala UI"/>
                <a:cs typeface="Nirmala UI"/>
                <a:ea typeface="Nirmala UI"/>
              </a:rPr>
              <a:t>निविदत्त मतपत्र देते समय स्याही लगी हुई ऐरोक्रॉस मार्क सील भी दी जाएगी</a:t>
            </a:r>
          </a:p>
        </p:txBody>
      </p:sp>
      <p:sp>
        <p:nvSpPr>
          <p:cNvPr id="12" name="Rounded Rectangle 11"/>
          <p:cNvSpPr/>
          <p:nvPr/>
        </p:nvSpPr>
        <p:spPr>
          <a:xfrm>
            <a:off x="566928" y="1881936"/>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536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मत</a:t>
            </a:r>
          </a:p>
          <a:p>
            <a:pPr algn="l">
              <a:lnSpc>
                <a:spcPct val="105000"/>
              </a:lnSpc>
              <a:spcAft>
                <a:spcPts val="100"/>
              </a:spcAft>
            </a:pPr>
            <a:r>
              <a:rPr sz="1250" b="0" i="0">
                <a:solidFill>
                  <a:srgbClr val="202733"/>
                </a:solidFill>
                <a:latin typeface="Nirmala UI"/>
                <a:cs typeface="Nirmala UI"/>
                <a:ea typeface="Nirmala UI"/>
              </a:rPr>
              <a:t>निर्वाचक मतदान कक्ष में जाकर उस अभ्यर्थी (अथवा नोटा) के प्रतीक पर ऐरोक्रॉस मार्क सील से मत अंकित करेगा</a:t>
            </a:r>
          </a:p>
        </p:txBody>
      </p:sp>
      <p:sp>
        <p:nvSpPr>
          <p:cNvPr id="14" name="Rounded Rectangle 13"/>
          <p:cNvSpPr/>
          <p:nvPr/>
        </p:nvSpPr>
        <p:spPr>
          <a:xfrm>
            <a:off x="566928" y="2418638"/>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8206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वापसी</a:t>
            </a:r>
          </a:p>
          <a:p>
            <a:pPr algn="l">
              <a:lnSpc>
                <a:spcPct val="105000"/>
              </a:lnSpc>
              <a:spcAft>
                <a:spcPts val="100"/>
              </a:spcAft>
            </a:pPr>
            <a:r>
              <a:rPr sz="1250" b="0" i="0">
                <a:solidFill>
                  <a:srgbClr val="202733"/>
                </a:solidFill>
                <a:latin typeface="Nirmala UI"/>
                <a:cs typeface="Nirmala UI"/>
                <a:ea typeface="Nirmala UI"/>
              </a:rPr>
              <a:t>निर्वाचक निविदत्त मतपत्र मोड़कर मतदान कक्ष से बाहर आएगा तथा पीठासीन अधिकारी को सौंपेगा</a:t>
            </a:r>
          </a:p>
        </p:txBody>
      </p:sp>
      <p:sp>
        <p:nvSpPr>
          <p:cNvPr id="16" name="Rounded Rectangle 15"/>
          <p:cNvSpPr/>
          <p:nvPr/>
        </p:nvSpPr>
        <p:spPr>
          <a:xfrm>
            <a:off x="566928" y="2955340"/>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8764"/>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 · लिफाफा</a:t>
            </a:r>
          </a:p>
          <a:p>
            <a:pPr algn="l">
              <a:lnSpc>
                <a:spcPct val="105000"/>
              </a:lnSpc>
              <a:spcAft>
                <a:spcPts val="100"/>
              </a:spcAft>
            </a:pPr>
            <a:r>
              <a:rPr sz="1250" b="0" i="0">
                <a:solidFill>
                  <a:srgbClr val="202733"/>
                </a:solidFill>
                <a:latin typeface="Nirmala UI"/>
                <a:cs typeface="Nirmala UI"/>
                <a:ea typeface="Nirmala UI"/>
              </a:rPr>
              <a:t>निविदत्त मतपत्र, निविदत्त मतपत्रों के लिफाफे (E-5) में रखकर सील किया जाएगा</a:t>
            </a:r>
          </a:p>
        </p:txBody>
      </p:sp>
      <p:graphicFrame>
        <p:nvGraphicFramePr>
          <p:cNvPr id="18" name="Table 17"/>
          <p:cNvGraphicFramePr>
            <a:graphicFrameLocks noGrp="1"/>
          </p:cNvGraphicFramePr>
          <p:nvPr/>
        </p:nvGraphicFramePr>
        <p:xfrm>
          <a:off x="566928" y="3656634"/>
          <a:ext cx="11064238" cy="1182623"/>
        </p:xfrm>
        <a:graphic>
          <a:graphicData uri="http://schemas.openxmlformats.org/drawingml/2006/table">
            <a:tbl>
              <a:tblPr firstRow="1" bandRow="1">
                <a:tableStyleId>{5C22544A-7EE6-4342-B048-85BDC9FD1C3A}</a:tableStyleId>
              </a:tblPr>
              <a:tblGrid>
                <a:gridCol w="4255476"/>
                <a:gridCol w="3404381"/>
                <a:gridCol w="3404381"/>
              </a:tblGrid>
              <a:tr h="295655">
                <a:tc>
                  <a:txBody>
                    <a:bodyPr/>
                    <a:lstStyle/>
                    <a:p>
                      <a:r>
                        <a:rPr sz="1250" b="1" i="0">
                          <a:solidFill>
                            <a:srgbClr val="FFFFFF"/>
                          </a:solidFill>
                          <a:latin typeface="Nirmala UI"/>
                          <a:cs typeface="Nirmala UI"/>
                          <a:ea typeface="Nirmala UI"/>
                        </a:rPr>
                        <a:t>वस्तु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लेखा</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अप्रयुक्त निविदत्त मतपत्र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E-4 (सीलबंद)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14-ग मद 8(ग)</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प्रयुक्त निविदत्त मतपत्र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E-5 (सीलबंद)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14-ग मद 8(ख)</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निविदत्त मतों की सूची प्ररूप 14-ख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E-6 (सीलबंद)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14-ग मद 7</a:t>
                      </a:r>
                    </a:p>
                  </a:txBody>
                  <a:tcPr marL="82296" marR="82296" marT="27432" marB="27432" anchor="ctr">
                    <a:solidFill>
                      <a:srgbClr val="FFFFFF"/>
                    </a:solidFill>
                  </a:tcPr>
                </a:tc>
              </a:tr>
            </a:tbl>
          </a:graphicData>
        </a:graphic>
      </p:graphicFrame>
      <p:sp>
        <p:nvSpPr>
          <p:cNvPr id="19" name="Rounded Rectangle 18"/>
          <p:cNvSpPr/>
          <p:nvPr/>
        </p:nvSpPr>
        <p:spPr>
          <a:xfrm>
            <a:off x="566928" y="504042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504042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516844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20 की संख्या और अमिट स्याही</a:t>
            </a:r>
          </a:p>
          <a:p>
            <a:pPr algn="l">
              <a:lnSpc>
                <a:spcPct val="110000"/>
              </a:lnSpc>
              <a:spcAft>
                <a:spcPts val="300"/>
              </a:spcAft>
            </a:pPr>
            <a:r>
              <a:rPr sz="1300" b="0" i="0">
                <a:solidFill>
                  <a:srgbClr val="202733"/>
                </a:solidFill>
                <a:latin typeface="Nirmala UI"/>
                <a:cs typeface="Nirmala UI"/>
                <a:ea typeface="Nirmala UI"/>
              </a:rPr>
              <a:t>मार्गदर्शिका अ.8(1): प्रत्येक मतदान केन्द्र पर बीस (20) निविदत्त मतपत्र दिए जाएँगे; कम पड़ें तो जोनल मजिस्ट्रेट को बताएँ। निविदत्त मतदाता को भी अमिट स्याही लगेगी — मूल स्लाइड में यह चरण कहीं नहीं है। प्रयुक्त + अप्रयुक्त का जोड़ ठीक प्राप्त संख्या के बराबर होना चाहिए, और क्रम संख्याएँ भी उतनी ही होनी चाहिए।</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9 · निविदत्त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मत — पूरा क्रम एक पंक्ति में</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44-क; मार्गदर्शिका अ.8(1); प्ररूप 14-ख एवं 14-ग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89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4105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448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फर्जी मत पहले पड़ चुका — निर्वाचक की पहचान से समाधान करें</a:t>
            </a:r>
          </a:p>
        </p:txBody>
      </p:sp>
      <p:sp>
        <p:nvSpPr>
          <p:cNvPr id="12" name="Rounded Rectangle 11"/>
          <p:cNvSpPr/>
          <p:nvPr/>
        </p:nvSpPr>
        <p:spPr>
          <a:xfrm>
            <a:off x="566928" y="187776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118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अमिट स्याही लगाएँ</a:t>
            </a:r>
          </a:p>
        </p:txBody>
      </p:sp>
      <p:sp>
        <p:nvSpPr>
          <p:cNvPr id="14" name="Rounded Rectangle 13"/>
          <p:cNvSpPr/>
          <p:nvPr/>
        </p:nvSpPr>
        <p:spPr>
          <a:xfrm>
            <a:off x="566928" y="241446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7788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प्ररूप 14-ख में प्रविष्टि + हस्ताक्षर/अंगूठा — तभी आगे बढ़ें</a:t>
            </a:r>
          </a:p>
        </p:txBody>
      </p:sp>
      <p:sp>
        <p:nvSpPr>
          <p:cNvPr id="16" name="Rounded Rectangle 15"/>
          <p:cNvSpPr/>
          <p:nvPr/>
        </p:nvSpPr>
        <p:spPr>
          <a:xfrm>
            <a:off x="566928" y="295116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1458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मतपत्र जारी करें; पीठ पर 'निविदत्त मतपत्र' की मुहर (या हाथ से लिखकर हस्ताक्षर)</a:t>
            </a:r>
          </a:p>
        </p:txBody>
      </p:sp>
      <p:sp>
        <p:nvSpPr>
          <p:cNvPr id="18" name="Rounded Rectangle 17"/>
          <p:cNvSpPr/>
          <p:nvPr/>
        </p:nvSpPr>
        <p:spPr>
          <a:xfrm>
            <a:off x="566928" y="348786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51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ऐरोक्रॉस मार्क सील दें; निर्वाचक मतदान कक्ष में मत अंकित करेगा</a:t>
            </a:r>
          </a:p>
        </p:txBody>
      </p:sp>
      <p:sp>
        <p:nvSpPr>
          <p:cNvPr id="20" name="Rounded Rectangle 19"/>
          <p:cNvSpPr/>
          <p:nvPr/>
        </p:nvSpPr>
        <p:spPr>
          <a:xfrm>
            <a:off x="566928" y="402456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987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मुड़ा हुआ मतपत्र PRO को; लिफाफा E-5 में; मतदान समाप्ति पर सील</a:t>
            </a:r>
          </a:p>
        </p:txBody>
      </p:sp>
      <p:sp>
        <p:nvSpPr>
          <p:cNvPr id="22" name="Rounded Rectangle 21"/>
          <p:cNvSpPr/>
          <p:nvPr/>
        </p:nvSpPr>
        <p:spPr>
          <a:xfrm>
            <a:off x="566928" y="456127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24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प्ररूप 14-ग की मद 7 व 8 में लेखा; डायरी की मद 16 में गिनती</a:t>
            </a:r>
          </a:p>
        </p:txBody>
      </p:sp>
      <p:sp>
        <p:nvSpPr>
          <p:cNvPr id="24" name="Rounded Rectangle 23"/>
          <p:cNvSpPr/>
          <p:nvPr/>
        </p:nvSpPr>
        <p:spPr>
          <a:xfrm>
            <a:off x="566928" y="526256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26256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39058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निविदत्त मत विरले ही आते हैं — इसीलिए जब आते हैं, दल पूरी तरह इसी स्लाइड के भरोसे होता है। मूल डेक में अमिट स्याही, 20 की संख्या और तीनों लिफाफे कहीं नहीं हैं, और क्रम का नियम स्पष्ट नहीं है।</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 · मशीन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कंट्रोल यूनिट का परिणाम खण्ड — पाँच बटन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2 एवं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09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06.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TOTAL, BALLOT, RESULT-I, RESULT-II, CLOSE, CLEAR के लेबल।</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394368"/>
          <a:ext cx="5367526" cy="2816351"/>
        </p:xfrm>
        <a:graphic>
          <a:graphicData uri="http://schemas.openxmlformats.org/drawingml/2006/table">
            <a:tbl>
              <a:tblPr firstRow="1" bandRow="1">
                <a:tableStyleId>{5C22544A-7EE6-4342-B048-85BDC9FD1C3A}</a:tableStyleId>
              </a:tblPr>
              <a:tblGrid>
                <a:gridCol w="1238660"/>
                <a:gridCol w="2064433"/>
                <a:gridCol w="2064433"/>
              </a:tblGrid>
              <a:tr h="469391">
                <a:tc>
                  <a:txBody>
                    <a:bodyPr/>
                    <a:lstStyle/>
                    <a:p>
                      <a:r>
                        <a:rPr sz="1250" b="1" i="0">
                          <a:solidFill>
                            <a:srgbClr val="FFFFFF"/>
                          </a:solidFill>
                          <a:latin typeface="Nirmala UI"/>
                          <a:cs typeface="Nirmala UI"/>
                          <a:ea typeface="Nirmala UI"/>
                        </a:rPr>
                        <a:t>बटन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कौन दबाएगा</a:t>
                      </a:r>
                    </a:p>
                  </a:txBody>
                  <a:tcPr marL="82296" marR="82296" marT="36576" marB="36576" anchor="ctr">
                    <a:solidFill>
                      <a:srgbClr val="162842"/>
                    </a:solidFill>
                  </a:tcPr>
                </a:tc>
              </a:tr>
              <a:tr h="469391">
                <a:tc>
                  <a:txBody>
                    <a:bodyPr/>
                    <a:lstStyle/>
                    <a:p>
                      <a:r>
                        <a:rPr sz="1200" b="0" i="0">
                          <a:solidFill>
                            <a:srgbClr val="202733"/>
                          </a:solidFill>
                          <a:latin typeface="Nirmala UI"/>
                          <a:cs typeface="Nirmala UI"/>
                          <a:ea typeface="Nirmala UI"/>
                        </a:rPr>
                        <a:t>BALLOT</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बैलट खण्ड (बाहर)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तृतीय मतदान अधिकारी / पीठासीन अधिकारी</a:t>
                      </a:r>
                    </a:p>
                  </a:txBody>
                  <a:tcPr marL="82296" marR="82296" marT="27432" marB="27432" anchor="ctr">
                    <a:solidFill>
                      <a:srgbClr val="FFFFFF"/>
                    </a:solidFill>
                  </a:tcPr>
                </a:tc>
              </a:tr>
              <a:tr h="469391">
                <a:tc>
                  <a:txBody>
                    <a:bodyPr/>
                    <a:lstStyle/>
                    <a:p>
                      <a:r>
                        <a:rPr sz="1200" b="0" i="0">
                          <a:solidFill>
                            <a:srgbClr val="202733"/>
                          </a:solidFill>
                          <a:latin typeface="Nirmala UI"/>
                          <a:cs typeface="Nirmala UI"/>
                          <a:ea typeface="Nirmala UI"/>
                        </a:rPr>
                        <a:t>TOTAL</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बैलट खण्ड (बाहर)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 केवल Busy बत्ती बंद होने पर</a:t>
                      </a:r>
                    </a:p>
                  </a:txBody>
                  <a:tcPr marL="82296" marR="82296" marT="27432" marB="27432" anchor="ctr">
                    <a:solidFill>
                      <a:srgbClr val="F4F2EC"/>
                    </a:solidFill>
                  </a:tcPr>
                </a:tc>
              </a:tr>
              <a:tr h="469391">
                <a:tc>
                  <a:txBody>
                    <a:bodyPr/>
                    <a:lstStyle/>
                    <a:p>
                      <a:r>
                        <a:rPr sz="1200" b="0" i="0">
                          <a:solidFill>
                            <a:srgbClr val="202733"/>
                          </a:solidFill>
                          <a:latin typeface="Nirmala UI"/>
                          <a:cs typeface="Nirmala UI"/>
                          <a:ea typeface="Nirmala UI"/>
                        </a:rPr>
                        <a:t>CLOSE</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परिणाम खण्ड, कैप के नीचे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 मतदान समाप्ति पर</a:t>
                      </a:r>
                    </a:p>
                  </a:txBody>
                  <a:tcPr marL="82296" marR="82296" marT="27432" marB="27432" anchor="ctr">
                    <a:solidFill>
                      <a:srgbClr val="FFFFFF"/>
                    </a:solidFill>
                  </a:tcPr>
                </a:tc>
              </a:tr>
              <a:tr h="469391">
                <a:tc>
                  <a:txBody>
                    <a:bodyPr/>
                    <a:lstStyle/>
                    <a:p>
                      <a:r>
                        <a:rPr sz="1200" b="0" i="0">
                          <a:solidFill>
                            <a:srgbClr val="202733"/>
                          </a:solidFill>
                          <a:latin typeface="Nirmala UI"/>
                          <a:cs typeface="Nirmala UI"/>
                          <a:ea typeface="Nirmala UI"/>
                        </a:rPr>
                        <a:t>RESULT-I / RESULT-II</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आंतरिक खण्ड</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 पोल में RESULT-I; RESULT-II मतगणना/प्रिंटर हेतु</a:t>
                      </a:r>
                    </a:p>
                  </a:txBody>
                  <a:tcPr marL="82296" marR="82296" marT="27432" marB="27432" anchor="ctr">
                    <a:solidFill>
                      <a:srgbClr val="F4F2EC"/>
                    </a:solidFill>
                  </a:tcPr>
                </a:tc>
              </a:tr>
              <a:tr h="469396">
                <a:tc>
                  <a:txBody>
                    <a:bodyPr/>
                    <a:lstStyle/>
                    <a:p>
                      <a:r>
                        <a:rPr sz="1200" b="0" i="0">
                          <a:solidFill>
                            <a:srgbClr val="202733"/>
                          </a:solidFill>
                          <a:latin typeface="Nirmala UI"/>
                          <a:cs typeface="Nirmala UI"/>
                          <a:ea typeface="Nirmala UI"/>
                        </a:rPr>
                        <a:t>CLEAR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आंतरिक खण्ड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 मॉक पोल के मत मिटाने हेतु</a:t>
                      </a:r>
                    </a:p>
                  </a:txBody>
                  <a:tcPr marL="82296" marR="82296" marT="27432" marB="27432" anchor="ctr">
                    <a:solidFill>
                      <a:srgbClr val="FFFFFF"/>
                    </a:solidFill>
                  </a:tcPr>
                </a:tc>
              </a:tr>
            </a:tbl>
          </a:graphicData>
        </a:graphic>
      </p:graphicFrame>
      <p:sp>
        <p:nvSpPr>
          <p:cNvPr id="14" name="Rounded Rectangle 13"/>
          <p:cNvSpPr/>
          <p:nvPr/>
        </p:nvSpPr>
        <p:spPr>
          <a:xfrm>
            <a:off x="6263640" y="4411888"/>
            <a:ext cx="5367528"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41188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539904"/>
            <a:ext cx="4910328"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MPSV पर PRINT बटन है ही नहीं</a:t>
            </a:r>
          </a:p>
          <a:p>
            <a:pPr algn="l">
              <a:lnSpc>
                <a:spcPct val="110000"/>
              </a:lnSpc>
              <a:spcAft>
                <a:spcPts val="300"/>
              </a:spcAft>
            </a:pPr>
            <a:r>
              <a:rPr sz="1300" b="0" i="0">
                <a:solidFill>
                  <a:srgbClr val="202733"/>
                </a:solidFill>
                <a:latin typeface="Nirmala UI"/>
                <a:cs typeface="Nirmala UI"/>
                <a:ea typeface="Nirmala UI"/>
              </a:rPr>
              <a:t>MPSV/MPMV के आंतरिक खण्ड में RESULT-I, RESULT-II और CLEAR होते हैं। PRINT बटन केवल M3A/MK-V पर होता है। इस डेक के कुछ चित्र M3A/BEL मशीन के हैं — बटन ढूँढ़ते समय भ्रम न हो।</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10</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गोपनीयता भंग एवं मत न देने का विनिश्चय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37-क · नियम 45-क · प्ररूप 14-क का अभ्युक्ति स्तम्भ · प्ररूप 14-ग</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90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10 · दो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खण्ड में दो अलग स्थितियाँ हैं — मिलाएँ नहीं</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37-क; नियम 45-क; प्ररूप 14-ग की मद 3 एवं मद 4; संविधान का अनुच्छेद 243-ZA</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503791"/>
          <a:ext cx="11064240" cy="1712975"/>
        </p:xfrm>
        <a:graphic>
          <a:graphicData uri="http://schemas.openxmlformats.org/drawingml/2006/table">
            <a:tbl>
              <a:tblPr firstRow="1" bandRow="1">
                <a:tableStyleId>{5C22544A-7EE6-4342-B048-85BDC9FD1C3A}</a:tableStyleId>
              </a:tblPr>
              <a:tblGrid>
                <a:gridCol w="4149090"/>
                <a:gridCol w="2766060"/>
                <a:gridCol w="2074545"/>
                <a:gridCol w="2074545"/>
              </a:tblGrid>
              <a:tr h="428243">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किसने तय किया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14-ग की मद</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मतदाता ने विहित प्रक्रिया/गोपनीयता का पालन करने से मना किया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ने मत देने नहीं दिया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37-क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4</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मतदाता ने हस्ताक्षर कर दिए, फिर स्वयं मत न देने का निश्चय किया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ने स्वयं तय किया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45-क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मद 3</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स्याही या हस्ताक्षर से इन्कार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ने मत देने नहीं दिया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35-क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4</a:t>
                      </a:r>
                    </a:p>
                  </a:txBody>
                  <a:tcPr marL="82296" marR="82296" marT="27432" marB="27432" anchor="ctr">
                    <a:solidFill>
                      <a:srgbClr val="FFFFFF"/>
                    </a:solidFill>
                  </a:tcPr>
                </a:tc>
              </a:tr>
            </a:tbl>
          </a:graphicData>
        </a:graphic>
      </p:graphicFrame>
      <p:sp>
        <p:nvSpPr>
          <p:cNvPr id="11" name="Rounded Rectangle 10"/>
          <p:cNvSpPr/>
          <p:nvPr/>
        </p:nvSpPr>
        <p:spPr>
          <a:xfrm>
            <a:off x="566928" y="341793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1793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4595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इस शीर्षक स्लाइड पर 'निर्वाचन विभाग, राजस्थान' छपा है। नगरपालिका आम चुनाव संविधान के अनुच्छेद 243-ZA के अधीन राज्य निर्वाचन आयोग, राजस्थान कराता है; निर्वाचन विभाग विधानसभा एवं संसदीय चुनाव देखता है। डेक की अपनी शीर्षक स्लाइड PP2_p049 पर सही रूप से 'राज्य निर्वाचन आयोग, राजस्थान, जयपुर' छपा है। मतदान दल जिन निर्देशों को आयोग के अपने निर्देश मानकर पढ़ता है, उन पर जारीकर्ता का नाम गलत नहीं होना चाहिए।</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10 · गोपनीयता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निर्वाचक द्वारा मतदान की गोपनीयता भंग करना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37-क; नियम 55(5) (ईवीएम मतदान पर लागू नियमों की सूची); प्ररूप 14-क; प्ररूप 14-ग मद 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7882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4224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चेतावनी</a:t>
            </a:r>
          </a:p>
          <a:p>
            <a:pPr algn="l">
              <a:lnSpc>
                <a:spcPct val="105000"/>
              </a:lnSpc>
              <a:spcAft>
                <a:spcPts val="100"/>
              </a:spcAft>
            </a:pPr>
            <a:r>
              <a:rPr sz="1250" b="0" i="0">
                <a:solidFill>
                  <a:srgbClr val="202733"/>
                </a:solidFill>
                <a:latin typeface="Nirmala UI"/>
                <a:cs typeface="Nirmala UI"/>
                <a:ea typeface="Nirmala UI"/>
              </a:rPr>
              <a:t>प्रत्येक मतदाता को अपने मत की गोपनीयता बनाये रखनी चाहिए; चेतावनी के बाद भी मतदान प्रक्रिया का पालन करने से मना करे तो उसे नियम 37-क के अधीन मत देने के लिए अनुज्ञात नहीं किया जाए</a:t>
            </a:r>
          </a:p>
        </p:txBody>
      </p:sp>
      <p:sp>
        <p:nvSpPr>
          <p:cNvPr id="12" name="Rounded Rectangle 11"/>
          <p:cNvSpPr/>
          <p:nvPr/>
        </p:nvSpPr>
        <p:spPr>
          <a:xfrm>
            <a:off x="566928" y="195235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1577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पर्ची वापस</a:t>
            </a:r>
          </a:p>
          <a:p>
            <a:pPr algn="l">
              <a:lnSpc>
                <a:spcPct val="105000"/>
              </a:lnSpc>
              <a:spcAft>
                <a:spcPts val="100"/>
              </a:spcAft>
            </a:pPr>
            <a:r>
              <a:rPr sz="1250" b="0" i="0">
                <a:solidFill>
                  <a:srgbClr val="202733"/>
                </a:solidFill>
                <a:latin typeface="Nirmala UI"/>
                <a:cs typeface="Nirmala UI"/>
                <a:ea typeface="Nirmala UI"/>
              </a:rPr>
              <a:t>ऐसे मतदाता को यदि मतदाता पर्ची जारी कर दी हो तो उसे वापस ले लें</a:t>
            </a:r>
          </a:p>
        </p:txBody>
      </p:sp>
      <p:sp>
        <p:nvSpPr>
          <p:cNvPr id="14" name="Rounded Rectangle 13"/>
          <p:cNvSpPr/>
          <p:nvPr/>
        </p:nvSpPr>
        <p:spPr>
          <a:xfrm>
            <a:off x="566928" y="252588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931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अभ्युक्ति</a:t>
            </a:r>
          </a:p>
          <a:p>
            <a:pPr algn="l">
              <a:lnSpc>
                <a:spcPct val="105000"/>
              </a:lnSpc>
              <a:spcAft>
                <a:spcPts val="100"/>
              </a:spcAft>
            </a:pPr>
            <a:r>
              <a:rPr sz="1250" b="0" i="0">
                <a:solidFill>
                  <a:srgbClr val="202733"/>
                </a:solidFill>
                <a:latin typeface="Nirmala UI"/>
                <a:cs typeface="Nirmala UI"/>
                <a:ea typeface="Nirmala UI"/>
              </a:rPr>
              <a:t>मतदाता रजिस्टर प्ररूप 14-क के अभ्युक्ति के स्तम्भ में टिप्पणी लिखकर पीठासीन अधिकारी हस्ताक्षर करें</a:t>
            </a:r>
          </a:p>
        </p:txBody>
      </p:sp>
      <p:sp>
        <p:nvSpPr>
          <p:cNvPr id="16" name="Rounded Rectangle 15"/>
          <p:cNvSpPr/>
          <p:nvPr/>
        </p:nvSpPr>
        <p:spPr>
          <a:xfrm>
            <a:off x="566928" y="309941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6284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क्रम न बदलें</a:t>
            </a:r>
          </a:p>
          <a:p>
            <a:pPr algn="l">
              <a:lnSpc>
                <a:spcPct val="105000"/>
              </a:lnSpc>
              <a:spcAft>
                <a:spcPts val="100"/>
              </a:spcAft>
            </a:pPr>
            <a:r>
              <a:rPr sz="1250" b="0" i="0">
                <a:solidFill>
                  <a:srgbClr val="202733"/>
                </a:solidFill>
                <a:latin typeface="Nirmala UI"/>
                <a:cs typeface="Nirmala UI"/>
                <a:ea typeface="Nirmala UI"/>
              </a:rPr>
              <a:t>ऐसे प्रकरणों में उत्तरवर्ती निर्वाचक की क्रम संख्या में कोई परिवर्तन न करें</a:t>
            </a:r>
          </a:p>
        </p:txBody>
      </p:sp>
      <p:sp>
        <p:nvSpPr>
          <p:cNvPr id="18" name="Rounded Rectangle 17"/>
          <p:cNvSpPr/>
          <p:nvPr/>
        </p:nvSpPr>
        <p:spPr>
          <a:xfrm>
            <a:off x="566928" y="367295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3637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लेखा</a:t>
            </a:r>
          </a:p>
          <a:p>
            <a:pPr algn="l">
              <a:lnSpc>
                <a:spcPct val="105000"/>
              </a:lnSpc>
              <a:spcAft>
                <a:spcPts val="100"/>
              </a:spcAft>
            </a:pPr>
            <a:r>
              <a:rPr sz="1250" b="0" i="0">
                <a:solidFill>
                  <a:srgbClr val="202733"/>
                </a:solidFill>
                <a:latin typeface="Nirmala UI"/>
                <a:cs typeface="Nirmala UI"/>
                <a:ea typeface="Nirmala UI"/>
              </a:rPr>
              <a:t>प्ररूप 14-ग में भी इसकी प्रविष्टि की जाएगी — मद 4 में</a:t>
            </a:r>
          </a:p>
        </p:txBody>
      </p:sp>
      <p:sp>
        <p:nvSpPr>
          <p:cNvPr id="20" name="Rounded Rectangle 19"/>
          <p:cNvSpPr/>
          <p:nvPr/>
        </p:nvSpPr>
        <p:spPr>
          <a:xfrm>
            <a:off x="566928" y="4411075"/>
            <a:ext cx="11064240"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411075"/>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539091"/>
            <a:ext cx="10607040"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मद 1 में 'नियम 35' लिखा है। नियम 35 ईवीएम-मतदान पर लागू ही नहीं है — नियम 55(5) ईवीएम-मतदान पर लागू नियम गिनाता है और उस सूची में 35-क है, सादा 35 नहीं। नियम 35-क स्याही या हस्ताक्षर से इन्कार का है; विहित प्रक्रिया/गोपनीयता भंग का नियम 37-क है, और इस स्लाइड का शीर्षक स्वयं 'गोपनीयता भंग करना' है। ईमानदारी से: समीक्षा में उप-नियम '37-क(7)' बताया गया था; हमने नियम 37-क की पुष्टि की है, उप-नियम (7) की नहीं — इसलिए डेक में केवल 'नियम 37-क' लिखवाएँ, उप-नियम तभी जोड़ें जब नियम-पुस्तिका से मिला लिया जाए। शेष पाँचों बिन्दु सही हैं।</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10 · No Vote</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निर्वाचक द्वारा मत नहीं देने का विनिश्चय (नियम 45-क)</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नियम 45-क; मार्गदर्शिका पृ.7 (मु.पृ.3) — नोटा हेतु प्रेरित करने का निर्देश; प्ररूप 14-ग मद 3 एवं मद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36038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23807"/>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स्थिति</a:t>
            </a:r>
          </a:p>
          <a:p>
            <a:pPr algn="l">
              <a:lnSpc>
                <a:spcPct val="105000"/>
              </a:lnSpc>
              <a:spcAft>
                <a:spcPts val="100"/>
              </a:spcAft>
            </a:pPr>
            <a:r>
              <a:rPr sz="1250" b="0" i="0">
                <a:solidFill>
                  <a:srgbClr val="202733"/>
                </a:solidFill>
                <a:latin typeface="Nirmala UI"/>
                <a:cs typeface="Nirmala UI"/>
                <a:ea typeface="Nirmala UI"/>
              </a:rPr>
              <a:t>यदि कोई निर्वाचक प्ररूप 14-क में अपनी नामावली संख्या की सम्पूर्ण प्रविष्टि करने और रजिस्टर पर हस्ताक्षर/अंगूठा निशानी करने के पश्चात् अपना मत रिकॉर्ड न करने का विनिश्चय करता है, तो उसे बाध्य नहीं किया जा सकता</a:t>
            </a:r>
          </a:p>
        </p:txBody>
      </p:sp>
      <p:sp>
        <p:nvSpPr>
          <p:cNvPr id="12" name="Rounded Rectangle 11"/>
          <p:cNvSpPr/>
          <p:nvPr/>
        </p:nvSpPr>
        <p:spPr>
          <a:xfrm>
            <a:off x="566928" y="192777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91201"/>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1-क · पहले प्रेरित करें</a:t>
            </a:r>
          </a:p>
          <a:p>
            <a:pPr algn="l">
              <a:lnSpc>
                <a:spcPct val="105000"/>
              </a:lnSpc>
              <a:spcAft>
                <a:spcPts val="100"/>
              </a:spcAft>
            </a:pPr>
            <a:r>
              <a:rPr sz="1250" b="0" i="0">
                <a:solidFill>
                  <a:srgbClr val="202733"/>
                </a:solidFill>
                <a:latin typeface="Nirmala UI"/>
                <a:cs typeface="Nirmala UI"/>
                <a:ea typeface="Nirmala UI"/>
              </a:rPr>
              <a:t>मार्गदर्शिका का निर्देश — ऐसे मतदाता को पहले नोटा में मत डालने हेतु प्रेरित करें; तभी भी न डाले तो आगे बढ़ें</a:t>
            </a:r>
          </a:p>
        </p:txBody>
      </p:sp>
      <p:sp>
        <p:nvSpPr>
          <p:cNvPr id="14" name="Rounded Rectangle 13"/>
          <p:cNvSpPr/>
          <p:nvPr/>
        </p:nvSpPr>
        <p:spPr>
          <a:xfrm>
            <a:off x="566928" y="2495170"/>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58594"/>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अभ्युक्ति</a:t>
            </a:r>
          </a:p>
          <a:p>
            <a:pPr algn="l">
              <a:lnSpc>
                <a:spcPct val="105000"/>
              </a:lnSpc>
              <a:spcAft>
                <a:spcPts val="100"/>
              </a:spcAft>
            </a:pPr>
            <a:r>
              <a:rPr sz="1250" b="0" i="0">
                <a:solidFill>
                  <a:srgbClr val="202733"/>
                </a:solidFill>
                <a:latin typeface="Nirmala UI"/>
                <a:cs typeface="Nirmala UI"/>
                <a:ea typeface="Nirmala UI"/>
              </a:rPr>
              <a:t>रजिस्टर में उससे सम्बन्धित प्रविष्टि के सामने अभ्युक्ति के स्तम्भ में टिप्पणी की जाएगी — 'मत देने से मना किया'</a:t>
            </a:r>
          </a:p>
        </p:txBody>
      </p:sp>
      <p:sp>
        <p:nvSpPr>
          <p:cNvPr id="16" name="Rounded Rectangle 15"/>
          <p:cNvSpPr/>
          <p:nvPr/>
        </p:nvSpPr>
        <p:spPr>
          <a:xfrm>
            <a:off x="566928" y="3062564"/>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25988"/>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हस्ताक्षर</a:t>
            </a:r>
          </a:p>
          <a:p>
            <a:pPr algn="l">
              <a:lnSpc>
                <a:spcPct val="105000"/>
              </a:lnSpc>
              <a:spcAft>
                <a:spcPts val="100"/>
              </a:spcAft>
            </a:pPr>
            <a:r>
              <a:rPr sz="1250" b="0" i="0">
                <a:solidFill>
                  <a:srgbClr val="202733"/>
                </a:solidFill>
                <a:latin typeface="Nirmala UI"/>
                <a:cs typeface="Nirmala UI"/>
                <a:ea typeface="Nirmala UI"/>
              </a:rPr>
              <a:t>निर्वाचक के हस्ताक्षर/अंगूठे का निशान ऐसी टिप्पणी के सामने अभिप्राप्त किया जाए</a:t>
            </a:r>
          </a:p>
        </p:txBody>
      </p:sp>
      <p:sp>
        <p:nvSpPr>
          <p:cNvPr id="18" name="Rounded Rectangle 17"/>
          <p:cNvSpPr/>
          <p:nvPr/>
        </p:nvSpPr>
        <p:spPr>
          <a:xfrm>
            <a:off x="566928" y="3629958"/>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93382"/>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क्रम न बदलें</a:t>
            </a:r>
          </a:p>
          <a:p>
            <a:pPr algn="l">
              <a:lnSpc>
                <a:spcPct val="105000"/>
              </a:lnSpc>
              <a:spcAft>
                <a:spcPts val="100"/>
              </a:spcAft>
            </a:pPr>
            <a:r>
              <a:rPr sz="1250" b="0" i="0">
                <a:solidFill>
                  <a:srgbClr val="202733"/>
                </a:solidFill>
                <a:latin typeface="Nirmala UI"/>
                <a:cs typeface="Nirmala UI"/>
                <a:ea typeface="Nirmala UI"/>
              </a:rPr>
              <a:t>रजिस्टर के स्तम्भ (1) में उस निर्वाचक की क्रम संख्या में परिवर्तन न किया जाए</a:t>
            </a:r>
          </a:p>
        </p:txBody>
      </p:sp>
      <p:sp>
        <p:nvSpPr>
          <p:cNvPr id="20" name="Rounded Rectangle 19"/>
          <p:cNvSpPr/>
          <p:nvPr/>
        </p:nvSpPr>
        <p:spPr>
          <a:xfrm>
            <a:off x="566928" y="419735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160775"/>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लेखा</a:t>
            </a:r>
          </a:p>
          <a:p>
            <a:pPr algn="l">
              <a:lnSpc>
                <a:spcPct val="105000"/>
              </a:lnSpc>
              <a:spcAft>
                <a:spcPts val="100"/>
              </a:spcAft>
            </a:pPr>
            <a:r>
              <a:rPr sz="1250" b="0" i="0">
                <a:solidFill>
                  <a:srgbClr val="202733"/>
                </a:solidFill>
                <a:latin typeface="Nirmala UI"/>
                <a:cs typeface="Nirmala UI"/>
                <a:ea typeface="Nirmala UI"/>
              </a:rPr>
              <a:t>प्ररूप 14-ग मतपत्र लेखा में भी इसका इन्द्राज किया जाएगा — मद 3 में</a:t>
            </a:r>
          </a:p>
        </p:txBody>
      </p:sp>
      <p:sp>
        <p:nvSpPr>
          <p:cNvPr id="22" name="Rounded Rectangle 21"/>
          <p:cNvSpPr/>
          <p:nvPr/>
        </p:nvSpPr>
        <p:spPr>
          <a:xfrm>
            <a:off x="566928" y="492933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92933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05735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जोड़ लें — नोटा और END बटन</a:t>
            </a:r>
          </a:p>
          <a:p>
            <a:pPr algn="l">
              <a:lnSpc>
                <a:spcPct val="110000"/>
              </a:lnSpc>
              <a:spcAft>
                <a:spcPts val="300"/>
              </a:spcAft>
            </a:pPr>
            <a:r>
              <a:rPr sz="1300" b="0" i="0">
                <a:solidFill>
                  <a:srgbClr val="202733"/>
                </a:solidFill>
                <a:latin typeface="Nirmala UI"/>
                <a:cs typeface="Nirmala UI"/>
                <a:ea typeface="Nirmala UI"/>
              </a:rPr>
              <a:t>MPSV का END (16वाँ) बटन मास्क रहेगा, अतः 'मत न देना' मशीन पर दर्ज नहीं होता। इसीलिए मार्गदर्शिका पहले नोटा में मत डालने हेतु प्रेरित करने को कहती है — नोटा भी एक अभिलिखित मत है, जबकि 'No Vote' केवल रजिस्टर में रह जाता है। यह गिनती प्ररूप 14-ग की मद 3 पर जाएगी, मद 4 पर नहीं।</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10 · दो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मद 3 बनाम मद 4 — यही मिलान RO के यहाँ जाँचा जाएगा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14-ग की मद 3, 4, 5 एवं 6 का अपना पाठ; नियम 45-क; नियम 35-क एवं 37-क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33052"/>
          <a:ext cx="11064240" cy="1469135"/>
        </p:xfrm>
        <a:graphic>
          <a:graphicData uri="http://schemas.openxmlformats.org/drawingml/2006/table">
            <a:tbl>
              <a:tblPr firstRow="1" bandRow="1">
                <a:tableStyleId>{5C22544A-7EE6-4342-B048-85BDC9FD1C3A}</a:tableStyleId>
              </a:tblPr>
              <a:tblGrid>
                <a:gridCol w="2950464"/>
                <a:gridCol w="4425696"/>
                <a:gridCol w="3688080"/>
              </a:tblGrid>
              <a:tr h="293827">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किसकी गिनती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पहचान का प्रश्न</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मद 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14-क में दर्ज कुल मतदाता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कितनों ने रजिस्टर में हस्ताक्षर किए</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मद 3 (नियम 45-क)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जिन्होंने स्वयं मत रिकॉर्ड न करने का विनिश्चय किया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ने स्वयं तय किया</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मद 4 (नियम 35-क / 37-क)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जिन्हें मत देने के लिए अनुज्ञात नहीं किया गया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ने मना किया</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मद 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मशीन के अनुसार रिकॉर्ड मत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मद 2 − मद 3 − मद 4 = मद 5 होना चाहिए</a:t>
                      </a:r>
                    </a:p>
                  </a:txBody>
                  <a:tcPr marL="82296" marR="82296" marT="27432" marB="27432" anchor="ctr">
                    <a:solidFill>
                      <a:srgbClr val="F4F2EC"/>
                    </a:solidFill>
                  </a:tcPr>
                </a:tc>
              </a:tr>
            </a:tbl>
          </a:graphicData>
        </a:graphic>
      </p:graphicFrame>
      <p:sp>
        <p:nvSpPr>
          <p:cNvPr id="11" name="Rounded Rectangle 10"/>
          <p:cNvSpPr/>
          <p:nvPr/>
        </p:nvSpPr>
        <p:spPr>
          <a:xfrm>
            <a:off x="566928" y="3203356"/>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03356"/>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31372"/>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प्ररूप में दोनों मदों का विवरण एक जैसा छपा है — यही खतरा है</a:t>
            </a:r>
          </a:p>
          <a:p>
            <a:pPr algn="l">
              <a:lnSpc>
                <a:spcPct val="110000"/>
              </a:lnSpc>
              <a:spcAft>
                <a:spcPts val="300"/>
              </a:spcAft>
            </a:pPr>
            <a:r>
              <a:rPr sz="1300" b="0" i="0">
                <a:solidFill>
                  <a:srgbClr val="202733"/>
                </a:solidFill>
                <a:latin typeface="Nirmala UI"/>
                <a:cs typeface="Nirmala UI"/>
                <a:ea typeface="Nirmala UI"/>
              </a:rPr>
              <a:t>प्ररूप 14-ग की मद 3 और मद 4 दोनों में 'मतदान करने के लिए अनुज्ञात न किये गये मतदाताओं की संख्या' लिखा है, अतः लेबल से भेद नहीं होता। उसी पृष्ठ की मद 6 सही भाषा देती है — 'मद 3 के सामने दर्शित मत रिकार्ड न करने का विनिश्चय करने वाले मतदाताओं की कुल संख्या'। भेद यही है: मद 3 = मतदाता ने स्वयं तय किया · मद 4 = आपने मना किया। भेद न रखने पर मद 5 का मिलान बिगड़ेगा, और न मिलने वाला 14-ग पुनर्मतदान की माँग का सामान्य कारण है।</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11</a:t>
            </a:r>
          </a:p>
        </p:txBody>
      </p:sp>
      <p:sp>
        <p:nvSpPr>
          <p:cNvPr id="5" name="Rectangle 4"/>
          <p:cNvSpPr/>
          <p:nvPr/>
        </p:nvSpPr>
        <p:spPr>
          <a:xfrm>
            <a:off x="822960" y="3611880"/>
            <a:ext cx="1554480" cy="3175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समाप्ति के बाद की प्रक्रिया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CLOSE · प्ररूप 14-ग · घोषणाएँ · सीलिंग · लिफाफे E-1 से E-14</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भाग-2  ·  95</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सायं 6 बजे कतार में खड़े मतदाता</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मार्गदर्शिका अध्याय 9; परिशिष्ट-7 (डायरी) मद 22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सिद्धान्त</a:t>
            </a:r>
            <a:r>
              <a:rPr sz="1450" b="0" i="0">
                <a:solidFill>
                  <a:srgbClr val="202733"/>
                </a:solidFill>
                <a:latin typeface="Nirmala UI"/>
                <a:cs typeface="Nirmala UI"/>
                <a:ea typeface="Nirmala UI"/>
              </a:rPr>
              <a:t>  —  मतदान बंद होने के समय मतदान केन्द्र पर उपस्थित मतदाताओं में सभी को मत देने दिया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कैसे</a:t>
            </a:r>
            <a:r>
              <a:rPr sz="1450" b="0" i="0">
                <a:solidFill>
                  <a:srgbClr val="202733"/>
                </a:solidFill>
                <a:latin typeface="Nirmala UI"/>
                <a:cs typeface="Nirmala UI"/>
                <a:ea typeface="Nirmala UI"/>
              </a:rPr>
              <a:t>  —  पीठासीन अधिकारी उन्हें पर्चियाँ देगा, जो कतार के पीछे के छोर से प्रारम्भ करते हुए देगा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क्यों पीछे से</a:t>
            </a:r>
            <a:r>
              <a:rPr sz="1450" b="0" i="0">
                <a:solidFill>
                  <a:srgbClr val="202733"/>
                </a:solidFill>
                <a:latin typeface="Nirmala UI"/>
                <a:cs typeface="Nirmala UI"/>
                <a:ea typeface="Nirmala UI"/>
              </a:rPr>
              <a:t>  —  ताकि पर्ची बँटने के बाद कोई नया व्यक्ति कतार में न जुड़ सके</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गिनती दर्ज</a:t>
            </a:r>
            <a:r>
              <a:rPr sz="1450" b="0" i="0">
                <a:solidFill>
                  <a:srgbClr val="202733"/>
                </a:solidFill>
                <a:latin typeface="Nirmala UI"/>
                <a:cs typeface="Nirmala UI"/>
                <a:ea typeface="Nirmala UI"/>
              </a:rPr>
              <a:t>  —  दी गई पर्चियों की संख्या डायरी की मद 22 में लिखनी है — 'मतदान समाप्त होने के लिए निर्धारित समय पर दी गई पर्चियों की संख्या'</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अभिकर्ताओं के सामने</a:t>
            </a:r>
            <a:r>
              <a:rPr sz="1450" b="0" i="0">
                <a:solidFill>
                  <a:srgbClr val="202733"/>
                </a:solidFill>
                <a:latin typeface="Nirmala UI"/>
                <a:cs typeface="Nirmala UI"/>
                <a:ea typeface="Nirmala UI"/>
              </a:rPr>
              <a:t>  —  पर्ची वितरण अभिकर्ताओं के सामने हो; यही उस समय का सबसे विवादित क्षण होता है</a:t>
            </a:r>
          </a:p>
        </p:txBody>
      </p:sp>
      <p:sp>
        <p:nvSpPr>
          <p:cNvPr id="11" name="Rounded Rectangle 10"/>
          <p:cNvSpPr/>
          <p:nvPr/>
        </p:nvSpPr>
        <p:spPr>
          <a:xfrm>
            <a:off x="566928" y="3449330"/>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49330"/>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मतदान का समय</a:t>
            </a:r>
          </a:p>
          <a:p>
            <a:pPr algn="l">
              <a:lnSpc>
                <a:spcPct val="110000"/>
              </a:lnSpc>
              <a:spcAft>
                <a:spcPts val="300"/>
              </a:spcAft>
            </a:pPr>
            <a:r>
              <a:rPr sz="1300" b="0" i="0">
                <a:solidFill>
                  <a:srgbClr val="202733"/>
                </a:solidFill>
                <a:latin typeface="Nirmala UI"/>
                <a:cs typeface="Nirmala UI"/>
                <a:ea typeface="Nirmala UI"/>
              </a:rPr>
              <a:t>इस चुनाव में मतदान प्रातः 7:00 से सायं 6:00 तक है। 6 बजे कतार में खड़ा प्रत्येक व्यक्ति मत देगा, चाहे इसमें कितना भी समय लगे।</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 का लेखा (प्ररूप 14-ग) और अभिकर्ताओं की प्रति</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प्ररूप 14-ग (नियम 49-ग एवं 63-क(2)); परिशिष्ट-6 भाग-3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97</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मतदान समाप्ति के तुरन्त बाद कंट्रोल यूनिट में रिकॉर्ड किए गए मतों का लेखा विहित प्ररूप 14-ग में पीठासीन अधिकारी बनाएगा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मिलान</a:t>
            </a:r>
            <a:r>
              <a:rPr sz="1450" b="0" i="0">
                <a:solidFill>
                  <a:srgbClr val="202733"/>
                </a:solidFill>
                <a:latin typeface="Nirmala UI"/>
                <a:cs typeface="Nirmala UI"/>
                <a:ea typeface="Nirmala UI"/>
              </a:rPr>
              <a:t>  —  मतदाता रजिस्टर (प्ररूप 14-क) और चिन्हित मतदाता सूची से भी इसका मिलान किया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प्रति</a:t>
            </a:r>
            <a:r>
              <a:rPr sz="1450" b="0" i="0">
                <a:solidFill>
                  <a:srgbClr val="202733"/>
                </a:solidFill>
                <a:latin typeface="Nirmala UI"/>
                <a:cs typeface="Nirmala UI"/>
                <a:ea typeface="Nirmala UI"/>
              </a:rPr>
              <a:t>  —  उपस्थित प्रत्येक मतदान अभिकर्ता को मतों के लेखे की एक-एक सत्यापित प्रति दी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इन्कार करे तो</a:t>
            </a:r>
            <a:r>
              <a:rPr sz="1450" b="0" i="0">
                <a:solidFill>
                  <a:srgbClr val="202733"/>
                </a:solidFill>
                <a:latin typeface="Nirmala UI"/>
                <a:cs typeface="Nirmala UI"/>
                <a:ea typeface="Nirmala UI"/>
              </a:rPr>
              <a:t>  —  यदि कोई अभिकर्ता प्रति लेने से इन्कार करता है तो पीठासीन अधिकारी अपनी घोषणा में अंकन करेगा</a:t>
            </a:r>
          </a:p>
        </p:txBody>
      </p:sp>
      <p:sp>
        <p:nvSpPr>
          <p:cNvPr id="10" name="Rounded Rectangle 9"/>
          <p:cNvSpPr/>
          <p:nvPr/>
        </p:nvSpPr>
        <p:spPr>
          <a:xfrm>
            <a:off x="566928" y="298199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प्रति देना वैकल्पिक नहीं है</a:t>
            </a:r>
          </a:p>
          <a:p>
            <a:pPr algn="l">
              <a:lnSpc>
                <a:spcPct val="110000"/>
              </a:lnSpc>
              <a:spcAft>
                <a:spcPts val="300"/>
              </a:spcAft>
            </a:pPr>
            <a:r>
              <a:rPr sz="1300" b="0" i="0">
                <a:solidFill>
                  <a:srgbClr val="202733"/>
                </a:solidFill>
                <a:latin typeface="Nirmala UI"/>
                <a:cs typeface="Nirmala UI"/>
                <a:ea typeface="Nirmala UI"/>
              </a:rPr>
              <a:t>14-ग की प्रति पाना अभिकर्ता का अधिकार है और वही उसका मतगणना-दिवस का आधार है। इन्कार का अंकन परिशिष्ट-6 भाग-3 में करें। यही स्लाइड PP2_p086 पर दोबारा आती है — वहाँ केवल दोहराएँ, नया कुछ नहीं।</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 CLOSE दबाना</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आदेश 560 / सां.आ. 145-2026 दिनांक 16.01.2026, बिन्दु 1;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98</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423903"/>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732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अंतिम मतदाता</a:t>
            </a:r>
          </a:p>
          <a:p>
            <a:pPr algn="l">
              <a:lnSpc>
                <a:spcPct val="105000"/>
              </a:lnSpc>
              <a:spcAft>
                <a:spcPts val="100"/>
              </a:spcAft>
            </a:pPr>
            <a:r>
              <a:rPr sz="1250" b="0" i="0">
                <a:solidFill>
                  <a:srgbClr val="202733"/>
                </a:solidFill>
                <a:latin typeface="Nirmala UI"/>
                <a:cs typeface="Nirmala UI"/>
                <a:ea typeface="Nirmala UI"/>
              </a:rPr>
              <a:t>मतदान केन्द्र पर अंतिम मतदाता के मतदान करने के बाद ही आगे बढ़ें</a:t>
            </a:r>
          </a:p>
        </p:txBody>
      </p:sp>
      <p:sp>
        <p:nvSpPr>
          <p:cNvPr id="12" name="Rounded Rectangle 11"/>
          <p:cNvSpPr/>
          <p:nvPr/>
        </p:nvSpPr>
        <p:spPr>
          <a:xfrm>
            <a:off x="566928" y="1960605"/>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2402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कैप हटाएँ</a:t>
            </a:r>
          </a:p>
          <a:p>
            <a:pPr algn="l">
              <a:lnSpc>
                <a:spcPct val="105000"/>
              </a:lnSpc>
              <a:spcAft>
                <a:spcPts val="100"/>
              </a:spcAft>
            </a:pPr>
            <a:r>
              <a:rPr sz="1250" b="0" i="0">
                <a:solidFill>
                  <a:srgbClr val="202733"/>
                </a:solidFill>
                <a:latin typeface="Nirmala UI"/>
                <a:cs typeface="Nirmala UI"/>
                <a:ea typeface="Nirmala UI"/>
              </a:rPr>
              <a:t>MPSV/MPMV में — CLOSE बटन की प्लास्टिक/रबर कैप हटाएँ</a:t>
            </a:r>
          </a:p>
        </p:txBody>
      </p:sp>
      <p:sp>
        <p:nvSpPr>
          <p:cNvPr id="14" name="Rounded Rectangle 13"/>
          <p:cNvSpPr/>
          <p:nvPr/>
        </p:nvSpPr>
        <p:spPr>
          <a:xfrm>
            <a:off x="566928" y="2497307"/>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6073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CLOSE दबाएँ</a:t>
            </a:r>
          </a:p>
          <a:p>
            <a:pPr algn="l">
              <a:lnSpc>
                <a:spcPct val="105000"/>
              </a:lnSpc>
              <a:spcAft>
                <a:spcPts val="100"/>
              </a:spcAft>
            </a:pPr>
            <a:r>
              <a:rPr sz="1250" b="0" i="0">
                <a:solidFill>
                  <a:srgbClr val="202733"/>
                </a:solidFill>
                <a:latin typeface="Nirmala UI"/>
                <a:cs typeface="Nirmala UI"/>
                <a:ea typeface="Nirmala UI"/>
              </a:rPr>
              <a:t>CLOSE बटन दबाएँ; डिस्प्ले पर POLL CLOSED आने तक प्रतीक्षा करें</a:t>
            </a:r>
          </a:p>
        </p:txBody>
      </p:sp>
      <p:sp>
        <p:nvSpPr>
          <p:cNvPr id="16" name="Rounded Rectangle 15"/>
          <p:cNvSpPr/>
          <p:nvPr/>
        </p:nvSpPr>
        <p:spPr>
          <a:xfrm>
            <a:off x="566928" y="3034009"/>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9743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कैप वापस लगाएँ</a:t>
            </a:r>
          </a:p>
          <a:p>
            <a:pPr algn="l">
              <a:lnSpc>
                <a:spcPct val="105000"/>
              </a:lnSpc>
              <a:spcAft>
                <a:spcPts val="100"/>
              </a:spcAft>
            </a:pPr>
            <a:r>
              <a:rPr sz="1250" b="0" i="0">
                <a:solidFill>
                  <a:srgbClr val="202733"/>
                </a:solidFill>
                <a:latin typeface="Nirmala UI"/>
                <a:cs typeface="Nirmala UI"/>
                <a:ea typeface="Nirmala UI"/>
              </a:rPr>
              <a:t>कैप तुरन्त वापस लगाएँ — कैप खुली छोड़ना घोर चूक है</a:t>
            </a:r>
          </a:p>
        </p:txBody>
      </p:sp>
      <p:sp>
        <p:nvSpPr>
          <p:cNvPr id="18" name="Rounded Rectangle 17"/>
          <p:cNvSpPr/>
          <p:nvPr/>
        </p:nvSpPr>
        <p:spPr>
          <a:xfrm>
            <a:off x="566928" y="3570711"/>
            <a:ext cx="384048" cy="384048"/>
          </a:xfrm>
          <a:prstGeom prst="roundRect">
            <a:avLst>
              <a:gd name="adj" fmla="val 50000"/>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3413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अन्य मॉडल</a:t>
            </a:r>
          </a:p>
          <a:p>
            <a:pPr algn="l">
              <a:lnSpc>
                <a:spcPct val="105000"/>
              </a:lnSpc>
              <a:spcAft>
                <a:spcPts val="100"/>
              </a:spcAft>
            </a:pPr>
            <a:r>
              <a:rPr sz="1250" b="0" i="0">
                <a:solidFill>
                  <a:srgbClr val="202733"/>
                </a:solidFill>
                <a:latin typeface="Nirmala UI"/>
                <a:cs typeface="Nirmala UI"/>
                <a:ea typeface="Nirmala UI"/>
              </a:rPr>
              <a:t>M3A/MK-V में — काले रंग की रबड़ की सील हटाकर, छिद्र में अंगुली की सहायता से काले रंग का क्लोज बटन दबाएँ</a:t>
            </a:r>
          </a:p>
        </p:txBody>
      </p:sp>
      <p:sp>
        <p:nvSpPr>
          <p:cNvPr id="20" name="Rounded Rectangle 19"/>
          <p:cNvSpPr/>
          <p:nvPr/>
        </p:nvSpPr>
        <p:spPr>
          <a:xfrm>
            <a:off x="566928" y="427200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7200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0002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पंक्ति केवल एक मशीन की भाषा में है — 'नियन्त्रण यूनिट पर लगी काले रंग की रबड़ की सील को हटा कर छिद्र में अंगुली की सहायता से काले रंग का क्लोज बटन दबायें।' MPSV/MPMV पर ऐसी काली रबड़ की सील होती ही नहीं; वहाँ कैप हटाकर CLOSE दबाया जाता है और कैप वापस लगाई जाती है (आदेश 560 / सां.आ. 145-2026, बिन्दु 1)। स्लाइड के चित्र भी भारत निर्वाचन आयोग की मशीन के हैं। MPSV वाला पीठासीन अधिकारी सायं 6 बजे, अभिकर्ताओं के सामने, एक ऐसी काली रबड़ की सील ढूँढ़ेगा जो उसकी मशीन पर है ही नहीं।</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0E7C7B"/>
                </a:solidFill>
                <a:latin typeface="Nirmala UI"/>
                <a:cs typeface="Nirmala UI"/>
                <a:ea typeface="Nirmala UI"/>
              </a:rPr>
              <a:t>खण्ड 11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CLOSE दबाने पर क्या दिखेगा</a:t>
            </a:r>
          </a:p>
        </p:txBody>
      </p:sp>
      <p:sp>
        <p:nvSpPr>
          <p:cNvPr id="5" name="Rectangle 4"/>
          <p:cNvSpPr/>
          <p:nvPr/>
        </p:nvSpPr>
        <p:spPr>
          <a:xfrm>
            <a:off x="521207" y="1170432"/>
            <a:ext cx="777240" cy="3810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0E7C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ECIL MPSV पुस्तिका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भाग-2  ·  99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2_p079.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स्लाइड — CLOSE के बाद के छह पर्दे। कक्षा में क्रम से गिनवाएँ।</a:t>
            </a:r>
            <a:r>
              <a:rPr sz="950" b="0" i="0">
                <a:solidFill>
                  <a:srgbClr val="5B6472"/>
                </a:solidFill>
                <a:latin typeface="Nirmala UI"/>
                <a:cs typeface="Nirmala UI"/>
                <a:ea typeface="Nirmala UI"/>
              </a:rPr>
              <a:t/>
            </a:r>
          </a:p>
        </p:txBody>
      </p:sp>
      <p:sp>
        <p:nvSpPr>
          <p:cNvPr id="13" name="TextBox 12"/>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CLOSING → NUMBER OF POSTS → दिनांक/समय → TOTAL VOTERS → मशीन क्रमांक → POLL CLOSED</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नोट करें</a:t>
            </a:r>
            <a:r>
              <a:rPr sz="1450" b="0" i="0">
                <a:solidFill>
                  <a:srgbClr val="202733"/>
                </a:solidFill>
                <a:latin typeface="Nirmala UI"/>
                <a:cs typeface="Nirmala UI"/>
                <a:ea typeface="Nirmala UI"/>
              </a:rPr>
              <a:t>  —  TOTAL VOTERS का अंक तुरन्त लिख लें — यही प्ररूप 14-ग की मद 5 में जाएगा</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अभिकर्ताओं को दिखाएँ</a:t>
            </a:r>
            <a:r>
              <a:rPr sz="1450" b="0" i="0">
                <a:solidFill>
                  <a:srgbClr val="202733"/>
                </a:solidFill>
                <a:latin typeface="Nirmala UI"/>
                <a:cs typeface="Nirmala UI"/>
                <a:ea typeface="Nirmala UI"/>
              </a:rPr>
              <a:t>  —  यह अंक उपस्थित अभिकर्ताओं को स्वयं दिखाएँ</a:t>
            </a:r>
          </a:p>
          <a:p>
            <a:pPr algn="l">
              <a:lnSpc>
                <a:spcPct val="110000"/>
              </a:lnSpc>
              <a:spcAft>
                <a:spcPts val="700"/>
              </a:spcAft>
            </a:pPr>
            <a:r>
              <a:rPr sz="1050" b="1" i="0">
                <a:solidFill>
                  <a:srgbClr val="0E7C7B"/>
                </a:solidFill>
                <a:latin typeface="Nirmala UI"/>
                <a:cs typeface="Nirmala UI"/>
                <a:ea typeface="Nirmala UI"/>
              </a:rPr>
              <a:t>●  </a:t>
            </a:r>
            <a:r>
              <a:rPr sz="1450" b="1" i="0">
                <a:solidFill>
                  <a:srgbClr val="162842"/>
                </a:solidFill>
                <a:latin typeface="Nirmala UI"/>
                <a:cs typeface="Nirmala UI"/>
                <a:ea typeface="Nirmala UI"/>
              </a:rPr>
              <a:t>POLL CLOSED के बाद</a:t>
            </a:r>
            <a:r>
              <a:rPr sz="1450" b="0" i="0">
                <a:solidFill>
                  <a:srgbClr val="202733"/>
                </a:solidFill>
                <a:latin typeface="Nirmala UI"/>
                <a:cs typeface="Nirmala UI"/>
                <a:ea typeface="Nirmala UI"/>
              </a:rPr>
              <a:t>  —  कोई और मत रिकॉर्ड नहीं होगा — इसीलिए CLOSE अंतिम मतदाता के बाद ही दबता है</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