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 Id="rId98" Type="http://schemas.openxmlformats.org/officeDocument/2006/relationships/slide" Target="slides/slide92.xml"/><Relationship Id="rId99" Type="http://schemas.openxmlformats.org/officeDocument/2006/relationships/slide" Target="slides/slide93.xml"/><Relationship Id="rId100" Type="http://schemas.openxmlformats.org/officeDocument/2006/relationships/slide" Target="slides/slide94.xml"/><Relationship Id="rId101" Type="http://schemas.openxmlformats.org/officeDocument/2006/relationships/slide" Target="slides/slide95.xml"/><Relationship Id="rId102" Type="http://schemas.openxmlformats.org/officeDocument/2006/relationships/slide" Target="slides/slide96.xml"/><Relationship Id="rId103" Type="http://schemas.openxmlformats.org/officeDocument/2006/relationships/slide" Target="slides/slide97.xml"/><Relationship Id="rId104" Type="http://schemas.openxmlformats.org/officeDocument/2006/relationships/slide" Target="slides/slide98.xml"/><Relationship Id="rId105" Type="http://schemas.openxmlformats.org/officeDocument/2006/relationships/slide" Target="slides/slide99.xml"/><Relationship Id="rId106" Type="http://schemas.openxmlformats.org/officeDocument/2006/relationships/slide" Target="slides/slide100.xml"/><Relationship Id="rId107" Type="http://schemas.openxmlformats.org/officeDocument/2006/relationships/slide" Target="slides/slide101.xml"/><Relationship Id="rId108" Type="http://schemas.openxmlformats.org/officeDocument/2006/relationships/slide" Target="slides/slide102.xml"/><Relationship Id="rId109" Type="http://schemas.openxmlformats.org/officeDocument/2006/relationships/slide" Target="slides/slide103.xml"/><Relationship Id="rId110" Type="http://schemas.openxmlformats.org/officeDocument/2006/relationships/slide" Target="slides/slide104.xml"/><Relationship Id="rId111" Type="http://schemas.openxmlformats.org/officeDocument/2006/relationships/slide" Target="slides/slide105.xml"/><Relationship Id="rId112" Type="http://schemas.openxmlformats.org/officeDocument/2006/relationships/slide" Target="slides/slide106.xml"/><Relationship Id="rId113" Type="http://schemas.openxmlformats.org/officeDocument/2006/relationships/slide" Target="slides/slide107.xml"/><Relationship Id="rId114" Type="http://schemas.openxmlformats.org/officeDocument/2006/relationships/slide" Target="slides/slide108.xml"/><Relationship Id="rId115" Type="http://schemas.openxmlformats.org/officeDocument/2006/relationships/slide" Target="slides/slide109.xml"/><Relationship Id="rId116" Type="http://schemas.openxmlformats.org/officeDocument/2006/relationships/slide" Target="slides/slide110.xml"/><Relationship Id="rId117" Type="http://schemas.openxmlformats.org/officeDocument/2006/relationships/slide" Target="slides/slide111.xml"/><Relationship Id="rId118" Type="http://schemas.openxmlformats.org/officeDocument/2006/relationships/slide" Target="slides/slide112.xml"/><Relationship Id="rId119" Type="http://schemas.openxmlformats.org/officeDocument/2006/relationships/slide" Target="slides/slide113.xml"/><Relationship Id="rId120" Type="http://schemas.openxmlformats.org/officeDocument/2006/relationships/slide" Target="slides/slide114.xml"/><Relationship Id="rId121" Type="http://schemas.openxmlformats.org/officeDocument/2006/relationships/slide" Target="slides/slide115.xml"/><Relationship Id="rId122" Type="http://schemas.openxmlformats.org/officeDocument/2006/relationships/slide" Target="slides/slide116.xml"/><Relationship Id="rId123" Type="http://schemas.openxmlformats.org/officeDocument/2006/relationships/slide" Target="slides/slide117.xml"/><Relationship Id="rId124" Type="http://schemas.openxmlformats.org/officeDocument/2006/relationships/slide" Target="slides/slide118.xml"/><Relationship Id="rId125" Type="http://schemas.openxmlformats.org/officeDocument/2006/relationships/slide" Target="slides/slide119.xml"/><Relationship Id="rId126" Type="http://schemas.openxmlformats.org/officeDocument/2006/relationships/slide" Target="slides/slide120.xml"/><Relationship Id="rId127" Type="http://schemas.openxmlformats.org/officeDocument/2006/relationships/slide" Target="slides/slide121.xml"/><Relationship Id="rId128" Type="http://schemas.openxmlformats.org/officeDocument/2006/relationships/slide" Target="slides/slide122.xml"/><Relationship Id="rId129" Type="http://schemas.openxmlformats.org/officeDocument/2006/relationships/slide" Target="slides/slide123.xml"/><Relationship Id="rId130" Type="http://schemas.openxmlformats.org/officeDocument/2006/relationships/slide" Target="slides/slide124.xml"/><Relationship Id="rId131" Type="http://schemas.openxmlformats.org/officeDocument/2006/relationships/slide" Target="slides/slide125.xml"/><Relationship Id="rId132" Type="http://schemas.openxmlformats.org/officeDocument/2006/relationships/slide" Target="slides/slide126.xml"/><Relationship Id="rId133" Type="http://schemas.openxmlformats.org/officeDocument/2006/relationships/slide" Target="slides/slide127.xml"/><Relationship Id="rId134" Type="http://schemas.openxmlformats.org/officeDocument/2006/relationships/slide" Target="slides/slide128.xml"/><Relationship Id="rId135" Type="http://schemas.openxmlformats.org/officeDocument/2006/relationships/slide" Target="slides/slide129.xml"/><Relationship Id="rId136" Type="http://schemas.openxmlformats.org/officeDocument/2006/relationships/slide" Target="slides/slide13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jp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jp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jp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7.jp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jp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628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960120"/>
            <a:ext cx="2377440" cy="2794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566928"/>
            <a:ext cx="10607040" cy="365760"/>
          </a:xfrm>
          <a:prstGeom prst="rect">
            <a:avLst/>
          </a:prstGeom>
          <a:noFill/>
        </p:spPr>
        <p:txBody>
          <a:bodyPr wrap="square" anchor="t" lIns="0" rIns="0" tIns="0" bIns="0">
            <a:spAutoFit/>
          </a:bodyPr>
          <a:lstStyle/>
          <a:p>
            <a:pPr algn="l">
              <a:lnSpc>
                <a:spcPct val="106000"/>
              </a:lnSpc>
              <a:spcAft>
                <a:spcPts val="400"/>
              </a:spcAft>
            </a:pPr>
            <a:r>
              <a:rPr sz="1500" b="0" i="0">
                <a:solidFill>
                  <a:srgbClr val="C9D3E0"/>
                </a:solidFill>
                <a:latin typeface="Nirmala UI"/>
                <a:cs typeface="Nirmala UI"/>
                <a:ea typeface="Nirmala UI"/>
              </a:rPr>
              <a:t>राज्य निर्वाचन आयोग, राजस्थान  ·  नगरीय निकाय आम चुनाव 2026</a:t>
            </a:r>
          </a:p>
        </p:txBody>
      </p:sp>
      <p:sp>
        <p:nvSpPr>
          <p:cNvPr id="6" name="TextBox 5"/>
          <p:cNvSpPr txBox="1"/>
          <p:nvPr/>
        </p:nvSpPr>
        <p:spPr>
          <a:xfrm>
            <a:off x="685800" y="1371600"/>
            <a:ext cx="10881360" cy="1691436"/>
          </a:xfrm>
          <a:prstGeom prst="rect">
            <a:avLst/>
          </a:prstGeom>
          <a:noFill/>
        </p:spPr>
        <p:txBody>
          <a:bodyPr wrap="square" anchor="t" lIns="0" rIns="0" tIns="0" bIns="0">
            <a:spAutoFit/>
          </a:bodyPr>
          <a:lstStyle/>
          <a:p>
            <a:pPr algn="l">
              <a:lnSpc>
                <a:spcPct val="104000"/>
              </a:lnSpc>
              <a:spcAft>
                <a:spcPts val="600"/>
              </a:spcAft>
            </a:pPr>
            <a:r>
              <a:rPr sz="4000" b="1" i="0">
                <a:solidFill>
                  <a:srgbClr val="FFFFFF"/>
                </a:solidFill>
                <a:latin typeface="Nirmala UI"/>
                <a:cs typeface="Nirmala UI"/>
                <a:ea typeface="Nirmala UI"/>
              </a:rPr>
              <a:t>नगर निकाय चुनाव 2026</a:t>
            </a:r>
          </a:p>
          <a:p>
            <a:pPr algn="l">
              <a:lnSpc>
                <a:spcPct val="104000"/>
              </a:lnSpc>
              <a:spcAft>
                <a:spcPts val="600"/>
              </a:spcAft>
            </a:pPr>
            <a:r>
              <a:rPr sz="4000" b="1" i="0">
                <a:solidFill>
                  <a:srgbClr val="FFFFFF"/>
                </a:solidFill>
                <a:latin typeface="Nirmala UI"/>
                <a:cs typeface="Nirmala UI"/>
                <a:ea typeface="Nirmala UI"/>
              </a:rPr>
              <a:t>रिटर्निंग अधिकारियों का प्रशिक्षण</a:t>
            </a:r>
          </a:p>
        </p:txBody>
      </p:sp>
      <p:sp>
        <p:nvSpPr>
          <p:cNvPr id="7" name="TextBox 6"/>
          <p:cNvSpPr txBox="1"/>
          <p:nvPr/>
        </p:nvSpPr>
        <p:spPr>
          <a:xfrm>
            <a:off x="685800" y="3136188"/>
            <a:ext cx="10515600" cy="548640"/>
          </a:xfrm>
          <a:prstGeom prst="rect">
            <a:avLst/>
          </a:prstGeom>
          <a:noFill/>
        </p:spPr>
        <p:txBody>
          <a:bodyPr wrap="square" anchor="t" lIns="0" rIns="0" tIns="0" bIns="0">
            <a:spAutoFit/>
          </a:bodyPr>
          <a:lstStyle/>
          <a:p>
            <a:pPr algn="l">
              <a:lnSpc>
                <a:spcPct val="106000"/>
              </a:lnSpc>
              <a:spcAft>
                <a:spcPts val="400"/>
              </a:spcAft>
            </a:pPr>
            <a:r>
              <a:rPr sz="1900" b="0" i="0">
                <a:solidFill>
                  <a:srgbClr val="E7BEAE"/>
                </a:solidFill>
                <a:latin typeface="Nirmala UI"/>
                <a:cs typeface="Nirmala UI"/>
                <a:ea typeface="Nirmala UI"/>
              </a:rPr>
              <a:t>राज्य निर्वाचन आयोग, राजस्थान · जयपुर</a:t>
            </a:r>
          </a:p>
        </p:txBody>
      </p:sp>
      <p:sp>
        <p:nvSpPr>
          <p:cNvPr id="8" name="TextBox 7"/>
          <p:cNvSpPr txBox="1"/>
          <p:nvPr/>
        </p:nvSpPr>
        <p:spPr>
          <a:xfrm>
            <a:off x="685800" y="4837176"/>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E7BEAE"/>
                </a:solidFill>
                <a:latin typeface="Nirmala UI"/>
                <a:cs typeface="Nirmala UI"/>
                <a:ea typeface="Nirmala UI"/>
              </a:rPr>
              <a:t>▪  </a:t>
            </a:r>
            <a:r>
              <a:rPr sz="1350" b="0" i="0">
                <a:solidFill>
                  <a:srgbClr val="DDE4EC"/>
                </a:solidFill>
                <a:latin typeface="Nirmala UI"/>
                <a:cs typeface="Nirmala UI"/>
                <a:ea typeface="Nirmala UI"/>
              </a:rPr>
              <a:t>संवर्धित एवं संशोधित संस्करण</a:t>
            </a:r>
          </a:p>
        </p:txBody>
      </p:sp>
      <p:sp>
        <p:nvSpPr>
          <p:cNvPr id="9" name="TextBox 8"/>
          <p:cNvSpPr txBox="1"/>
          <p:nvPr/>
        </p:nvSpPr>
        <p:spPr>
          <a:xfrm>
            <a:off x="685800" y="5221224"/>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E7BEAE"/>
                </a:solidFill>
                <a:latin typeface="Nirmala UI"/>
                <a:cs typeface="Nirmala UI"/>
                <a:ea typeface="Nirmala UI"/>
              </a:rPr>
              <a:t>▪  </a:t>
            </a:r>
            <a:r>
              <a:rPr sz="1350" b="0" i="0">
                <a:solidFill>
                  <a:srgbClr val="DDE4EC"/>
                </a:solidFill>
                <a:latin typeface="Nirmala UI"/>
                <a:cs typeface="Nirmala UI"/>
                <a:ea typeface="Nirmala UI"/>
              </a:rPr>
              <a:t>सदस्य-संवीक्षा 01.09.2026 · मतदान 09 एवं 11.09.2026</a:t>
            </a:r>
          </a:p>
        </p:txBody>
      </p:sp>
      <p:sp>
        <p:nvSpPr>
          <p:cNvPr id="10" name="TextBox 9"/>
          <p:cNvSpPr txBox="1"/>
          <p:nvPr/>
        </p:nvSpPr>
        <p:spPr>
          <a:xfrm>
            <a:off x="685800" y="5605272"/>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E7BEAE"/>
                </a:solidFill>
                <a:latin typeface="Nirmala UI"/>
                <a:cs typeface="Nirmala UI"/>
                <a:ea typeface="Nirmala UI"/>
              </a:rPr>
              <a:t>▪  </a:t>
            </a:r>
            <a:r>
              <a:rPr sz="1350" b="0" i="0">
                <a:solidFill>
                  <a:srgbClr val="DDE4EC"/>
                </a:solidFill>
                <a:latin typeface="Nirmala UI"/>
                <a:cs typeface="Nirmala UI"/>
                <a:ea typeface="Nirmala UI"/>
              </a:rPr>
              <a:t>मतगणना 14.09.2026 · अध्यक्ष 21.09.2026 · उपाध्यक्ष 22.09.2026</a:t>
            </a:r>
          </a:p>
        </p:txBody>
      </p:sp>
      <p:sp>
        <p:nvSpPr>
          <p:cNvPr id="11" name="TextBox 10"/>
          <p:cNvSpPr txBox="1"/>
          <p:nvPr/>
        </p:nvSpPr>
        <p:spPr>
          <a:xfrm>
            <a:off x="685800" y="6355080"/>
            <a:ext cx="10972800" cy="365760"/>
          </a:xfrm>
          <a:prstGeom prst="rect">
            <a:avLst/>
          </a:prstGeom>
          <a:noFill/>
        </p:spPr>
        <p:txBody>
          <a:bodyPr wrap="square" anchor="t" lIns="0" rIns="0" tIns="0" bIns="0">
            <a:spAutoFit/>
          </a:bodyPr>
          <a:lstStyle/>
          <a:p>
            <a:pPr algn="l">
              <a:lnSpc>
                <a:spcPct val="106000"/>
              </a:lnSpc>
              <a:spcAft>
                <a:spcPts val="400"/>
              </a:spcAft>
            </a:pPr>
            <a:r>
              <a:rPr sz="1000" b="0" i="1">
                <a:solidFill>
                  <a:srgbClr val="93A2B5"/>
                </a:solidFill>
                <a:latin typeface="Nirmala UI"/>
                <a:cs typeface="Nirmala UI"/>
                <a:ea typeface="Nirmala UI"/>
              </a:rPr>
              <a:t>मूल आवरण पर '8/24/2026' अंकित है — वह डेक के निर्माण की तिथि है, चुनाव कार्यक्रम की नहीं।</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 · विधिक ढाँचा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महत्वपूर्ण आदेश — नामांकन, वापसी एवं शैक्षणिक अर्हता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12 एवं 16 · राजस्थान नगरपालिका अधिनियम 2009 की धारा 21(f) — राजपत्र अधिसूचना 22.02.2019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a:t>
            </a:r>
          </a:p>
        </p:txBody>
      </p:sp>
      <p:graphicFrame>
        <p:nvGraphicFramePr>
          <p:cNvPr id="9" name="Table 8"/>
          <p:cNvGraphicFramePr>
            <a:graphicFrameLocks noGrp="1"/>
          </p:cNvGraphicFramePr>
          <p:nvPr/>
        </p:nvGraphicFramePr>
        <p:xfrm>
          <a:off x="566928" y="1592183"/>
          <a:ext cx="11064240" cy="1359407"/>
        </p:xfrm>
        <a:graphic>
          <a:graphicData uri="http://schemas.openxmlformats.org/drawingml/2006/table">
            <a:tbl>
              <a:tblPr firstRow="1" bandRow="1">
                <a:tableStyleId>{5C22544A-7EE6-4342-B048-85BDC9FD1C3A}</a:tableStyleId>
              </a:tblPr>
              <a:tblGrid>
                <a:gridCol w="2766060"/>
                <a:gridCol w="8298180"/>
              </a:tblGrid>
              <a:tr h="339851">
                <a:tc>
                  <a:txBody>
                    <a:bodyPr/>
                    <a:lstStyle/>
                    <a:p>
                      <a:r>
                        <a:rPr sz="1250" b="1" i="0">
                          <a:solidFill>
                            <a:srgbClr val="FFFFFF"/>
                          </a:solidFill>
                          <a:latin typeface="Nirmala UI"/>
                          <a:cs typeface="Nirmala UI"/>
                          <a:ea typeface="Nirmala UI"/>
                        </a:rPr>
                        <a:t>आधार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व्याख्या</a:t>
                      </a:r>
                    </a:p>
                  </a:txBody>
                  <a:tcPr marL="82296" marR="82296" marT="36576" marB="36576" anchor="ctr">
                    <a:solidFill>
                      <a:srgbClr val="162842"/>
                    </a:solidFill>
                  </a:tcPr>
                </a:tc>
              </a:tr>
              <a:tr h="339851">
                <a:tc>
                  <a:txBody>
                    <a:bodyPr/>
                    <a:lstStyle/>
                    <a:p>
                      <a:r>
                        <a:rPr sz="1200" b="0" i="0">
                          <a:solidFill>
                            <a:srgbClr val="202733"/>
                          </a:solidFill>
                          <a:latin typeface="Nirmala UI"/>
                          <a:cs typeface="Nirmala UI"/>
                          <a:ea typeface="Nirmala UI"/>
                        </a:rPr>
                        <a:t>नियम 12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नामांकन पत्र दो में से कोई एक प्रस्तुत कर सकता है — (1) स्वयं उम्मीदवार (2) उम्मीदवार का प्रस्तावक</a:t>
                      </a:r>
                    </a:p>
                  </a:txBody>
                  <a:tcPr marL="82296" marR="82296" marT="27432" marB="27432" anchor="ctr">
                    <a:solidFill>
                      <a:srgbClr val="FFFFFF"/>
                    </a:solidFill>
                  </a:tcPr>
                </a:tc>
              </a:tr>
              <a:tr h="339851">
                <a:tc>
                  <a:txBody>
                    <a:bodyPr/>
                    <a:lstStyle/>
                    <a:p>
                      <a:r>
                        <a:rPr sz="1200" b="0" i="0">
                          <a:solidFill>
                            <a:srgbClr val="202733"/>
                          </a:solidFill>
                          <a:latin typeface="Nirmala UI"/>
                          <a:cs typeface="Nirmala UI"/>
                          <a:ea typeface="Nirmala UI"/>
                        </a:rPr>
                        <a:t>नियम 16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नाम वापसी (प्ररूप-5) भी दोनों में से कोई एक प्रस्तुत कर सकता है</a:t>
                      </a:r>
                    </a:p>
                  </a:txBody>
                  <a:tcPr marL="82296" marR="82296" marT="27432" marB="27432" anchor="ctr">
                    <a:solidFill>
                      <a:srgbClr val="F4F2EC"/>
                    </a:solidFill>
                  </a:tcPr>
                </a:tc>
              </a:tr>
              <a:tr h="339854">
                <a:tc>
                  <a:txBody>
                    <a:bodyPr/>
                    <a:lstStyle/>
                    <a:p>
                      <a:r>
                        <a:rPr sz="1200" b="0" i="0">
                          <a:solidFill>
                            <a:srgbClr val="202733"/>
                          </a:solidFill>
                          <a:latin typeface="Nirmala UI"/>
                          <a:cs typeface="Nirmala UI"/>
                          <a:ea typeface="Nirmala UI"/>
                        </a:rPr>
                        <a:t>धारा 21(f)</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शैक्षणिक योग्यता का प्रावधान 22.02.2019 के राजपत्र से पूर्णतया हटाया जा चुका है — मैनुअल में खण्ड (f) रिक्त छपा है</a:t>
                      </a:r>
                    </a:p>
                  </a:txBody>
                  <a:tcPr marL="82296" marR="82296" marT="27432" marB="27432" anchor="ctr">
                    <a:solidFill>
                      <a:srgbClr val="FFFFFF"/>
                    </a:solidFill>
                  </a:tcPr>
                </a:tc>
              </a:tr>
            </a:tbl>
          </a:graphicData>
        </a:graphic>
      </p:graphicFrame>
      <p:sp>
        <p:nvSpPr>
          <p:cNvPr id="10" name="Rounded Rectangle 9"/>
          <p:cNvSpPr/>
          <p:nvPr/>
        </p:nvSpPr>
        <p:spPr>
          <a:xfrm>
            <a:off x="566928" y="315275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15275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28077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'व्यक्तिशः' का अर्थ</a:t>
            </a:r>
          </a:p>
          <a:p>
            <a:pPr algn="l">
              <a:lnSpc>
                <a:spcPct val="110000"/>
              </a:lnSpc>
              <a:spcAft>
                <a:spcPts val="300"/>
              </a:spcAft>
            </a:pPr>
            <a:r>
              <a:rPr sz="1300" b="0" i="0">
                <a:solidFill>
                  <a:srgbClr val="202733"/>
                </a:solidFill>
                <a:latin typeface="Nirmala UI"/>
                <a:cs typeface="Nirmala UI"/>
                <a:ea typeface="Nirmala UI"/>
              </a:rPr>
              <a:t>नियम 12(6) 'in person' कहता है — अर्थात् डाक, कूरियर या संदेशवाहक से नहीं। किन्तु आने वाला व्यक्ति अभ्यर्थी स्वयं हो या उसका कोई प्रस्थापक — दोनों वैध हैं।</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अध्यक्ष पद हेतु निर्वाचन की लोक सूचना</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78(6)(xiv) — प्ररूप 1, 2 आदि के निर्देश प्ररूप 1-क, 2-क आदि के निर्देश माने जाएँगे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100</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69.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प्ररूप 1-क एवं 2-क</a:t>
            </a:r>
            <a:r>
              <a:rPr sz="950" b="0" i="0">
                <a:solidFill>
                  <a:srgbClr val="5B6472"/>
                </a:solidFill>
                <a:latin typeface="Nirmala UI"/>
                <a:cs typeface="Nirmala UI"/>
                <a:ea typeface="Nirmala UI"/>
              </a:rPr>
              <a:t/>
            </a:r>
          </a:p>
        </p:txBody>
      </p:sp>
      <p:sp>
        <p:nvSpPr>
          <p:cNvPr id="12" name="TextBox 11"/>
          <p:cNvSpPr txBox="1"/>
          <p:nvPr/>
        </p:nvSpPr>
        <p:spPr>
          <a:xfrm>
            <a:off x="6263640" y="1680819"/>
            <a:ext cx="5367528" cy="4719980"/>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आयोग</a:t>
            </a:r>
            <a:r>
              <a:rPr sz="1450" b="0" i="0">
                <a:solidFill>
                  <a:srgbClr val="202733"/>
                </a:solidFill>
                <a:latin typeface="Nirmala UI"/>
                <a:cs typeface="Nirmala UI"/>
                <a:ea typeface="Nirmala UI"/>
              </a:rPr>
              <a:t>  —  प्ररूप 1-क में लोक सूचना जारी करेगा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रिटर्निंग अधिकारी</a:t>
            </a:r>
            <a:r>
              <a:rPr sz="1450" b="0" i="0">
                <a:solidFill>
                  <a:srgbClr val="202733"/>
                </a:solidFill>
                <a:latin typeface="Nirmala UI"/>
                <a:cs typeface="Nirmala UI"/>
                <a:ea typeface="Nirmala UI"/>
              </a:rPr>
              <a:t>  —  प्ररूप 2-क में, घोषित कार्यक्रम के अनुसार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क्या अंकित होगा</a:t>
            </a:r>
            <a:r>
              <a:rPr sz="1450" b="0" i="0">
                <a:solidFill>
                  <a:srgbClr val="202733"/>
                </a:solidFill>
                <a:latin typeface="Nirmala UI"/>
                <a:cs typeface="Nirmala UI"/>
                <a:ea typeface="Nirmala UI"/>
              </a:rPr>
              <a:t>  —  नाम निर्देशन की अवधि, संवीक्षा एवं नाम वापसी की तिथि व समय, मतदान की तिथि व समय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कहाँ</a:t>
            </a:r>
            <a:r>
              <a:rPr sz="1450" b="0" i="0">
                <a:solidFill>
                  <a:srgbClr val="202733"/>
                </a:solidFill>
                <a:latin typeface="Nirmala UI"/>
                <a:cs typeface="Nirmala UI"/>
                <a:ea typeface="Nirmala UI"/>
              </a:rPr>
              <a:t>  —  विहित प्ररूप में जारी कर नगरनिकाय कार्यालय के नोटिस बोर्ड पर चस्पा</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नियम 78(6) के खण्ड (v) से (x) — कार्यक्रम, प्रतीक एवं मतपत्र</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78(6)(v)–(x) · अधिसूचना 2979 दिनांक 20.08.2019 एवं आदेश 3880 दिनांक 07.10.2019 · नियम 78(6)(ix)</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101</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70.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नियम 78(6) के खण्ड (v) से (x)</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कार्यक्रम</a:t>
            </a:r>
            <a:r>
              <a:rPr sz="1450" b="0" i="0">
                <a:solidFill>
                  <a:srgbClr val="202733"/>
                </a:solidFill>
                <a:latin typeface="Nirmala UI"/>
                <a:cs typeface="Nirmala UI"/>
                <a:ea typeface="Nirmala UI"/>
              </a:rPr>
              <a:t>  —  नामांकन, संवीक्षा, नाम वापसी, चिन्ह आवंटन एवं मतदान की तिथियाँ आयोग के घोषित तिथिवार कार्यक्रम के अनुसार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दलीय आधार</a:t>
            </a:r>
            <a:r>
              <a:rPr sz="1450" b="0" i="0">
                <a:solidFill>
                  <a:srgbClr val="202733"/>
                </a:solidFill>
                <a:latin typeface="Nirmala UI"/>
                <a:cs typeface="Nirmala UI"/>
                <a:ea typeface="Nirmala UI"/>
              </a:rPr>
              <a:t>  —  नियम 20 के प्रावधान यथोचित परिवर्तनों सहित लागू — अतः अध्यक्षीय चुनाव भी दलीय आधार पर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प्रतीक</a:t>
            </a:r>
            <a:r>
              <a:rPr sz="1450" b="0" i="0">
                <a:solidFill>
                  <a:srgbClr val="202733"/>
                </a:solidFill>
                <a:latin typeface="Nirmala UI"/>
                <a:cs typeface="Nirmala UI"/>
                <a:ea typeface="Nirmala UI"/>
              </a:rPr>
              <a:t>  —  अधिसूचना 2979 दिनांक 20.08.2019 एवं उसमें संशोधन हेतु आदेश 3880 दिनांक 07.10.2019 के अनुसार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मतपत्र</a:t>
            </a:r>
            <a:r>
              <a:rPr sz="1450" b="0" i="0">
                <a:solidFill>
                  <a:srgbClr val="202733"/>
                </a:solidFill>
                <a:latin typeface="Nirmala UI"/>
                <a:cs typeface="Nirmala UI"/>
                <a:ea typeface="Nirmala UI"/>
              </a:rPr>
              <a:t>  —  नियम 78(6)(ix) — प्ररूप आयोग विनिर्दिष्ट करेगा; विशिष्टियाँ हिन्दी में देवनागरी लिपि में</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 वापसी के तुरन्त बाद — बैठक का नोटिस</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78(6)(xi) के उप-खण्ड (a), (b) एवं (c) · प्ररूप ROF_p081 पर छपा है</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102</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ROF_p071.jpg"/>
          <p:cNvPicPr>
            <a:picLocks noChangeAspect="1"/>
          </p:cNvPicPr>
          <p:nvPr/>
        </p:nvPicPr>
        <p:blipFill>
          <a:blip r:embed="rId2"/>
          <a:stretch>
            <a:fillRect/>
          </a:stretch>
        </p:blipFill>
        <p:spPr>
          <a:xfrm>
            <a:off x="566928" y="1592328"/>
            <a:ext cx="5349240" cy="4130543"/>
          </a:xfrm>
          <a:prstGeom prst="rect">
            <a:avLst/>
          </a:prstGeom>
        </p:spPr>
      </p:pic>
      <p:sp>
        <p:nvSpPr>
          <p:cNvPr id="12" name="TextBox 11"/>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नोटिस चस्पा करने का कर्तव्य</a:t>
            </a:r>
            <a:r>
              <a:rPr sz="950" b="0" i="0">
                <a:solidFill>
                  <a:srgbClr val="5B6472"/>
                </a:solidFill>
                <a:latin typeface="Nirmala UI"/>
                <a:cs typeface="Nirmala UI"/>
                <a:ea typeface="Nirmala UI"/>
              </a:rPr>
              <a:t/>
            </a:r>
          </a:p>
        </p:txBody>
      </p:sp>
      <p:sp>
        <p:nvSpPr>
          <p:cNvPr id="13" name="TextBox 12"/>
          <p:cNvSpPr txBox="1"/>
          <p:nvPr/>
        </p:nvSpPr>
        <p:spPr>
          <a:xfrm>
            <a:off x="6263640" y="1454993"/>
            <a:ext cx="5367528" cy="4945806"/>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नाम वापसी के लिए नियत समय की समाप्ति के तुरन्त पश्चात्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कहाँ</a:t>
            </a:r>
            <a:r>
              <a:rPr sz="1450" b="0" i="0">
                <a:solidFill>
                  <a:srgbClr val="202733"/>
                </a:solidFill>
                <a:latin typeface="Nirmala UI"/>
                <a:cs typeface="Nirmala UI"/>
                <a:ea typeface="Nirmala UI"/>
              </a:rPr>
              <a:t>  —  नगरनिकाय के नोटिस बोर्ड पर, निर्वाचित सदस्यों की बैठक हेतु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(a) मतदान का समय</a:t>
            </a:r>
            <a:r>
              <a:rPr sz="1450" b="0" i="0">
                <a:solidFill>
                  <a:srgbClr val="202733"/>
                </a:solidFill>
                <a:latin typeface="Nirmala UI"/>
                <a:cs typeface="Nirmala UI"/>
                <a:ea typeface="Nirmala UI"/>
              </a:rPr>
              <a:t>  —  प्रातः 10.00 बजे से अपराह्न 2.00 बजे तक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(b) मतगणना</a:t>
            </a:r>
            <a:r>
              <a:rPr sz="1450" b="0" i="0">
                <a:solidFill>
                  <a:srgbClr val="202733"/>
                </a:solidFill>
                <a:latin typeface="Nirmala UI"/>
                <a:cs typeface="Nirmala UI"/>
                <a:ea typeface="Nirmala UI"/>
              </a:rPr>
              <a:t>  —  मतदान समाप्ति के तुरन्त पश्चात्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(c) उपस्थिति</a:t>
            </a:r>
            <a:r>
              <a:rPr sz="1450" b="0" i="0">
                <a:solidFill>
                  <a:srgbClr val="202733"/>
                </a:solidFill>
                <a:latin typeface="Nirmala UI"/>
                <a:cs typeface="Nirmala UI"/>
                <a:ea typeface="Nirmala UI"/>
              </a:rPr>
              <a:t>  —  प्रत्येक निर्वाचन लड़ने वाला अभ्यर्थी बैठक में उपस्थित रह सकेगा, चाहे वह निर्वाचित सदस्य हो या नहीं; किन्तु मत केवल निर्वाचित सदस्य ही देंगे</a:t>
            </a:r>
          </a:p>
        </p:txBody>
      </p:sp>
      <p:sp>
        <p:nvSpPr>
          <p:cNvPr id="14" name="Rounded Rectangle 13"/>
          <p:cNvSpPr/>
          <p:nvPr/>
        </p:nvSpPr>
        <p:spPr>
          <a:xfrm>
            <a:off x="6263640" y="3967307"/>
            <a:ext cx="5367528"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967307"/>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4095323"/>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पूरक — दो समय जो मूल स्लाइड पर नहीं हैं</a:t>
            </a:r>
          </a:p>
          <a:p>
            <a:pPr algn="l">
              <a:lnSpc>
                <a:spcPct val="110000"/>
              </a:lnSpc>
              <a:spcAft>
                <a:spcPts val="300"/>
              </a:spcAft>
            </a:pPr>
            <a:r>
              <a:rPr sz="1300" b="0" i="0">
                <a:solidFill>
                  <a:srgbClr val="202733"/>
                </a:solidFill>
                <a:latin typeface="Nirmala UI"/>
                <a:cs typeface="Nirmala UI"/>
                <a:ea typeface="Nirmala UI"/>
              </a:rPr>
              <a:t>मतदान 10.00 से 2.00 — यह नियम 78(6)(xi)(a) में लिखा है और ROF_p081 के छपे नोटिस-प्ररूप के बिन्दु 3 में भी है। नोटिस भरते समय इसे छोड़ें नहीं।</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प्रक्रिया एवं शपथ</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78(6)(x), (xi)(c), (xii) एवं (xiii) · नियम 69 का शपथ-प्ररूप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103</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72.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मतदान, सूची एवं शपथ</a:t>
            </a:r>
            <a:r>
              <a:rPr sz="950" b="0" i="0">
                <a:solidFill>
                  <a:srgbClr val="5B6472"/>
                </a:solidFill>
                <a:latin typeface="Nirmala UI"/>
                <a:cs typeface="Nirmala UI"/>
                <a:ea typeface="Nirmala UI"/>
              </a:rPr>
              <a:t/>
            </a:r>
          </a:p>
        </p:txBody>
      </p:sp>
      <p:sp>
        <p:nvSpPr>
          <p:cNvPr id="12" name="TextBox 11"/>
          <p:cNvSpPr txBox="1"/>
          <p:nvPr/>
        </p:nvSpPr>
        <p:spPr>
          <a:xfrm>
            <a:off x="6263640" y="1603918"/>
            <a:ext cx="5367528" cy="4796881"/>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कौन मत देगा</a:t>
            </a:r>
            <a:r>
              <a:rPr sz="1450" b="0" i="0">
                <a:solidFill>
                  <a:srgbClr val="202733"/>
                </a:solidFill>
                <a:latin typeface="Nirmala UI"/>
                <a:cs typeface="Nirmala UI"/>
                <a:ea typeface="Nirmala UI"/>
              </a:rPr>
              <a:t>  —  मतदान केवल निर्वाचित सदस्यों द्वारा; अन्य अभ्यर्थी केवल देख सकते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सूची</a:t>
            </a:r>
            <a:r>
              <a:rPr sz="1450" b="0" i="0">
                <a:solidFill>
                  <a:srgbClr val="202733"/>
                </a:solidFill>
                <a:latin typeface="Nirmala UI"/>
                <a:cs typeface="Nirmala UI"/>
                <a:ea typeface="Nirmala UI"/>
              </a:rPr>
              <a:t>  —  निर्वाचित सदस्यों की सूची पहले से तैयार रखें; मतपत्र जारी करते समय नाम के सामने सही का निशान लगाएँ</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समय</a:t>
            </a:r>
            <a:r>
              <a:rPr sz="1450" b="0" i="0">
                <a:solidFill>
                  <a:srgbClr val="202733"/>
                </a:solidFill>
                <a:latin typeface="Nirmala UI"/>
                <a:cs typeface="Nirmala UI"/>
                <a:ea typeface="Nirmala UI"/>
              </a:rPr>
              <a:t>  —  RO आवश्यक होने पर मतदान का समय बढ़ा सकेगा, अथवा सभी सदस्यों के मत दे देने पर उसे पहले समाप्त कर सकेगा [78(6)(xii)]</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शपथ</a:t>
            </a:r>
            <a:r>
              <a:rPr sz="1450" b="0" i="0">
                <a:solidFill>
                  <a:srgbClr val="202733"/>
                </a:solidFill>
                <a:latin typeface="Nirmala UI"/>
                <a:cs typeface="Nirmala UI"/>
                <a:ea typeface="Nirmala UI"/>
              </a:rPr>
              <a:t>  —  निर्वाचित अध्यक्ष जिला कलक्टर अथवा उसके नामित अधिकारी के समक्ष नियम 69 के प्ररूप में शपथ लेने के बाद ही कार्यभार ग्रहण करेगा</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सदस्यों की शपथ — अध्यक्ष-चुनाव की पूर्व-शर्त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4146 दिनांक 21.10.2019 (संकलन आदेश क्रम 65) · नियम 69 — राज्य सरकार की अधिसूचना दिनांक 05.08.2019 से संशोधित प्ररूप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69867"/>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33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नियम</a:t>
            </a:r>
          </a:p>
          <a:p>
            <a:pPr algn="l">
              <a:lnSpc>
                <a:spcPct val="105000"/>
              </a:lnSpc>
              <a:spcAft>
                <a:spcPts val="100"/>
              </a:spcAft>
            </a:pPr>
            <a:r>
              <a:rPr sz="1250" b="0" i="0">
                <a:solidFill>
                  <a:srgbClr val="202733"/>
                </a:solidFill>
                <a:latin typeface="Nirmala UI"/>
                <a:cs typeface="Nirmala UI"/>
                <a:ea typeface="Nirmala UI"/>
              </a:rPr>
              <a:t>अध्यक्ष के चुनाव से पूर्व सभी निर्वाचित सदस्यों को नियम 69 में विहित प्ररूप में शपथ दिलाया जाना आवश्यक है</a:t>
            </a:r>
          </a:p>
        </p:txBody>
      </p:sp>
      <p:sp>
        <p:nvSpPr>
          <p:cNvPr id="12" name="Rounded Rectangle 11"/>
          <p:cNvSpPr/>
          <p:nvPr/>
        </p:nvSpPr>
        <p:spPr>
          <a:xfrm>
            <a:off x="566928" y="200656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69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क्यों</a:t>
            </a:r>
          </a:p>
          <a:p>
            <a:pPr algn="l">
              <a:lnSpc>
                <a:spcPct val="105000"/>
              </a:lnSpc>
              <a:spcAft>
                <a:spcPts val="100"/>
              </a:spcAft>
            </a:pPr>
            <a:r>
              <a:rPr sz="1250" b="0" i="0">
                <a:solidFill>
                  <a:srgbClr val="202733"/>
                </a:solidFill>
                <a:latin typeface="Nirmala UI"/>
                <a:cs typeface="Nirmala UI"/>
                <a:ea typeface="Nirmala UI"/>
              </a:rPr>
              <a:t>शपथ लिए बिना सदस्य अध्यक्ष के चुनाव में भाग नहीं ले सकता — अर्थात् मत नहीं दे सकता</a:t>
            </a:r>
          </a:p>
        </p:txBody>
      </p:sp>
      <p:sp>
        <p:nvSpPr>
          <p:cNvPr id="14" name="Rounded Rectangle 13"/>
          <p:cNvSpPr/>
          <p:nvPr/>
        </p:nvSpPr>
        <p:spPr>
          <a:xfrm>
            <a:off x="566928" y="254327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06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कब</a:t>
            </a:r>
          </a:p>
          <a:p>
            <a:pPr algn="l">
              <a:lnSpc>
                <a:spcPct val="105000"/>
              </a:lnSpc>
              <a:spcAft>
                <a:spcPts val="100"/>
              </a:spcAft>
            </a:pPr>
            <a:r>
              <a:rPr sz="1250" b="0" i="0">
                <a:solidFill>
                  <a:srgbClr val="202733"/>
                </a:solidFill>
                <a:latin typeface="Nirmala UI"/>
                <a:cs typeface="Nirmala UI"/>
                <a:ea typeface="Nirmala UI"/>
              </a:rPr>
              <a:t>सदस्य-परिणाम 14.09.2026 → अध्यक्ष 21.09.2026; बीच के दिनों में सभी की शपथ पूरी हो</a:t>
            </a:r>
          </a:p>
        </p:txBody>
      </p:sp>
      <p:sp>
        <p:nvSpPr>
          <p:cNvPr id="16" name="Rounded Rectangle 15"/>
          <p:cNvSpPr/>
          <p:nvPr/>
        </p:nvSpPr>
        <p:spPr>
          <a:xfrm>
            <a:off x="566928" y="3079973"/>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43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किसके समक्ष</a:t>
            </a:r>
          </a:p>
          <a:p>
            <a:pPr algn="l">
              <a:lnSpc>
                <a:spcPct val="105000"/>
              </a:lnSpc>
              <a:spcAft>
                <a:spcPts val="100"/>
              </a:spcAft>
            </a:pPr>
            <a:r>
              <a:rPr sz="1250" b="0" i="0">
                <a:solidFill>
                  <a:srgbClr val="202733"/>
                </a:solidFill>
                <a:latin typeface="Nirmala UI"/>
                <a:cs typeface="Nirmala UI"/>
                <a:ea typeface="Nirmala UI"/>
              </a:rPr>
              <a:t>जिला कलक्टर या उसके नामनिर्देशिती के समक्ष — व्यवहार में RO/ARO ही, कलक्टर के नामनिर्देशिती के रूप में</a:t>
            </a:r>
          </a:p>
        </p:txBody>
      </p:sp>
      <p:sp>
        <p:nvSpPr>
          <p:cNvPr id="18" name="Rounded Rectangle 17"/>
          <p:cNvSpPr/>
          <p:nvPr/>
        </p:nvSpPr>
        <p:spPr>
          <a:xfrm>
            <a:off x="566928" y="3616675"/>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8009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शपथ में क्या</a:t>
            </a:r>
          </a:p>
          <a:p>
            <a:pPr algn="l">
              <a:lnSpc>
                <a:spcPct val="105000"/>
              </a:lnSpc>
              <a:spcAft>
                <a:spcPts val="100"/>
              </a:spcAft>
            </a:pPr>
            <a:r>
              <a:rPr sz="1250" b="0" i="0">
                <a:solidFill>
                  <a:srgbClr val="202733"/>
                </a:solidFill>
                <a:latin typeface="Nirmala UI"/>
                <a:cs typeface="Nirmala UI"/>
                <a:ea typeface="Nirmala UI"/>
              </a:rPr>
              <a:t>संविधान के प्रति निष्ठा के साथ स्वच्छता की प्रतिज्ञा भी — प्रति वर्ष 100 घण्टे, अर्थात् दो घण्टे प्रति सप्ताह</a:t>
            </a:r>
          </a:p>
        </p:txBody>
      </p:sp>
      <p:sp>
        <p:nvSpPr>
          <p:cNvPr id="20" name="Rounded Rectangle 19"/>
          <p:cNvSpPr/>
          <p:nvPr/>
        </p:nvSpPr>
        <p:spPr>
          <a:xfrm>
            <a:off x="566928" y="431796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31796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4598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पूरे मूल डेक में कहीं नहीं है</a:t>
            </a:r>
          </a:p>
          <a:p>
            <a:pPr algn="l">
              <a:lnSpc>
                <a:spcPct val="110000"/>
              </a:lnSpc>
              <a:spcAft>
                <a:spcPts val="300"/>
              </a:spcAft>
            </a:pPr>
            <a:r>
              <a:rPr sz="1300" b="0" i="0">
                <a:solidFill>
                  <a:srgbClr val="202733"/>
                </a:solidFill>
                <a:latin typeface="Nirmala UI"/>
                <a:cs typeface="Nirmala UI"/>
                <a:ea typeface="Nirmala UI"/>
              </a:rPr>
              <a:t>मूल डेक केवल यह बताता है कि निर्वाचित अध्यक्ष शपथ लेगा। सदस्यों की शपथ का उल्लेख कहीं नहीं है — जबकि वही 21.09 की बैठक को विधिमान्य बनाती है। मतगणना 2292 की अंतिम टिप्पणी भी कहती है कि परिणाम के बाद उसी दिन शपथ दिलवा दें।</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परिणाम के प्ररूप एवं मतों की समता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स्वायत्त शासन विभाग की अधिसूचना दिनांक 31.01.2019 — प्ररूप 22क.1 एवं 22कक · नियम 87(4)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105</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73.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प्ररूप 22क.1, 22कक एवं लॉट की प्रक्रिया</a:t>
            </a:r>
            <a:r>
              <a:rPr sz="950" b="0" i="0">
                <a:solidFill>
                  <a:srgbClr val="5B6472"/>
                </a:solidFill>
                <a:latin typeface="Nirmala UI"/>
                <a:cs typeface="Nirmala UI"/>
                <a:ea typeface="Nirmala UI"/>
              </a:rPr>
              <a:t/>
            </a:r>
          </a:p>
        </p:txBody>
      </p:sp>
      <p:sp>
        <p:nvSpPr>
          <p:cNvPr id="12" name="TextBox 11"/>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सविरोध परिणाम</a:t>
            </a:r>
            <a:r>
              <a:rPr sz="1450" b="0" i="0">
                <a:solidFill>
                  <a:srgbClr val="202733"/>
                </a:solidFill>
                <a:latin typeface="Nirmala UI"/>
                <a:cs typeface="Nirmala UI"/>
                <a:ea typeface="Nirmala UI"/>
              </a:rPr>
              <a:t>  —  अध्यक्ष पद के परिणाम की घोषणा प्ररूप 22क.1 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निर्विरोध</a:t>
            </a:r>
            <a:r>
              <a:rPr sz="1450" b="0" i="0">
                <a:solidFill>
                  <a:srgbClr val="202733"/>
                </a:solidFill>
                <a:latin typeface="Nirmala UI"/>
                <a:cs typeface="Nirmala UI"/>
                <a:ea typeface="Nirmala UI"/>
              </a:rPr>
              <a:t>  —  निर्विरोध निर्वाचन की स्थिति में प्ररूप 22कक 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समता</a:t>
            </a:r>
            <a:r>
              <a:rPr sz="1450" b="0" i="0">
                <a:solidFill>
                  <a:srgbClr val="202733"/>
                </a:solidFill>
                <a:latin typeface="Nirmala UI"/>
                <a:cs typeface="Nirmala UI"/>
                <a:ea typeface="Nirmala UI"/>
              </a:rPr>
              <a:t>  —  गणना पूरी होने के बाद मतों की समता हो और एक मत जुड़ने से कोई निर्वाचित होने का हकदार हो जाए</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तब</a:t>
            </a:r>
            <a:r>
              <a:rPr sz="1450" b="0" i="0">
                <a:solidFill>
                  <a:srgbClr val="202733"/>
                </a:solidFill>
                <a:latin typeface="Nirmala UI"/>
                <a:cs typeface="Nirmala UI"/>
                <a:ea typeface="Nirmala UI"/>
              </a:rPr>
              <a:t>  —  RO तुरन्त उन अभ्यर्थियों के बीच लाट द्वारा विनिश्चय करेगा और ऐसे कार्यवाही करेगा मानो जिस पर लाट पड़ा उसे एक अतिरिक्त मत मिला हो [नियम 87(4)]</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निर्वाचन का प्रमाण पत्र — प्ररूप 23-क</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78(6) सहपठित नियम 71 · नियम 78(6)(xiv)</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106</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74.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नियम 71 का यथाशक्य प्रयोग</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आधार</a:t>
            </a:r>
            <a:r>
              <a:rPr sz="1450" b="0" i="0">
                <a:solidFill>
                  <a:srgbClr val="202733"/>
                </a:solidFill>
                <a:latin typeface="Nirmala UI"/>
                <a:cs typeface="Nirmala UI"/>
                <a:ea typeface="Nirmala UI"/>
              </a:rPr>
              <a:t>  —  नियम 78(6) के अनुसार नियम 71 के प्रावधान अध्यक्षीय निर्वाचन में यथाशक्य परिवर्तनों सहित लागू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नियम 71</a:t>
            </a:r>
            <a:r>
              <a:rPr sz="1450" b="0" i="0">
                <a:solidFill>
                  <a:srgbClr val="202733"/>
                </a:solidFill>
                <a:latin typeface="Nirmala UI"/>
                <a:cs typeface="Nirmala UI"/>
                <a:ea typeface="Nirmala UI"/>
              </a:rPr>
              <a:t>  —  निर्वाचित अभ्यर्थी को निर्वाचन का प्रमाण पत्र दिया जाना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प्ररूप</a:t>
            </a:r>
            <a:r>
              <a:rPr sz="1450" b="0" i="0">
                <a:solidFill>
                  <a:srgbClr val="202733"/>
                </a:solidFill>
                <a:latin typeface="Nirmala UI"/>
                <a:cs typeface="Nirmala UI"/>
                <a:ea typeface="Nirmala UI"/>
              </a:rPr>
              <a:t>  —  अध्यक्ष पद पर निर्वाचित अभ्यर्थी को प्रमाण पत्र प्ररूप 23-क में जारी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कहाँ छपा है</a:t>
            </a:r>
            <a:r>
              <a:rPr sz="1450" b="0" i="0">
                <a:solidFill>
                  <a:srgbClr val="202733"/>
                </a:solidFill>
                <a:latin typeface="Nirmala UI"/>
                <a:cs typeface="Nirmala UI"/>
                <a:ea typeface="Nirmala UI"/>
              </a:rPr>
              <a:t>  —  इसी डेक के ROF_p080 पर प्ररूप 23-क का मुद्रित प्रारूप है</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अध्यक्ष पद का आरक्षण — किसने किया, प्रमाण क्या है</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अधिनियम 2009 की धारा 43(3) एवं 43(4) · नियम 78(5)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57527"/>
            <a:ext cx="11064240" cy="4843272"/>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43(3)</a:t>
            </a:r>
            <a:r>
              <a:rPr sz="1450" b="0" i="0">
                <a:solidFill>
                  <a:srgbClr val="202733"/>
                </a:solidFill>
                <a:latin typeface="Nirmala UI"/>
                <a:cs typeface="Nirmala UI"/>
                <a:ea typeface="Nirmala UI"/>
              </a:rPr>
              <a:t>  —  अध्यक्षों के पद अ.जा., अ.ज.जा., पिछड़ा वर्ग तथा महिलाओं के लिए आरक्षित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43(4)</a:t>
            </a:r>
            <a:r>
              <a:rPr sz="1450" b="0" i="0">
                <a:solidFill>
                  <a:srgbClr val="202733"/>
                </a:solidFill>
                <a:latin typeface="Nirmala UI"/>
                <a:cs typeface="Nirmala UI"/>
                <a:ea typeface="Nirmala UI"/>
              </a:rPr>
              <a:t>  —  आरक्षित पदों का आवंटन राज्य सरकार करती है — राज्य निर्वाचन आयोग नहीं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अर्थात्</a:t>
            </a:r>
            <a:r>
              <a:rPr sz="1450" b="0" i="0">
                <a:solidFill>
                  <a:srgbClr val="202733"/>
                </a:solidFill>
                <a:latin typeface="Nirmala UI"/>
                <a:cs typeface="Nirmala UI"/>
                <a:ea typeface="Nirmala UI"/>
              </a:rPr>
              <a:t>  —  आरक्षण की मूल अधिसूचना स्वायत्त शासन विभाग (DLB) की होगी, आयोग की वेबसाइट पर नहीं मिलेगी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RO क्या करे</a:t>
            </a:r>
            <a:r>
              <a:rPr sz="1450" b="0" i="0">
                <a:solidFill>
                  <a:srgbClr val="202733"/>
                </a:solidFill>
                <a:latin typeface="Nirmala UI"/>
                <a:cs typeface="Nirmala UI"/>
                <a:ea typeface="Nirmala UI"/>
              </a:rPr>
              <a:t>  —  DEO से DLB की मूल अधिसूचना की प्रति लें और अपने निकाय की प्रविष्टि मिलाएँ</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उपाध्यक्ष</a:t>
            </a:r>
            <a:r>
              <a:rPr sz="1450" b="0" i="0">
                <a:solidFill>
                  <a:srgbClr val="202733"/>
                </a:solidFill>
                <a:latin typeface="Nirmala UI"/>
                <a:cs typeface="Nirmala UI"/>
                <a:ea typeface="Nirmala UI"/>
              </a:rPr>
              <a:t>  —  धारा 43(3) के शब्द केवल 'Chairpersons' हैं — उपाध्यक्ष पद के आरक्षण का कोई प्रावधान उपलब्ध विधि में नहीं मिला</a:t>
            </a:r>
          </a:p>
        </p:txBody>
      </p:sp>
      <p:sp>
        <p:nvSpPr>
          <p:cNvPr id="11" name="Rounded Rectangle 10"/>
          <p:cNvSpPr/>
          <p:nvPr/>
        </p:nvSpPr>
        <p:spPr>
          <a:xfrm>
            <a:off x="566928" y="3215386"/>
            <a:ext cx="11064240" cy="117576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15386"/>
            <a:ext cx="82296" cy="117576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43402"/>
            <a:ext cx="10607040" cy="947166"/>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समाचार-सूचियों को आधार न बनाएँ</a:t>
            </a:r>
          </a:p>
          <a:p>
            <a:pPr algn="l">
              <a:lnSpc>
                <a:spcPct val="110000"/>
              </a:lnSpc>
              <a:spcAft>
                <a:spcPts val="300"/>
              </a:spcAft>
            </a:pPr>
            <a:r>
              <a:rPr sz="1300" b="0" i="0">
                <a:solidFill>
                  <a:srgbClr val="202733"/>
                </a:solidFill>
                <a:latin typeface="Nirmala UI"/>
                <a:cs typeface="Nirmala UI"/>
                <a:ea typeface="Nirmala UI"/>
              </a:rPr>
              <a:t>आरक्षण की लॉटरी की समाचार-सूचियाँ प्रचलन में हैं। वे केवल तैयारी के लिए हैं। किसी नामनिर्देशन को उनके आधार पर स्वीकार या अस्वीकार न करें — DLB की मूल अधिसूचना ही प्रमाण है।</a:t>
            </a:r>
          </a:p>
          <a:p>
            <a:pPr algn="l">
              <a:lnSpc>
                <a:spcPct val="110000"/>
              </a:lnSpc>
              <a:spcAft>
                <a:spcPts val="300"/>
              </a:spcAft>
            </a:pPr>
            <a:r>
              <a:rPr sz="1300" b="0" i="0">
                <a:solidFill>
                  <a:srgbClr val="202733"/>
                </a:solidFill>
                <a:latin typeface="Nirmala UI"/>
                <a:cs typeface="Nirmala UI"/>
                <a:ea typeface="Nirmala UI"/>
              </a:rPr>
              <a:t>उपाध्यक्षीय बैठक के मॉडल नोटिस में आरक्षण का एक खाना छपा मिलता है; उस पर कुछ भरने से पूर्व DEO से लिखित स्पष्टीकरण लें।</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प्ररूप 3-क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3-क, भाग-I — प्रस्थापक का भाग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 3-क (नियम 78 देखिये), भाग-I</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108</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75.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 3-क का भाग-I — प्रस्थापक के हस्ताक्षर से समाप्त</a:t>
            </a:r>
            <a:r>
              <a:rPr sz="950" b="0" i="0">
                <a:solidFill>
                  <a:srgbClr val="5B6472"/>
                </a:solidFill>
                <a:latin typeface="Nirmala UI"/>
                <a:cs typeface="Nirmala UI"/>
                <a:ea typeface="Nirmala UI"/>
              </a:rPr>
              <a:t/>
            </a:r>
          </a:p>
        </p:txBody>
      </p:sp>
      <p:sp>
        <p:nvSpPr>
          <p:cNvPr id="12" name="TextBox 11"/>
          <p:cNvSpPr txBox="1"/>
          <p:nvPr/>
        </p:nvSpPr>
        <p:spPr>
          <a:xfrm>
            <a:off x="6263640" y="1680819"/>
            <a:ext cx="5367528" cy="4719980"/>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पहली ही पंक्ति</a:t>
            </a:r>
            <a:r>
              <a:rPr sz="1450" b="0" i="0">
                <a:solidFill>
                  <a:srgbClr val="202733"/>
                </a:solidFill>
                <a:latin typeface="Nirmala UI"/>
                <a:cs typeface="Nirmala UI"/>
                <a:ea typeface="Nirmala UI"/>
              </a:rPr>
              <a:t>  —  'मैं, निर्वाचित सदस्य, …' — प्ररूप स्वयं निर्वाचित सदस्य को ही प्रस्थापक मानता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मद 5</a:t>
            </a:r>
            <a:r>
              <a:rPr sz="1450" b="0" i="0">
                <a:solidFill>
                  <a:srgbClr val="202733"/>
                </a:solidFill>
                <a:latin typeface="Nirmala UI"/>
                <a:cs typeface="Nirmala UI"/>
                <a:ea typeface="Nirmala UI"/>
              </a:rPr>
              <a:t>  —  अभ्यर्थी का नाम नगरपालिका के वार्ड की निर्वाचक नामावली के भाग एवं क्रम संख्या पर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मद 6</a:t>
            </a:r>
            <a:r>
              <a:rPr sz="1450" b="0" i="0">
                <a:solidFill>
                  <a:srgbClr val="202733"/>
                </a:solidFill>
                <a:latin typeface="Nirmala UI"/>
                <a:cs typeface="Nirmala UI"/>
                <a:ea typeface="Nirmala UI"/>
              </a:rPr>
              <a:t>  —  'मेरा नाम … है, और मैं नगरपालिका के वार्ड संख्या … से निर्वाचित सदस्य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भाग-I के अन्त में केवल प्रस्थापक के हस्ताक्षर</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प्ररूप 3-क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3-क, भाग-II — अभ्यर्थी की सहमति एवं घोषणाएँ</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 3-क (नियम 78 देखिये), भाग-II · नियम 78(4) एवं 78(5)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109</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76.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 3-क का भाग-II — अभ्यर्थी के हस्ताक्षर से समाप्त</a:t>
            </a:r>
            <a:r>
              <a:rPr sz="950" b="0" i="0">
                <a:solidFill>
                  <a:srgbClr val="5B6472"/>
                </a:solidFill>
                <a:latin typeface="Nirmala UI"/>
                <a:cs typeface="Nirmala UI"/>
                <a:ea typeface="Nirmala UI"/>
              </a:rPr>
              <a:t/>
            </a:r>
          </a:p>
        </p:txBody>
      </p:sp>
      <p:sp>
        <p:nvSpPr>
          <p:cNvPr id="12" name="TextBox 11"/>
          <p:cNvSpPr txBox="1"/>
          <p:nvPr/>
        </p:nvSpPr>
        <p:spPr>
          <a:xfrm>
            <a:off x="6263640" y="1620225"/>
            <a:ext cx="5367528" cy="478057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 एवं (ख)</a:t>
            </a:r>
            <a:r>
              <a:rPr sz="1450" b="0" i="0">
                <a:solidFill>
                  <a:srgbClr val="202733"/>
                </a:solidFill>
                <a:latin typeface="Nirmala UI"/>
                <a:cs typeface="Nirmala UI"/>
                <a:ea typeface="Nirmala UI"/>
              </a:rPr>
              <a:t>  —  आयु की घोषणा; तथा दल द्वारा खड़ा किया जाना — अथवा</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(ग)</a:t>
            </a:r>
            <a:r>
              <a:rPr sz="1450" b="0" i="0">
                <a:solidFill>
                  <a:srgbClr val="202733"/>
                </a:solidFill>
                <a:latin typeface="Nirmala UI"/>
                <a:cs typeface="Nirmala UI"/>
                <a:ea typeface="Nirmala UI"/>
              </a:rPr>
              <a:t>  —  तीन प्रतीकों की पसंद</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(ङ)</a:t>
            </a:r>
            <a:r>
              <a:rPr sz="1450" b="0" i="0">
                <a:solidFill>
                  <a:srgbClr val="202733"/>
                </a:solidFill>
                <a:latin typeface="Nirmala UI"/>
                <a:cs typeface="Nirmala UI"/>
                <a:ea typeface="Nirmala UI"/>
              </a:rPr>
              <a:t>  —  'मैं नगरपालिका के लिए निर्वाचित होने के लिए अर्ह हूँ और निरर्हित भी नहीं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मद 2</a:t>
            </a:r>
            <a:r>
              <a:rPr sz="1450" b="0" i="0">
                <a:solidFill>
                  <a:srgbClr val="202733"/>
                </a:solidFill>
                <a:latin typeface="Nirmala UI"/>
                <a:cs typeface="Nirmala UI"/>
                <a:ea typeface="Nirmala UI"/>
              </a:rPr>
              <a:t>  —  आरक्षित पद पर जाति/जनजाति/वर्ग की घोषणा तथा प्रमाण-पत्र की अधिप्रमाणित प्रति संलग्न करना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मद 3</a:t>
            </a:r>
            <a:r>
              <a:rPr sz="1450" b="0" i="0">
                <a:solidFill>
                  <a:srgbClr val="202733"/>
                </a:solidFill>
                <a:latin typeface="Nirmala UI"/>
                <a:cs typeface="Nirmala UI"/>
                <a:ea typeface="Nirmala UI"/>
              </a:rPr>
              <a:t>  —  'मैं संसद, राज्य विधानसभा या किसी पंचायती राज संस्था का सदस्य या अध्यक्ष नहीं हूँ' — यह नियम 78(4) की जाँच है</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 · विधिक ढाँचा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महत्वपूर्ण आदेश — जाति प्रमाण-पत्र, संतान एवं आयु</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12(8) · अधिनियम 2009 की धारा 24 (राजपत्र 25.03.2026) · धारा 21(e) · SEC पत्रांक एफ.4(1)(1)नपा/रानिआ/2020/पार्ट-3/10157 दिनांक 22.11.2020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11</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604467"/>
            <a:ext cx="11064240" cy="4796332"/>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नियम 12(8)</a:t>
            </a:r>
            <a:r>
              <a:rPr sz="1450" b="0" i="0">
                <a:solidFill>
                  <a:srgbClr val="202733"/>
                </a:solidFill>
                <a:latin typeface="Nirmala UI"/>
                <a:cs typeface="Nirmala UI"/>
                <a:ea typeface="Nirmala UI"/>
              </a:rPr>
              <a:t>  —  जाति प्रमाण पत्र राजस्थान सरकार के प्राधिकृत अधिकारी द्वारा जारी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24(xvii)</a:t>
            </a:r>
            <a:r>
              <a:rPr sz="1450" b="0" i="0">
                <a:solidFill>
                  <a:srgbClr val="202733"/>
                </a:solidFill>
                <a:latin typeface="Nirmala UI"/>
                <a:cs typeface="Nirmala UI"/>
                <a:ea typeface="Nirmala UI"/>
              </a:rPr>
              <a:t>  —  संतान संबंधी प्रावधान 25.03.2026 के राजपत्र से हटा दिया गया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21(e)</a:t>
            </a:r>
            <a:r>
              <a:rPr sz="1450" b="0" i="0">
                <a:solidFill>
                  <a:srgbClr val="202733"/>
                </a:solidFill>
                <a:latin typeface="Nirmala UI"/>
                <a:cs typeface="Nirmala UI"/>
                <a:ea typeface="Nirmala UI"/>
              </a:rPr>
              <a:t>  —  सदस्य पद के अभ्यर्थी की आयु संवीक्षा वाले दिन 21 वर्ष होनी चाहिए</a:t>
            </a:r>
          </a:p>
        </p:txBody>
      </p:sp>
      <p:sp>
        <p:nvSpPr>
          <p:cNvPr id="11" name="Rounded Rectangle 10"/>
          <p:cNvSpPr/>
          <p:nvPr/>
        </p:nvSpPr>
        <p:spPr>
          <a:xfrm>
            <a:off x="566928" y="2679649"/>
            <a:ext cx="11064240" cy="1367282"/>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679649"/>
            <a:ext cx="82296" cy="1367282"/>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2807665"/>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पूरक — शासी प्रावधान कौन-सा है</a:t>
            </a:r>
          </a:p>
          <a:p>
            <a:pPr algn="l">
              <a:lnSpc>
                <a:spcPct val="110000"/>
              </a:lnSpc>
              <a:spcAft>
                <a:spcPts val="300"/>
              </a:spcAft>
            </a:pPr>
            <a:r>
              <a:rPr sz="1300" b="0" i="0">
                <a:solidFill>
                  <a:srgbClr val="202733"/>
                </a:solidFill>
                <a:latin typeface="Nirmala UI"/>
                <a:cs typeface="Nirmala UI"/>
                <a:ea typeface="Nirmala UI"/>
              </a:rPr>
              <a:t>आयु की कसौटी का शासी प्रावधान नियम 13(1)(iii) है — 'On the date and time fixed for scrutiny … the candidate has not attained the minimum age'।</a:t>
            </a:r>
          </a:p>
          <a:p>
            <a:pPr algn="l">
              <a:lnSpc>
                <a:spcPct val="110000"/>
              </a:lnSpc>
              <a:spcAft>
                <a:spcPts val="300"/>
              </a:spcAft>
            </a:pPr>
            <a:r>
              <a:rPr sz="1300" b="0" i="0">
                <a:solidFill>
                  <a:srgbClr val="202733"/>
                </a:solidFill>
                <a:latin typeface="Nirmala UI"/>
                <a:cs typeface="Nirmala UI"/>
                <a:ea typeface="Nirmala UI"/>
              </a:rPr>
              <a:t>पत्रांक 10157 उसी बात की पुष्टि करता है। कक्षा में पहले नियम बोलें, फिर पत्र।</a:t>
            </a:r>
          </a:p>
          <a:p>
            <a:pPr algn="l">
              <a:lnSpc>
                <a:spcPct val="110000"/>
              </a:lnSpc>
              <a:spcAft>
                <a:spcPts val="300"/>
              </a:spcAft>
            </a:pPr>
            <a:r>
              <a:rPr sz="1300" b="0" i="0">
                <a:solidFill>
                  <a:srgbClr val="202733"/>
                </a:solidFill>
                <a:latin typeface="Nirmala UI"/>
                <a:cs typeface="Nirmala UI"/>
                <a:ea typeface="Nirmala UI"/>
              </a:rPr>
              <a:t>इस पत्र का मूल पाठ इस संग्रह में उपलब्ध नहीं है — केवल डेक पर छपा लिंक है। निर्णय नियम पर टिकाएँ।</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प्ररूप 3-क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3-क, भाग-III एवं भाग-IV — RO के भाग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 3-क (नियम 78 देखिये), भाग-III एवं भाग-IV · नियम 12(7) यथाशक्य लागू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110</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77.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भाग-III (प्राप्ति) एवं भाग-IV (RO का विनिश्चय)</a:t>
            </a:r>
            <a:r>
              <a:rPr sz="950" b="0" i="0">
                <a:solidFill>
                  <a:srgbClr val="5B6472"/>
                </a:solidFill>
                <a:latin typeface="Nirmala UI"/>
                <a:cs typeface="Nirmala UI"/>
                <a:ea typeface="Nirmala UI"/>
              </a:rPr>
              <a:t/>
            </a:r>
          </a:p>
        </p:txBody>
      </p:sp>
      <p:sp>
        <p:nvSpPr>
          <p:cNvPr id="12" name="TextBox 11"/>
          <p:cNvSpPr txBox="1"/>
          <p:nvPr/>
        </p:nvSpPr>
        <p:spPr>
          <a:xfrm>
            <a:off x="6263640" y="1620225"/>
            <a:ext cx="5367528" cy="478057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भाग-III, पैरा 1</a:t>
            </a:r>
            <a:r>
              <a:rPr sz="1450" b="0" i="0">
                <a:solidFill>
                  <a:srgbClr val="202733"/>
                </a:solidFill>
                <a:latin typeface="Nirmala UI"/>
                <a:cs typeface="Nirmala UI"/>
                <a:ea typeface="Nirmala UI"/>
              </a:rPr>
              <a:t>  —  नाम-निर्देशन पत्र का क्रम संख्यांक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भाग-III, पैरा 2</a:t>
            </a:r>
            <a:r>
              <a:rPr sz="1450" b="0" i="0">
                <a:solidFill>
                  <a:srgbClr val="202733"/>
                </a:solidFill>
                <a:latin typeface="Nirmala UI"/>
                <a:cs typeface="Nirmala UI"/>
                <a:ea typeface="Nirmala UI"/>
              </a:rPr>
              <a:t>  —  'यह नाम-निर्देशन मुझे मेरे कार्यालय पर … बजे … को अभ्यर्थी/प्रस्थापक द्वारा परिदत्त किया गया'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केवल दो पैरा</a:t>
            </a:r>
            <a:r>
              <a:rPr sz="1450" b="0" i="0">
                <a:solidFill>
                  <a:srgbClr val="202733"/>
                </a:solidFill>
                <a:latin typeface="Nirmala UI"/>
                <a:cs typeface="Nirmala UI"/>
                <a:ea typeface="Nirmala UI"/>
              </a:rPr>
              <a:t>  —  भाग-III में कुल दो ही क्रमांकित पैरा हैं — 'तृतीय पैरा' यहाँ भी नहीं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भाग-IV</a:t>
            </a:r>
            <a:r>
              <a:rPr sz="1450" b="0" i="0">
                <a:solidFill>
                  <a:srgbClr val="202733"/>
                </a:solidFill>
                <a:latin typeface="Nirmala UI"/>
                <a:cs typeface="Nirmala UI"/>
                <a:ea typeface="Nirmala UI"/>
              </a:rPr>
              <a:t>  —  रिटर्निंग अधिकारी का विनिश्चय — 'मैंने इस नाम-निर्देशन पत्र का परीक्षण कर लिया है और निम्नलिखित रूप से विनिश्चय करता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अस्वीकृति</a:t>
            </a:r>
            <a:r>
              <a:rPr sz="1450" b="0" i="0">
                <a:solidFill>
                  <a:srgbClr val="202733"/>
                </a:solidFill>
                <a:latin typeface="Nirmala UI"/>
                <a:cs typeface="Nirmala UI"/>
                <a:ea typeface="Nirmala UI"/>
              </a:rPr>
              <a:t>  —  अस्वीकार करने पर कारण इसी भाग में लिखें</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प्ररूप 3-क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3-क, भाग-V — प्रस्तुतकर्ता को दी जाने वाली रसीद</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 3-क (नियम 78 देखिये), भाग-V</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111</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78.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भाग-V — RO द्वारा भरकर प्रस्तुतकर्ता को दिया जाने वाला भाग</a:t>
            </a:r>
            <a:r>
              <a:rPr sz="950" b="0" i="0">
                <a:solidFill>
                  <a:srgbClr val="5B6472"/>
                </a:solidFill>
                <a:latin typeface="Nirmala UI"/>
                <a:cs typeface="Nirmala UI"/>
                <a:ea typeface="Nirmala UI"/>
              </a:rPr>
              <a:t/>
            </a:r>
          </a:p>
        </p:txBody>
      </p:sp>
      <p:sp>
        <p:nvSpPr>
          <p:cNvPr id="12" name="TextBox 11"/>
          <p:cNvSpPr txBox="1"/>
          <p:nvPr/>
        </p:nvSpPr>
        <p:spPr>
          <a:xfrm>
            <a:off x="6263640" y="1706453"/>
            <a:ext cx="5367528" cy="4694346"/>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किसे</a:t>
            </a:r>
            <a:r>
              <a:rPr sz="1450" b="0" i="0">
                <a:solidFill>
                  <a:srgbClr val="202733"/>
                </a:solidFill>
                <a:latin typeface="Nirmala UI"/>
                <a:cs typeface="Nirmala UI"/>
                <a:ea typeface="Nirmala UI"/>
              </a:rPr>
              <a:t>  —  नाम-निर्देशन पत्र प्रस्तुत करने वाले व्यक्ति 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क्या</a:t>
            </a:r>
            <a:r>
              <a:rPr sz="1450" b="0" i="0">
                <a:solidFill>
                  <a:srgbClr val="202733"/>
                </a:solidFill>
                <a:latin typeface="Nirmala UI"/>
                <a:cs typeface="Nirmala UI"/>
                <a:ea typeface="Nirmala UI"/>
              </a:rPr>
              <a:t>  —  क्रम संख्यांक, तारीख एवं समय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किसने दिया</a:t>
            </a:r>
            <a:r>
              <a:rPr sz="1450" b="0" i="0">
                <a:solidFill>
                  <a:srgbClr val="202733"/>
                </a:solidFill>
                <a:latin typeface="Nirmala UI"/>
                <a:cs typeface="Nirmala UI"/>
                <a:ea typeface="Nirmala UI"/>
              </a:rPr>
              <a:t>  —  'अभ्यर्थी / प्रस्थापक द्वारा परिदत्त किया गया' — जो लागू न हो उसे काट दें</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रसीद देना न भूलें</a:t>
            </a:r>
            <a:r>
              <a:rPr sz="1450" b="0" i="0">
                <a:solidFill>
                  <a:srgbClr val="202733"/>
                </a:solidFill>
                <a:latin typeface="Nirmala UI"/>
                <a:cs typeface="Nirmala UI"/>
                <a:ea typeface="Nirmala UI"/>
              </a:rPr>
              <a:t>  —  यही अभ्यर्थी का एकमात्र प्राप्ति-प्रमाण है</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प्ररूप</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2-क — अध्यक्ष पद के निर्वाचन की लोक सूचना</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 2-क (नियम 78 देखिये), खण्ड (1) से (7)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112</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79.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 2-क — सात खण्ड</a:t>
            </a:r>
            <a:r>
              <a:rPr sz="950" b="0" i="0">
                <a:solidFill>
                  <a:srgbClr val="5B6472"/>
                </a:solidFill>
                <a:latin typeface="Nirmala UI"/>
                <a:cs typeface="Nirmala UI"/>
                <a:ea typeface="Nirmala UI"/>
              </a:rPr>
              <a:t/>
            </a:r>
          </a:p>
        </p:txBody>
      </p:sp>
      <p:sp>
        <p:nvSpPr>
          <p:cNvPr id="12" name="TextBox 11"/>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(2)</a:t>
            </a:r>
            <a:r>
              <a:rPr sz="1450" b="0" i="0">
                <a:solidFill>
                  <a:srgbClr val="202733"/>
                </a:solidFill>
                <a:latin typeface="Nirmala UI"/>
                <a:cs typeface="Nirmala UI"/>
                <a:ea typeface="Nirmala UI"/>
              </a:rPr>
              <a:t>  —  पद सामान्य है या किस प्रवर्ग के लिए आरक्षित — यह खाना भरना अनिवार्य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(3)</a:t>
            </a:r>
            <a:r>
              <a:rPr sz="1450" b="0" i="0">
                <a:solidFill>
                  <a:srgbClr val="202733"/>
                </a:solidFill>
                <a:latin typeface="Nirmala UI"/>
                <a:cs typeface="Nirmala UI"/>
                <a:ea typeface="Nirmala UI"/>
              </a:rPr>
              <a:t>  —  नाम-निर्देशन प्रातः 10.30 से सायं 3.00 बजे के बीच, अभ्यर्थी या उसके प्रस्थापक द्वारा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(6)</a:t>
            </a:r>
            <a:r>
              <a:rPr sz="1450" b="0" i="0">
                <a:solidFill>
                  <a:srgbClr val="202733"/>
                </a:solidFill>
                <a:latin typeface="Nirmala UI"/>
                <a:cs typeface="Nirmala UI"/>
                <a:ea typeface="Nirmala UI"/>
              </a:rPr>
              <a:t>  —  वापसी — अभ्यर्थी द्वारा, या जेल/पुलिस अभिरक्षा में हो तो प्राधिकृत व्यक्ति द्वारा, 3.00 बजे से पूर्व, व्यक्तिशः</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(7)</a:t>
            </a:r>
            <a:r>
              <a:rPr sz="1450" b="0" i="0">
                <a:solidFill>
                  <a:srgbClr val="202733"/>
                </a:solidFill>
                <a:latin typeface="Nirmala UI"/>
                <a:cs typeface="Nirmala UI"/>
                <a:ea typeface="Nirmala UI"/>
              </a:rPr>
              <a:t>  —  मतदान नगरपालिका में आयोजित निर्वाचित सदस्यों की बैठक में होगा</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प्ररूप</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23-क — अध्यक्ष के निर्वाचन का प्रमाण पत्र</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 23-क (नियम 78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113</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80.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 23-क का मुद्रित प्रारूप</a:t>
            </a:r>
            <a:r>
              <a:rPr sz="950" b="0" i="0">
                <a:solidFill>
                  <a:srgbClr val="5B6472"/>
                </a:solidFill>
                <a:latin typeface="Nirmala UI"/>
                <a:cs typeface="Nirmala UI"/>
                <a:ea typeface="Nirmala UI"/>
              </a:rPr>
              <a:t/>
            </a:r>
          </a:p>
        </p:txBody>
      </p:sp>
      <p:sp>
        <p:nvSpPr>
          <p:cNvPr id="12" name="TextBox 11"/>
          <p:cNvSpPr txBox="1"/>
          <p:nvPr/>
        </p:nvSpPr>
        <p:spPr>
          <a:xfrm>
            <a:off x="6263640" y="1706453"/>
            <a:ext cx="5367528" cy="4694346"/>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भरने योग्य</a:t>
            </a:r>
            <a:r>
              <a:rPr sz="1450" b="0" i="0">
                <a:solidFill>
                  <a:srgbClr val="202733"/>
                </a:solidFill>
                <a:latin typeface="Nirmala UI"/>
                <a:cs typeface="Nirmala UI"/>
                <a:ea typeface="Nirmala UI"/>
              </a:rPr>
              <a:t>  —  नगरपालिका का नाम, वर्ष, मास एवं दिन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दल</a:t>
            </a:r>
            <a:r>
              <a:rPr sz="1450" b="0" i="0">
                <a:solidFill>
                  <a:srgbClr val="202733"/>
                </a:solidFill>
                <a:latin typeface="Nirmala UI"/>
                <a:cs typeface="Nirmala UI"/>
                <a:ea typeface="Nirmala UI"/>
              </a:rPr>
              <a:t>  —  '(मान्यता प्राप्त राजनैतिक दल का नाम) द्वारा समर्थित' — निर्दलीय हो तो यह खाली रहेगा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कथन</a:t>
            </a:r>
            <a:r>
              <a:rPr sz="1450" b="0" i="0">
                <a:solidFill>
                  <a:srgbClr val="202733"/>
                </a:solidFill>
                <a:latin typeface="Nirmala UI"/>
                <a:cs typeface="Nirmala UI"/>
                <a:ea typeface="Nirmala UI"/>
              </a:rPr>
              <a:t>  —  'उक्त नगरपालिका के अध्यक्ष के पद के लिए सम्यक् रूप से निर्वाचित घोषित किया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रिटर्निंग अधिकारी की मुहर और हस्ताक्षर</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प्ररूप</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अध्यक्ष के चुनाव हेतु सदस्यों की बैठक का नोटिस</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78(6)(xi) — नोटिस का मुद्रित प्रारूप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114</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81.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बैठक के नोटिस का प्रारूप — पाँच बिन्दु</a:t>
            </a:r>
            <a:r>
              <a:rPr sz="950" b="0" i="0">
                <a:solidFill>
                  <a:srgbClr val="5B6472"/>
                </a:solidFill>
                <a:latin typeface="Nirmala UI"/>
                <a:cs typeface="Nirmala UI"/>
                <a:ea typeface="Nirmala UI"/>
              </a:rPr>
              <a:t/>
            </a:r>
          </a:p>
        </p:txBody>
      </p:sp>
      <p:sp>
        <p:nvSpPr>
          <p:cNvPr id="12" name="TextBox 11"/>
          <p:cNvSpPr txBox="1"/>
          <p:nvPr/>
        </p:nvSpPr>
        <p:spPr>
          <a:xfrm>
            <a:off x="6263640" y="1645859"/>
            <a:ext cx="5367528" cy="4754940"/>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बिन्दु 1</a:t>
            </a:r>
            <a:r>
              <a:rPr sz="1450" b="0" i="0">
                <a:solidFill>
                  <a:srgbClr val="202733"/>
                </a:solidFill>
                <a:latin typeface="Nirmala UI"/>
                <a:cs typeface="Nirmala UI"/>
                <a:ea typeface="Nirmala UI"/>
              </a:rPr>
              <a:t>  —  किस निकाय के किस पद (अध्यक्ष/सभापति/महापौर) के लिए निर्वाचन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बिन्दु 2</a:t>
            </a:r>
            <a:r>
              <a:rPr sz="1450" b="0" i="0">
                <a:solidFill>
                  <a:srgbClr val="202733"/>
                </a:solidFill>
                <a:latin typeface="Nirmala UI"/>
                <a:cs typeface="Nirmala UI"/>
                <a:ea typeface="Nirmala UI"/>
              </a:rPr>
              <a:t>  —  बैठक की दिनांक एवं स्थान — नगरपालिका कार्यालय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बिन्दु 3</a:t>
            </a:r>
            <a:r>
              <a:rPr sz="1450" b="0" i="0">
                <a:solidFill>
                  <a:srgbClr val="202733"/>
                </a:solidFill>
                <a:latin typeface="Nirmala UI"/>
                <a:cs typeface="Nirmala UI"/>
                <a:ea typeface="Nirmala UI"/>
              </a:rPr>
              <a:t>  —  मतदान प्रातः 10.00 बजे से मध्याह्न पश्चात् 2.00 बजे तक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बिन्दु 4</a:t>
            </a:r>
            <a:r>
              <a:rPr sz="1450" b="0" i="0">
                <a:solidFill>
                  <a:srgbClr val="202733"/>
                </a:solidFill>
                <a:latin typeface="Nirmala UI"/>
                <a:cs typeface="Nirmala UI"/>
                <a:ea typeface="Nirmala UI"/>
              </a:rPr>
              <a:t>  —  मतगणना मतदान समाप्ति के तुरन्त पश्चात्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बिन्दु 5</a:t>
            </a:r>
            <a:r>
              <a:rPr sz="1450" b="0" i="0">
                <a:solidFill>
                  <a:srgbClr val="202733"/>
                </a:solidFill>
                <a:latin typeface="Nirmala UI"/>
                <a:cs typeface="Nirmala UI"/>
                <a:ea typeface="Nirmala UI"/>
              </a:rPr>
              <a:t>  —  हर लड़ने वाला अभ्यर्थी उपस्थित रह सकेगा; मत केवल निर्वाचित सदस्य देंगे</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अध्यक्षीय मतपत्र का प्ररूप — बिन्दु 1 से 5</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क्रमांक प.1(2)(1)नपा-पंचा/सां.आ./रानिआ/14/1364 दिनांक 04.02.2026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115</a:t>
            </a:r>
          </a:p>
        </p:txBody>
      </p:sp>
      <p:sp>
        <p:nvSpPr>
          <p:cNvPr id="9" name="TextBox 8"/>
          <p:cNvSpPr txBox="1"/>
          <p:nvPr/>
        </p:nvSpPr>
        <p:spPr>
          <a:xfrm>
            <a:off x="566928" y="1697126"/>
            <a:ext cx="11064240" cy="4703673"/>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a:t>
            </a:r>
            <a:r>
              <a:rPr sz="1450" b="0" i="0">
                <a:solidFill>
                  <a:srgbClr val="202733"/>
                </a:solidFill>
                <a:latin typeface="Nirmala UI"/>
                <a:cs typeface="Nirmala UI"/>
                <a:ea typeface="Nirmala UI"/>
              </a:rPr>
              <a:t>  —  मतपत्र की चौड़ाई 4 इंच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2</a:t>
            </a:r>
            <a:r>
              <a:rPr sz="1450" b="0" i="0">
                <a:solidFill>
                  <a:srgbClr val="202733"/>
                </a:solidFill>
                <a:latin typeface="Nirmala UI"/>
                <a:cs typeface="Nirmala UI"/>
                <a:ea typeface="Nirmala UI"/>
              </a:rPr>
              <a:t>  —  ऊपरी भाग पर 4 MM मोटाई की छायादार (Shaded) लाईन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3</a:t>
            </a:r>
            <a:r>
              <a:rPr sz="1450" b="0" i="0">
                <a:solidFill>
                  <a:srgbClr val="202733"/>
                </a:solidFill>
                <a:latin typeface="Nirmala UI"/>
                <a:cs typeface="Nirmala UI"/>
                <a:ea typeface="Nirmala UI"/>
              </a:rPr>
              <a:t>  —  अभ्यर्थियों एवं नोटा के लिए पैनल; प्रत्येक पैनल की ऊँचाई 25 MM</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4</a:t>
            </a:r>
            <a:r>
              <a:rPr sz="1450" b="0" i="0">
                <a:solidFill>
                  <a:srgbClr val="202733"/>
                </a:solidFill>
                <a:latin typeface="Nirmala UI"/>
                <a:cs typeface="Nirmala UI"/>
                <a:ea typeface="Nirmala UI"/>
              </a:rPr>
              <a:t>  —  प्रथम एवं द्वितीय पैनल को 10 MM तथा अन्य सभी को 4 MM मोटी छायादार लाईन से पृथक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5</a:t>
            </a:r>
            <a:r>
              <a:rPr sz="1450" b="0" i="0">
                <a:solidFill>
                  <a:srgbClr val="202733"/>
                </a:solidFill>
                <a:latin typeface="Nirmala UI"/>
                <a:cs typeface="Nirmala UI"/>
                <a:ea typeface="Nirmala UI"/>
              </a:rPr>
              <a:t>  —  प्रथम एवं द्वितीय पैनल के बीच की 10 MM लाईन बीच से ऊर्ध्वाधर विभाजित — बाईं ओर मतपत्र क्रमांक; दाईं ओर 5 MM की क्षैतिज रेखा से दो भाग, ऊपरी भाग में अध्यक्ष, नगरनिकाय का नाम, साधारण/उप-निर्वाचन एवं वर्ष</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अध्यक्षीय मतपत्र का प्ररूप — बिन्दु 6 से 10</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1364 दिनांक 04.02.2026, बिन्दु 6 से 10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116</a:t>
            </a:r>
          </a:p>
        </p:txBody>
      </p:sp>
      <p:sp>
        <p:nvSpPr>
          <p:cNvPr id="9" name="TextBox 8"/>
          <p:cNvSpPr txBox="1"/>
          <p:nvPr/>
        </p:nvSpPr>
        <p:spPr>
          <a:xfrm>
            <a:off x="566928" y="1603491"/>
            <a:ext cx="11064240" cy="4797308"/>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6</a:t>
            </a:r>
            <a:r>
              <a:rPr sz="1450" b="0" i="0">
                <a:solidFill>
                  <a:srgbClr val="202733"/>
                </a:solidFill>
                <a:latin typeface="Nirmala UI"/>
                <a:cs typeface="Nirmala UI"/>
                <a:ea typeface="Nirmala UI"/>
              </a:rPr>
              <a:t>  —  अभ्यर्थी का नाम पैनल में बाईं ओर, प्रतीक दाहिनी ओर; अंतिम अभ्यर्थी के नीचे नोटा बाईं ओर एवं उसका प्रतीक दाईं ओर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7</a:t>
            </a:r>
            <a:r>
              <a:rPr sz="1450" b="0" i="0">
                <a:solidFill>
                  <a:srgbClr val="202733"/>
                </a:solidFill>
                <a:latin typeface="Nirmala UI"/>
                <a:cs typeface="Nirmala UI"/>
                <a:ea typeface="Nirmala UI"/>
              </a:rPr>
              <a:t>  —  प्रतीक का आकार 35 × 20 MM (चौड़ाई × ऊँचाई) से अधिक नहीं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8</a:t>
            </a:r>
            <a:r>
              <a:rPr sz="1450" b="0" i="0">
                <a:solidFill>
                  <a:srgbClr val="202733"/>
                </a:solidFill>
                <a:latin typeface="Nirmala UI"/>
                <a:cs typeface="Nirmala UI"/>
                <a:ea typeface="Nirmala UI"/>
              </a:rPr>
              <a:t>  —  नाम उसी रीति एवं उसी क्रम में जिसमें वे निर्वाचन लड़ने वाले अभ्यर्थियों की सूची में आए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9</a:t>
            </a:r>
            <a:r>
              <a:rPr sz="1450" b="0" i="0">
                <a:solidFill>
                  <a:srgbClr val="202733"/>
                </a:solidFill>
                <a:latin typeface="Nirmala UI"/>
                <a:cs typeface="Nirmala UI"/>
                <a:ea typeface="Nirmala UI"/>
              </a:rPr>
              <a:t>  —  मतपत्र पर विशिष्टियाँ हिन्दी में देवनागरी लिपि 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10</a:t>
            </a:r>
            <a:r>
              <a:rPr sz="1450" b="0" i="0">
                <a:solidFill>
                  <a:srgbClr val="202733"/>
                </a:solidFill>
                <a:latin typeface="Nirmala UI"/>
                <a:cs typeface="Nirmala UI"/>
                <a:ea typeface="Nirmala UI"/>
              </a:rPr>
              <a:t>  —  नोटा सहित संख्या 9 से अधिक हो तो दो स्तम्भ, 18 से अधिक पर तीन स्तम्भ; प्रत्येक स्तम्भ 4 इंच का</a:t>
            </a:r>
          </a:p>
        </p:txBody>
      </p:sp>
      <p:sp>
        <p:nvSpPr>
          <p:cNvPr id="10" name="Rounded Rectangle 9"/>
          <p:cNvSpPr/>
          <p:nvPr/>
        </p:nvSpPr>
        <p:spPr>
          <a:xfrm>
            <a:off x="566928" y="3261349"/>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261349"/>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389365"/>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गिनती में नोटा भी है</a:t>
            </a:r>
          </a:p>
          <a:p>
            <a:pPr algn="l">
              <a:lnSpc>
                <a:spcPct val="110000"/>
              </a:lnSpc>
              <a:spcAft>
                <a:spcPts val="300"/>
              </a:spcAft>
            </a:pPr>
            <a:r>
              <a:rPr sz="1300" b="0" i="0">
                <a:solidFill>
                  <a:srgbClr val="202733"/>
                </a:solidFill>
                <a:latin typeface="Nirmala UI"/>
                <a:cs typeface="Nirmala UI"/>
                <a:ea typeface="Nirmala UI"/>
              </a:rPr>
              <a:t>'निर्वाचन लड़ने वाले अभ्यर्थियों की संख्या नोटा के विकल्प सहित' — स्तम्भ तय करते समय नोटा का पैनल गिनना न भूलें।</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अध्यक्षीय मतपत्र के दो नमूने</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1364 दिनांक 04.02.2026 के संलग्न नमूने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117</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84.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एक स्तम्भ में तथा दो स्तम्भों में मुद्रित मतपत्र के नमूने</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बाईं ओर</a:t>
            </a:r>
            <a:r>
              <a:rPr sz="1450" b="0" i="0">
                <a:solidFill>
                  <a:srgbClr val="202733"/>
                </a:solidFill>
                <a:latin typeface="Nirmala UI"/>
                <a:cs typeface="Nirmala UI"/>
                <a:ea typeface="Nirmala UI"/>
              </a:rPr>
              <a:t>  —  एक स्तम्भ वाला नमूना — नोटा अंतिम अभ्यर्थी के नीचे</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दाईं ओर</a:t>
            </a:r>
            <a:r>
              <a:rPr sz="1450" b="0" i="0">
                <a:solidFill>
                  <a:srgbClr val="202733"/>
                </a:solidFill>
                <a:latin typeface="Nirmala UI"/>
                <a:cs typeface="Nirmala UI"/>
                <a:ea typeface="Nirmala UI"/>
              </a:rPr>
              <a:t>  —  दो स्तम्भ वाला नमूना — नोटा फिर भी अंतिम पैनल 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ऊपरी ब्लॉक</a:t>
            </a:r>
            <a:r>
              <a:rPr sz="1450" b="0" i="0">
                <a:solidFill>
                  <a:srgbClr val="202733"/>
                </a:solidFill>
                <a:latin typeface="Nirmala UI"/>
                <a:cs typeface="Nirmala UI"/>
                <a:ea typeface="Nirmala UI"/>
              </a:rPr>
              <a:t>  —  बाईं ओर मतपत्र क्रमांक, दाईं ओर निर्वाचन की विशिष्टियाँ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जाँच</a:t>
            </a:r>
            <a:r>
              <a:rPr sz="1450" b="0" i="0">
                <a:solidFill>
                  <a:srgbClr val="202733"/>
                </a:solidFill>
                <a:latin typeface="Nirmala UI"/>
                <a:cs typeface="Nirmala UI"/>
                <a:ea typeface="Nirmala UI"/>
              </a:rPr>
              <a:t>  —  मुद्रण से पूर्व पैनल की ऊँचाई, छायादार लाईन की मोटाई एवं प्रतीक का आकार मिलाएँ</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13</a:t>
            </a:r>
          </a:p>
        </p:txBody>
      </p:sp>
      <p:sp>
        <p:nvSpPr>
          <p:cNvPr id="5" name="Rectangle 4"/>
          <p:cNvSpPr/>
          <p:nvPr/>
        </p:nvSpPr>
        <p:spPr>
          <a:xfrm>
            <a:off x="822960" y="3611880"/>
            <a:ext cx="1554480" cy="3175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उपाध्यक्षीय पदों का निर्वाचन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अध्याय V · नियम 79 से 89 · 22.09.2026 — एक ही दिन में पूरा चुनाव</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रिटर्निंग अधिकारी  ·  118</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13 · उपाध्यक्ष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बैठक कब — नियम 79</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79(1), 79(2) एवं उसका परन्तुक · अधिनियम 2009 की धारा 43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119</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638452"/>
            <a:ext cx="11064240" cy="476234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कौन चुनेगा</a:t>
            </a:r>
            <a:r>
              <a:rPr sz="1450" b="0" i="0">
                <a:solidFill>
                  <a:srgbClr val="202733"/>
                </a:solidFill>
                <a:latin typeface="Nirmala UI"/>
                <a:cs typeface="Nirmala UI"/>
                <a:ea typeface="Nirmala UI"/>
              </a:rPr>
              <a:t>  —  उपाध्यक्ष का पद नगरपालिका के उस सदस्य से भरा जाएगा जो उसके निर्वाचित सदस्यों में से चुना गया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निर्वाचित सदस्यों की बैठक नगरपालिका के कार्यालय में, प्रातः 10 बजे, अध्यक्ष का परिणाम घोषित होने के ठीक अगले दिन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इस चुनाव में</a:t>
            </a:r>
            <a:r>
              <a:rPr sz="1450" b="0" i="0">
                <a:solidFill>
                  <a:srgbClr val="202733"/>
                </a:solidFill>
                <a:latin typeface="Nirmala UI"/>
                <a:cs typeface="Nirmala UI"/>
                <a:ea typeface="Nirmala UI"/>
              </a:rPr>
              <a:t>  —  अध्यक्ष का परिणाम 21.09.2026 → उपाध्यक्ष की बैठक 22.09.2026</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परन्तुक</a:t>
            </a:r>
            <a:r>
              <a:rPr sz="1450" b="0" i="0">
                <a:solidFill>
                  <a:srgbClr val="202733"/>
                </a:solidFill>
                <a:latin typeface="Nirmala UI"/>
                <a:cs typeface="Nirmala UI"/>
                <a:ea typeface="Nirmala UI"/>
              </a:rPr>
              <a:t>  —  राज्य निर्वाचन आयोग, लेखबद्ध किए जाने वाले कारणों से, किसी अन्य दिन एवं समय पर निर्वाचन का निदेश दे सकेगा</a:t>
            </a:r>
          </a:p>
        </p:txBody>
      </p:sp>
      <p:sp>
        <p:nvSpPr>
          <p:cNvPr id="11" name="Rounded Rectangle 10"/>
          <p:cNvSpPr/>
          <p:nvPr/>
        </p:nvSpPr>
        <p:spPr>
          <a:xfrm>
            <a:off x="566928" y="3004972"/>
            <a:ext cx="11064240" cy="79273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004972"/>
            <a:ext cx="82296" cy="79273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132988"/>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नोटिस में सांविधिक आधार भी लिखें</a:t>
            </a:r>
          </a:p>
          <a:p>
            <a:pPr algn="l">
              <a:lnSpc>
                <a:spcPct val="110000"/>
              </a:lnSpc>
              <a:spcAft>
                <a:spcPts val="300"/>
              </a:spcAft>
            </a:pPr>
            <a:r>
              <a:rPr sz="1300" b="0" i="0">
                <a:solidFill>
                  <a:srgbClr val="202733"/>
                </a:solidFill>
                <a:latin typeface="Nirmala UI"/>
                <a:cs typeface="Nirmala UI"/>
                <a:ea typeface="Nirmala UI"/>
              </a:rPr>
              <a:t>आयोग के मॉडल नोटिस में धारा 43 सहपठित नियम 79 एवं 80 — दोनों का उल्लेख है। केवल नियम लिखकर न छोड़ें।</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02</a:t>
            </a:r>
          </a:p>
        </p:txBody>
      </p:sp>
      <p:sp>
        <p:nvSpPr>
          <p:cNvPr id="5" name="Rectangle 4"/>
          <p:cNvSpPr/>
          <p:nvPr/>
        </p:nvSpPr>
        <p:spPr>
          <a:xfrm>
            <a:off x="822960" y="3611880"/>
            <a:ext cx="1554480" cy="3175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नामनिर्देशन पत्र, संलग्नक एवं संवीक्षा की तैयारी</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प्ररूप-3 · उपाबन्ध-I · घोषणाएँ · प्रतिभूति निक्षेप · नियम 13 एवं 14</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रिटर्निंग अधिकारी  ·  12</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13 · उपाध्यक्ष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एक ही दिन का पूरा कार्यक्रम — नियम 80</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80 के खण्ड (क) से (ङ) एवं उसका परन्तुक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120</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44634"/>
          <a:ext cx="11064240" cy="1755647"/>
        </p:xfrm>
        <a:graphic>
          <a:graphicData uri="http://schemas.openxmlformats.org/drawingml/2006/table">
            <a:tbl>
              <a:tblPr firstRow="1" bandRow="1">
                <a:tableStyleId>{5C22544A-7EE6-4342-B048-85BDC9FD1C3A}</a:tableStyleId>
              </a:tblPr>
              <a:tblGrid>
                <a:gridCol w="1844040"/>
                <a:gridCol w="5532120"/>
                <a:gridCol w="3688080"/>
              </a:tblGrid>
              <a:tr h="292607">
                <a:tc>
                  <a:txBody>
                    <a:bodyPr/>
                    <a:lstStyle/>
                    <a:p>
                      <a:r>
                        <a:rPr sz="1250" b="1" i="0">
                          <a:solidFill>
                            <a:srgbClr val="FFFFFF"/>
                          </a:solidFill>
                          <a:latin typeface="Nirmala UI"/>
                          <a:cs typeface="Nirmala UI"/>
                          <a:ea typeface="Nirmala UI"/>
                        </a:rPr>
                        <a:t>खण्ड</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चरण</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समय</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 निर्देशन प्रस्तुत करने का समय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प्रातः 10.00 से 11.00 बजे</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(ख)</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संवीक्षा प्रारम्भ</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प्रातः 11.30 बजे</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 वापसी — इससे पूर्व</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अपराह्न 2.00 बजे</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(घ)</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(यदि आवश्यक)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अपराह्न 2.30 से 5.00 बजे</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(ङ)</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मतगणना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पूर्ण होने के तुरन्त पश्चात्</a:t>
                      </a:r>
                    </a:p>
                  </a:txBody>
                  <a:tcPr marL="82296" marR="82296" marT="27432" marB="27432" anchor="ctr">
                    <a:solidFill>
                      <a:srgbClr val="FFFFFF"/>
                    </a:solidFill>
                  </a:tcPr>
                </a:tc>
              </a:tr>
            </a:tbl>
          </a:graphicData>
        </a:graphic>
      </p:graphicFrame>
      <p:sp>
        <p:nvSpPr>
          <p:cNvPr id="11" name="Rounded Rectangle 10"/>
          <p:cNvSpPr/>
          <p:nvPr/>
        </p:nvSpPr>
        <p:spPr>
          <a:xfrm>
            <a:off x="566928" y="350145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0145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2946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नोटिस कब चस्पा होगा</a:t>
            </a:r>
          </a:p>
          <a:p>
            <a:pPr algn="l">
              <a:lnSpc>
                <a:spcPct val="110000"/>
              </a:lnSpc>
              <a:spcAft>
                <a:spcPts val="300"/>
              </a:spcAft>
            </a:pPr>
            <a:r>
              <a:rPr sz="1300" b="0" i="0">
                <a:solidFill>
                  <a:srgbClr val="202733"/>
                </a:solidFill>
                <a:latin typeface="Nirmala UI"/>
                <a:cs typeface="Nirmala UI"/>
                <a:ea typeface="Nirmala UI"/>
              </a:rPr>
              <a:t>अध्यक्ष के निर्वाचन का परिणाम घोषित होते ही, RO नगरपालिका के नोटिस बोर्ड पर यह नोटिस चस्पा करेगा।</a:t>
            </a:r>
          </a:p>
          <a:p>
            <a:pPr algn="l">
              <a:lnSpc>
                <a:spcPct val="110000"/>
              </a:lnSpc>
              <a:spcAft>
                <a:spcPts val="300"/>
              </a:spcAft>
            </a:pPr>
            <a:r>
              <a:rPr sz="1300" b="0" i="0">
                <a:solidFill>
                  <a:srgbClr val="202733"/>
                </a:solidFill>
                <a:latin typeface="Nirmala UI"/>
                <a:cs typeface="Nirmala UI"/>
                <a:ea typeface="Nirmala UI"/>
              </a:rPr>
              <a:t>परन्तुक — RO आवश्यक होने पर मतदान का समय बढ़ा सकेगा, अथवा सभी पदधारी सदस्यों के मत दे देने पर उसे पहले समाप्त घोषित कर सकेगा।</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13 · उपाध्यक्ष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निर्धारित प्रपत्र एवं नियम — 1 से 5</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81(1), 81(5), 83, 84(1) एवं 84(3) · अनुसूची-1 से अनुसूची-3ख</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121</a:t>
            </a:r>
          </a:p>
        </p:txBody>
      </p:sp>
      <p:graphicFrame>
        <p:nvGraphicFramePr>
          <p:cNvPr id="9" name="Table 8"/>
          <p:cNvGraphicFramePr>
            <a:graphicFrameLocks noGrp="1"/>
          </p:cNvGraphicFramePr>
          <p:nvPr/>
        </p:nvGraphicFramePr>
        <p:xfrm>
          <a:off x="566928" y="1686885"/>
          <a:ext cx="11064240" cy="1755647"/>
        </p:xfrm>
        <a:graphic>
          <a:graphicData uri="http://schemas.openxmlformats.org/drawingml/2006/table">
            <a:tbl>
              <a:tblPr firstRow="1" bandRow="1">
                <a:tableStyleId>{5C22544A-7EE6-4342-B048-85BDC9FD1C3A}</a:tableStyleId>
              </a:tblPr>
              <a:tblGrid>
                <a:gridCol w="922020"/>
                <a:gridCol w="5532120"/>
                <a:gridCol w="2766060"/>
                <a:gridCol w="1844040"/>
              </a:tblGrid>
              <a:tr h="292607">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प्रक्रिया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प्रपत्र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नियम</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 निर्देशन पत्र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अनुसूची-1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81(1)</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नाम निर्देशन हेतु प्रस्थापित अभ्यर्थियों की सूची</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अनुसूची-2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81(5)</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विधिमान्यतः नाम निर्देशित अभ्यर्थियों की सूची</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अनुसूची-3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83</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अभ्यर्थिता की वापसी का नोटिस</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अनुसूची-3 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84(1)</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निर्वाचन लड़ने वाले अभ्यर्थियों की सूची</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अनुसूची-3 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84(3)</a:t>
                      </a:r>
                    </a:p>
                  </a:txBody>
                  <a:tcPr marL="82296" marR="82296" marT="27432" marB="27432" anchor="ctr">
                    <a:solidFill>
                      <a:srgbClr val="FFFFFF"/>
                    </a:solidFill>
                  </a:tcPr>
                </a:tc>
              </a:tr>
            </a:tbl>
          </a:graphicData>
        </a:graphic>
      </p:graphicFrame>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13 · उपाध्यक्ष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निर्धारित प्रपत्र एवं नियम — 6 से 9</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86(3), नियम 85, नियम 87 एवं नियम 88(क) · अनुसूची-4 से अनुसूची-6 तथा अनुसूची-VIII</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122</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556034"/>
          <a:ext cx="11064240" cy="1469135"/>
        </p:xfrm>
        <a:graphic>
          <a:graphicData uri="http://schemas.openxmlformats.org/drawingml/2006/table">
            <a:tbl>
              <a:tblPr firstRow="1" bandRow="1">
                <a:tableStyleId>{5C22544A-7EE6-4342-B048-85BDC9FD1C3A}</a:tableStyleId>
              </a:tblPr>
              <a:tblGrid>
                <a:gridCol w="922020"/>
                <a:gridCol w="5532120"/>
                <a:gridCol w="2766060"/>
                <a:gridCol w="1844040"/>
              </a:tblGrid>
              <a:tr h="293827">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प्रक्रिया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प्रपत्र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नियम</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मतपत्र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अनुसूची-4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86(3)</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जब स्थान निर्विरोध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अनुसूची-5</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85</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8</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जब स्थान सविरोध हो — परिणाम की घोषणा</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अनुसूची-6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87(6)</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9</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कार्यवाही का अभिलेख</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अनुसूची-VIII</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88(क)</a:t>
                      </a:r>
                    </a:p>
                  </a:txBody>
                  <a:tcPr marL="82296" marR="82296" marT="27432" marB="27432" anchor="ctr">
                    <a:solidFill>
                      <a:srgbClr val="F4F2EC"/>
                    </a:solidFill>
                  </a:tcPr>
                </a:tc>
              </a:tr>
            </a:tbl>
          </a:graphicData>
        </a:graphic>
      </p:graphicFrame>
      <p:sp>
        <p:nvSpPr>
          <p:cNvPr id="11" name="Rounded Rectangle 10"/>
          <p:cNvSpPr/>
          <p:nvPr/>
        </p:nvSpPr>
        <p:spPr>
          <a:xfrm>
            <a:off x="566928" y="3226338"/>
            <a:ext cx="11064240" cy="117576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26338"/>
            <a:ext cx="82296" cy="117576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54354"/>
            <a:ext cx="10607040" cy="947166"/>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पूरक — नौवीं पंक्ति डेक में नहीं है</a:t>
            </a:r>
          </a:p>
          <a:p>
            <a:pPr algn="l">
              <a:lnSpc>
                <a:spcPct val="110000"/>
              </a:lnSpc>
              <a:spcAft>
                <a:spcPts val="300"/>
              </a:spcAft>
            </a:pPr>
            <a:r>
              <a:rPr sz="1300" b="0" i="0">
                <a:solidFill>
                  <a:srgbClr val="202733"/>
                </a:solidFill>
                <a:latin typeface="Nirmala UI"/>
                <a:cs typeface="Nirmala UI"/>
                <a:ea typeface="Nirmala UI"/>
              </a:rPr>
              <a:t>परिणाम की घोषणा के तुरन्त पश्चात् RO अनुसूची-VIII में कार्यवाही का अभिलेख तैयार करेगा, तथा नोटिस बोर्ड पर अपने हस्ताक्षर से अधिसूचना प्रकाशित कर उसकी एक प्रति राजपत्र में प्रकाशन हेतु राज्य निर्वाचन आयोग को भेजेगा [नियम 88]।</a:t>
            </a:r>
          </a:p>
          <a:p>
            <a:pPr algn="l">
              <a:lnSpc>
                <a:spcPct val="110000"/>
              </a:lnSpc>
              <a:spcAft>
                <a:spcPts val="300"/>
              </a:spcAft>
            </a:pPr>
            <a:r>
              <a:rPr sz="1300" b="0" i="0">
                <a:solidFill>
                  <a:srgbClr val="202733"/>
                </a:solidFill>
                <a:latin typeface="Nirmala UI"/>
                <a:cs typeface="Nirmala UI"/>
                <a:ea typeface="Nirmala UI"/>
              </a:rPr>
              <a:t>मूल स्लाइडों में क्रम संख्या 5 दो बार छपी है — यहाँ उसे 1 से 9 के सतत क्रम में कर दिया गया है।</a:t>
            </a:r>
          </a:p>
        </p:txBody>
      </p:sp>
    </p:spTree>
  </p:cSld>
  <p:clrMapOvr>
    <a:masterClrMapping/>
  </p:clrMapOvr>
</p:sld>
</file>

<file path=ppt/slides/slide1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13 · उपाध्यक्ष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नामांकन एवं संवीक्षा — नियम 81 एवं 82</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81(1) से (5) · नियम 82(1), 82(2)(क)(ख), उसका परन्तुक, तथा 82(3)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123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468648"/>
            <a:ext cx="11064240" cy="4932151"/>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प्रस्थापक</a:t>
            </a:r>
            <a:r>
              <a:rPr sz="1450" b="0" i="0">
                <a:solidFill>
                  <a:srgbClr val="202733"/>
                </a:solidFill>
                <a:latin typeface="Nirmala UI"/>
                <a:cs typeface="Nirmala UI"/>
                <a:ea typeface="Nirmala UI"/>
              </a:rPr>
              <a:t>  —  प्रत्येक नामांकन पत्र पर एक सदस्य प्रस्थापक के रूप में हस्ताक्षर करेगा; अभ्यर्थी खड़े होने की इच्छा की घोषणा पर हस्ताक्षर करेगा [81(2)]</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पृथक पत्र</a:t>
            </a:r>
            <a:r>
              <a:rPr sz="1450" b="0" i="0">
                <a:solidFill>
                  <a:srgbClr val="202733"/>
                </a:solidFill>
                <a:latin typeface="Nirmala UI"/>
                <a:cs typeface="Nirmala UI"/>
                <a:ea typeface="Nirmala UI"/>
              </a:rPr>
              <a:t>  —  प्रत्येक अभ्यर्थी के लिए पृथक नामांकन पत्र [81(3)]</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कौन प्रस्तुत करेगा</a:t>
            </a:r>
            <a:r>
              <a:rPr sz="1450" b="0" i="0">
                <a:solidFill>
                  <a:srgbClr val="202733"/>
                </a:solidFill>
                <a:latin typeface="Nirmala UI"/>
                <a:cs typeface="Nirmala UI"/>
                <a:ea typeface="Nirmala UI"/>
              </a:rPr>
              <a:t>  —  अभ्यर्थी अथवा उसका प्रस्थापक [81(4)]</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अस्वीकृति के केवल दो आधार</a:t>
            </a:r>
            <a:r>
              <a:rPr sz="1450" b="0" i="0">
                <a:solidFill>
                  <a:srgbClr val="202733"/>
                </a:solidFill>
                <a:latin typeface="Nirmala UI"/>
                <a:cs typeface="Nirmala UI"/>
                <a:ea typeface="Nirmala UI"/>
              </a:rPr>
              <a:t>  —  (क) प्रस्थापक नगरपालिका का सदस्य नहीं है · (ख) नियम 81 के उपनियम (1) से (4) में से किसी का पालन नहीं हुआ</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परन्तुक</a:t>
            </a:r>
            <a:r>
              <a:rPr sz="1450" b="0" i="0">
                <a:solidFill>
                  <a:srgbClr val="202733"/>
                </a:solidFill>
                <a:latin typeface="Nirmala UI"/>
                <a:cs typeface="Nirmala UI"/>
                <a:ea typeface="Nirmala UI"/>
              </a:rPr>
              <a:t>  —  नाम या अन्य विशिष्टियों के अशुद्ध वर्णन मात्र से नामांकन अस्वीकार नहीं होगा, यदि पहचान युक्तियुक्त संदेह से परे स्थापित हो सके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अभिलेख</a:t>
            </a:r>
            <a:r>
              <a:rPr sz="1450" b="0" i="0">
                <a:solidFill>
                  <a:srgbClr val="202733"/>
                </a:solidFill>
                <a:latin typeface="Nirmala UI"/>
                <a:cs typeface="Nirmala UI"/>
                <a:ea typeface="Nirmala UI"/>
              </a:rPr>
              <a:t>  —  प्रत्येक नामांकन पत्र पर विनिश्चय पृष्ठांकित; अस्वीकृति पर कारणों का संक्षिप्त लिखित कथन [82(3)]</a:t>
            </a:r>
          </a:p>
        </p:txBody>
      </p:sp>
      <p:sp>
        <p:nvSpPr>
          <p:cNvPr id="11" name="Rounded Rectangle 10"/>
          <p:cNvSpPr/>
          <p:nvPr/>
        </p:nvSpPr>
        <p:spPr>
          <a:xfrm>
            <a:off x="566928" y="4058686"/>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058686"/>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186702"/>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सदस्य पद से भेद</a:t>
            </a:r>
          </a:p>
          <a:p>
            <a:pPr algn="l">
              <a:lnSpc>
                <a:spcPct val="110000"/>
              </a:lnSpc>
              <a:spcAft>
                <a:spcPts val="300"/>
              </a:spcAft>
            </a:pPr>
            <a:r>
              <a:rPr sz="1300" b="0" i="0">
                <a:solidFill>
                  <a:srgbClr val="202733"/>
                </a:solidFill>
                <a:latin typeface="Nirmala UI"/>
                <a:cs typeface="Nirmala UI"/>
                <a:ea typeface="Nirmala UI"/>
              </a:rPr>
              <a:t>उपाध्यक्ष पद की नाम वापसी [नियम 84(1)] रिटर्निंग अधिकारी को 'personally' परिदत्त होनी चाहिए — वहाँ प्रस्थापक वाला रास्ता नहीं है। सदस्य पद (नियम 16) और उपाध्यक्ष पद (नियम 84) को कभी न मिलाएँ।</a:t>
            </a:r>
          </a:p>
        </p:txBody>
      </p:sp>
    </p:spTree>
  </p:cSld>
  <p:clrMapOvr>
    <a:masterClrMapping/>
  </p:clrMapOvr>
</p:sld>
</file>

<file path=ppt/slides/slide1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13 · उपाध्यक्ष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 प्रक्रिया — नियम 85 एवं 86</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85(1) से (3) · नियम 86(1) से (8)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124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494282"/>
            <a:ext cx="11064240" cy="4906518"/>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केवल एक अभ्यर्थी</a:t>
            </a:r>
            <a:r>
              <a:rPr sz="1450" b="0" i="0">
                <a:solidFill>
                  <a:srgbClr val="202733"/>
                </a:solidFill>
                <a:latin typeface="Nirmala UI"/>
                <a:cs typeface="Nirmala UI"/>
                <a:ea typeface="Nirmala UI"/>
              </a:rPr>
              <a:t>  —  कोई मतदान नहीं; अनुसूची-5 के प्ररूप में निर्विरोध निर्वाचित घोषित [85(1)]</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कोई वैध अभ्यर्थी नहीं</a:t>
            </a:r>
            <a:r>
              <a:rPr sz="1450" b="0" i="0">
                <a:solidFill>
                  <a:srgbClr val="202733"/>
                </a:solidFill>
                <a:latin typeface="Nirmala UI"/>
                <a:cs typeface="Nirmala UI"/>
                <a:ea typeface="Nirmala UI"/>
              </a:rPr>
              <a:t>  —  निर्वाचन की समस्त कार्यवाहियाँ नये सिरे से प्रारम्भ होंगी [85(3)]</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सहायता</a:t>
            </a:r>
            <a:r>
              <a:rPr sz="1450" b="0" i="0">
                <a:solidFill>
                  <a:srgbClr val="202733"/>
                </a:solidFill>
                <a:latin typeface="Nirmala UI"/>
                <a:cs typeface="Nirmala UI"/>
                <a:ea typeface="Nirmala UI"/>
              </a:rPr>
              <a:t>  —  RO की सहायता के लिए जिला नगरपालिका निर्वाचन अधिकारी एक मतदान अधिकारी नियुक्त करेगा [86(2)]</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मतपत्र</a:t>
            </a:r>
            <a:r>
              <a:rPr sz="1450" b="0" i="0">
                <a:solidFill>
                  <a:srgbClr val="202733"/>
                </a:solidFill>
                <a:latin typeface="Nirmala UI"/>
                <a:cs typeface="Nirmala UI"/>
                <a:ea typeface="Nirmala UI"/>
              </a:rPr>
              <a:t>  —  अनुसूची-4 के प्ररूप में, RO की मुहर एवं हस्ताक्षर से अधिप्रमाणित; जारी करने से पूर्व सदस्यों की सूची में प्रविष्टि पर टिक लगाएँ [86(3)]</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कैसे मत देंगे</a:t>
            </a:r>
            <a:r>
              <a:rPr sz="1450" b="0" i="0">
                <a:solidFill>
                  <a:srgbClr val="202733"/>
                </a:solidFill>
                <a:latin typeface="Nirmala UI"/>
                <a:cs typeface="Nirmala UI"/>
                <a:ea typeface="Nirmala UI"/>
              </a:rPr>
              <a:t>  —  सदस्य अपनी पसंद के अभ्यर्थी के नाम के सामने क्रॉस का चिन्ह लगाएगा — केवल RO द्वारा दिये गये उपकरण से [86(4)]</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निरक्षर/अशक्त</a:t>
            </a:r>
            <a:r>
              <a:rPr sz="1450" b="0" i="0">
                <a:solidFill>
                  <a:srgbClr val="202733"/>
                </a:solidFill>
                <a:latin typeface="Nirmala UI"/>
                <a:cs typeface="Nirmala UI"/>
                <a:ea typeface="Nirmala UI"/>
              </a:rPr>
              <a:t>  —  RO अथवा मतदाता द्वारा चुना गया कोई अन्य सदस्य उसकी इच्छानुसार मत अभिलिखित करेगा [86(6)]</a:t>
            </a:r>
          </a:p>
        </p:txBody>
      </p:sp>
      <p:sp>
        <p:nvSpPr>
          <p:cNvPr id="11" name="Rounded Rectangle 10"/>
          <p:cNvSpPr/>
          <p:nvPr/>
        </p:nvSpPr>
        <p:spPr>
          <a:xfrm>
            <a:off x="566928" y="3870706"/>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870706"/>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99872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नियम 86(8) — मुद्रण-दोष, विधि का दोष नहीं</a:t>
            </a:r>
          </a:p>
          <a:p>
            <a:pPr algn="l">
              <a:lnSpc>
                <a:spcPct val="110000"/>
              </a:lnSpc>
              <a:spcAft>
                <a:spcPts val="300"/>
              </a:spcAft>
            </a:pPr>
            <a:r>
              <a:rPr sz="1300" b="0" i="0">
                <a:solidFill>
                  <a:srgbClr val="202733"/>
                </a:solidFill>
                <a:latin typeface="Nirmala UI"/>
                <a:cs typeface="Nirmala UI"/>
                <a:ea typeface="Nirmala UI"/>
              </a:rPr>
              <a:t>मैनुअल में उप-नियम (8) की पंक्ति में (7) की पूँछ दोहरा दी गई है। आशयित पाठ स्पष्टतः 'प्रत्येक व्यक्ति अपना मत व्यक्तिशः देगा' है। इसे 'विधि में दोष' के रूप में प्रस्तुत न करें।</a:t>
            </a:r>
          </a:p>
        </p:txBody>
      </p:sp>
    </p:spTree>
  </p:cSld>
  <p:clrMapOvr>
    <a:masterClrMapping/>
  </p:clrMapOvr>
</p:sld>
</file>

<file path=ppt/slides/slide1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13 · उपाध्यक्ष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मतगणना — अविधिमान्यता के चार आधार एवं समता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87(1) से (6)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125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34820"/>
          <a:ext cx="11064240" cy="1645919"/>
        </p:xfrm>
        <a:graphic>
          <a:graphicData uri="http://schemas.openxmlformats.org/drawingml/2006/table">
            <a:tbl>
              <a:tblPr firstRow="1" bandRow="1">
                <a:tableStyleId>{5C22544A-7EE6-4342-B048-85BDC9FD1C3A}</a:tableStyleId>
              </a:tblPr>
              <a:tblGrid>
                <a:gridCol w="1844040"/>
                <a:gridCol w="9220200"/>
              </a:tblGrid>
              <a:tr h="329183">
                <a:tc>
                  <a:txBody>
                    <a:bodyPr/>
                    <a:lstStyle/>
                    <a:p>
                      <a:r>
                        <a:rPr sz="1250" b="1" i="0">
                          <a:solidFill>
                            <a:srgbClr val="FFFFFF"/>
                          </a:solidFill>
                          <a:latin typeface="Nirmala UI"/>
                          <a:cs typeface="Nirmala UI"/>
                          <a:ea typeface="Nirmala UI"/>
                        </a:rPr>
                        <a:t>आधार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कब मतपत्र अविधिमान्य होगा</a:t>
                      </a:r>
                    </a:p>
                  </a:txBody>
                  <a:tcPr marL="82296" marR="82296" marT="36576" marB="36576" anchor="ctr">
                    <a:solidFill>
                      <a:srgbClr val="162842"/>
                    </a:solidFill>
                  </a:tcPr>
                </a:tc>
              </a:tr>
              <a:tr h="329183">
                <a:tc>
                  <a:txBody>
                    <a:bodyPr/>
                    <a:lstStyle/>
                    <a:p>
                      <a:r>
                        <a:rPr sz="1200" b="0" i="0">
                          <a:solidFill>
                            <a:srgbClr val="202733"/>
                          </a:solidFill>
                          <a:latin typeface="Nirmala UI"/>
                          <a:cs typeface="Nirmala UI"/>
                          <a:ea typeface="Nirmala UI"/>
                        </a:rPr>
                        <a:t>(i)</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कोई ऐसा चिन्ह या हस्ताक्षर हो जिससे मतदाता की पहचान हो सके</a:t>
                      </a:r>
                    </a:p>
                  </a:txBody>
                  <a:tcPr marL="82296" marR="82296" marT="27432" marB="27432" anchor="ctr">
                    <a:solidFill>
                      <a:srgbClr val="FFFFFF"/>
                    </a:solidFill>
                  </a:tcPr>
                </a:tc>
              </a:tr>
              <a:tr h="329183">
                <a:tc>
                  <a:txBody>
                    <a:bodyPr/>
                    <a:lstStyle/>
                    <a:p>
                      <a:r>
                        <a:rPr sz="1200" b="0" i="0">
                          <a:solidFill>
                            <a:srgbClr val="202733"/>
                          </a:solidFill>
                          <a:latin typeface="Nirmala UI"/>
                          <a:cs typeface="Nirmala UI"/>
                          <a:ea typeface="Nirmala UI"/>
                        </a:rPr>
                        <a:t>(ii)</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चिन्ह एक से अधिक नाम के सामने लगा हो</a:t>
                      </a:r>
                    </a:p>
                  </a:txBody>
                  <a:tcPr marL="82296" marR="82296" marT="27432" marB="27432" anchor="ctr">
                    <a:solidFill>
                      <a:srgbClr val="F4F2EC"/>
                    </a:solidFill>
                  </a:tcPr>
                </a:tc>
              </a:tr>
              <a:tr h="329183">
                <a:tc>
                  <a:txBody>
                    <a:bodyPr/>
                    <a:lstStyle/>
                    <a:p>
                      <a:r>
                        <a:rPr sz="1200" b="0" i="0">
                          <a:solidFill>
                            <a:srgbClr val="202733"/>
                          </a:solidFill>
                          <a:latin typeface="Nirmala UI"/>
                          <a:cs typeface="Nirmala UI"/>
                          <a:ea typeface="Nirmala UI"/>
                        </a:rPr>
                        <a:t>(iii)</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कोई चिन्ह न हो, या ऐसा लगा हो कि यह अभिनिश्चित न हो सके कि मत किसे दिया गया, अथवा चिन्ह RO द्वारा दिये गये उपकरण से भिन्न किसी उपकरण से बनाया गया हो</a:t>
                      </a:r>
                    </a:p>
                  </a:txBody>
                  <a:tcPr marL="82296" marR="82296" marT="27432" marB="27432" anchor="ctr">
                    <a:solidFill>
                      <a:srgbClr val="FFFFFF"/>
                    </a:solidFill>
                  </a:tcPr>
                </a:tc>
              </a:tr>
              <a:tr h="329187">
                <a:tc>
                  <a:txBody>
                    <a:bodyPr/>
                    <a:lstStyle/>
                    <a:p>
                      <a:r>
                        <a:rPr sz="1200" b="0" i="0">
                          <a:solidFill>
                            <a:srgbClr val="202733"/>
                          </a:solidFill>
                          <a:latin typeface="Nirmala UI"/>
                          <a:cs typeface="Nirmala UI"/>
                          <a:ea typeface="Nirmala UI"/>
                        </a:rPr>
                        <a:t>(iv)</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मतपत्र कूटरचित (spurious) हो</a:t>
                      </a:r>
                    </a:p>
                  </a:txBody>
                  <a:tcPr marL="82296" marR="82296" marT="27432" marB="27432" anchor="ctr">
                    <a:solidFill>
                      <a:srgbClr val="F4F2EC"/>
                    </a:solidFill>
                  </a:tcPr>
                </a:tc>
              </a:tr>
            </a:tbl>
          </a:graphicData>
        </a:graphic>
      </p:graphicFrame>
      <p:sp>
        <p:nvSpPr>
          <p:cNvPr id="11" name="Rounded Rectangle 10"/>
          <p:cNvSpPr/>
          <p:nvPr/>
        </p:nvSpPr>
        <p:spPr>
          <a:xfrm>
            <a:off x="566928" y="3381908"/>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381908"/>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09924"/>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शेष प्रक्रिया</a:t>
            </a:r>
          </a:p>
          <a:p>
            <a:pPr algn="l">
              <a:lnSpc>
                <a:spcPct val="110000"/>
              </a:lnSpc>
              <a:spcAft>
                <a:spcPts val="300"/>
              </a:spcAft>
            </a:pPr>
            <a:r>
              <a:rPr sz="1300" b="0" i="0">
                <a:solidFill>
                  <a:srgbClr val="202733"/>
                </a:solidFill>
                <a:latin typeface="Nirmala UI"/>
                <a:cs typeface="Nirmala UI"/>
                <a:ea typeface="Nirmala UI"/>
              </a:rPr>
              <a:t>अविधिमान्य मतपत्र पर 'rejected' शब्द तथा अस्वीकृति का आधार पृष्ठांकित करें [87(1)]।</a:t>
            </a:r>
          </a:p>
          <a:p>
            <a:pPr algn="l">
              <a:lnSpc>
                <a:spcPct val="110000"/>
              </a:lnSpc>
              <a:spcAft>
                <a:spcPts val="300"/>
              </a:spcAft>
            </a:pPr>
            <a:r>
              <a:rPr sz="1300" b="0" i="0">
                <a:solidFill>
                  <a:srgbClr val="202733"/>
                </a:solidFill>
                <a:latin typeface="Nirmala UI"/>
                <a:cs typeface="Nirmala UI"/>
                <a:ea typeface="Nirmala UI"/>
              </a:rPr>
              <a:t>मतों की समता होने पर RO तत्काल उन अभ्यर्थियों के बीच लॉट द्वारा निर्णय करेगा और ऐसे आगे बढ़ेगा मानो जिस पर लॉट पड़ा उसे एक अतिरिक्त मत मिला हो [87(4)]; सर्वाधिक मत पाने वाला निर्वाचित घोषित [87(5)]; परिणाम की घोषणा अनुसूची-6 में [87(6)]।</a:t>
            </a:r>
          </a:p>
        </p:txBody>
      </p:sp>
    </p:spTree>
  </p:cSld>
  <p:clrMapOvr>
    <a:masterClrMapping/>
  </p:clrMapOvr>
</p:sld>
</file>

<file path=ppt/slides/slide1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13 · उपाध्यक्ष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उपाध्यक्षीय मतपत्र का प्ररूप — आदेश 1357</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क्रमांक एफ.1(4)(1)नपा/रानिआ/14/1357 दिनांक 04.02.2026 — जिसने आदेश 3173 दिनांक 29.08.2019 को अधिक्रमित किया · नियम 86(3) एवं नियम 97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126</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85.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आदेश 1357 दिनांक 04.02.2026 — पाँच निर्देश</a:t>
            </a:r>
            <a:r>
              <a:rPr sz="950" b="0" i="0">
                <a:solidFill>
                  <a:srgbClr val="5B6472"/>
                </a:solidFill>
                <a:latin typeface="Nirmala UI"/>
                <a:cs typeface="Nirmala UI"/>
                <a:ea typeface="Nirmala UI"/>
              </a:rPr>
              <a:t/>
            </a:r>
          </a:p>
        </p:txBody>
      </p:sp>
      <p:sp>
        <p:nvSpPr>
          <p:cNvPr id="12" name="TextBox 11"/>
          <p:cNvSpPr txBox="1"/>
          <p:nvPr/>
        </p:nvSpPr>
        <p:spPr>
          <a:xfrm>
            <a:off x="6263640" y="1480626"/>
            <a:ext cx="5367528" cy="4920173"/>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a:t>
            </a:r>
            <a:r>
              <a:rPr sz="1450" b="0" i="0">
                <a:solidFill>
                  <a:srgbClr val="202733"/>
                </a:solidFill>
                <a:latin typeface="Nirmala UI"/>
                <a:cs typeface="Nirmala UI"/>
                <a:ea typeface="Nirmala UI"/>
              </a:rPr>
              <a:t>  —  मतपत्र की चौड़ाई 4 इंच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2</a:t>
            </a:r>
            <a:r>
              <a:rPr sz="1450" b="0" i="0">
                <a:solidFill>
                  <a:srgbClr val="202733"/>
                </a:solidFill>
                <a:latin typeface="Nirmala UI"/>
                <a:cs typeface="Nirmala UI"/>
                <a:ea typeface="Nirmala UI"/>
              </a:rPr>
              <a:t>  —  अभ्यर्थियों की सूची के अनुसार अंतिम अभ्यर्थी के नाम के बाद नोटा का विकल्प उपलब्ध रहेगा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3</a:t>
            </a:r>
            <a:r>
              <a:rPr sz="1450" b="0" i="0">
                <a:solidFill>
                  <a:srgbClr val="202733"/>
                </a:solidFill>
                <a:latin typeface="Nirmala UI"/>
                <a:cs typeface="Nirmala UI"/>
                <a:ea typeface="Nirmala UI"/>
              </a:rPr>
              <a:t>  —  अभ्यर्थियों के नाम एवं नोटा मतपत्र में बाईं ओर एक पैनल में प्रदर्शित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4</a:t>
            </a:r>
            <a:r>
              <a:rPr sz="1450" b="0" i="0">
                <a:solidFill>
                  <a:srgbClr val="202733"/>
                </a:solidFill>
                <a:latin typeface="Nirmala UI"/>
                <a:cs typeface="Nirmala UI"/>
                <a:ea typeface="Nirmala UI"/>
              </a:rPr>
              <a:t>  —  प्रत्येक पैनल की ऊँचाई 2 CM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5</a:t>
            </a:r>
            <a:r>
              <a:rPr sz="1450" b="0" i="0">
                <a:solidFill>
                  <a:srgbClr val="202733"/>
                </a:solidFill>
                <a:latin typeface="Nirmala UI"/>
                <a:cs typeface="Nirmala UI"/>
                <a:ea typeface="Nirmala UI"/>
              </a:rPr>
              <a:t>  —  पैनल एक दूसरे से 5 MM मोटी छायादार (Shaded) लाईन से पृथक किए जाएँगे</a:t>
            </a:r>
          </a:p>
        </p:txBody>
      </p:sp>
      <p:sp>
        <p:nvSpPr>
          <p:cNvPr id="13" name="Rounded Rectangle 12"/>
          <p:cNvSpPr/>
          <p:nvPr/>
        </p:nvSpPr>
        <p:spPr>
          <a:xfrm>
            <a:off x="6263640" y="3779326"/>
            <a:ext cx="5367528"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779326"/>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907342"/>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आदेश क्यों निकला</a:t>
            </a:r>
          </a:p>
          <a:p>
            <a:pPr algn="l">
              <a:lnSpc>
                <a:spcPct val="110000"/>
              </a:lnSpc>
              <a:spcAft>
                <a:spcPts val="300"/>
              </a:spcAft>
            </a:pPr>
            <a:r>
              <a:rPr sz="1300" b="0" i="0">
                <a:solidFill>
                  <a:srgbClr val="202733"/>
                </a:solidFill>
                <a:latin typeface="Nirmala UI"/>
                <a:cs typeface="Nirmala UI"/>
                <a:ea typeface="Nirmala UI"/>
              </a:rPr>
              <a:t>नियम 86(3) केवल इतना कहता है कि मतपत्र अनुसूची-IV के अनुसार होगा; साइज़ एवं पैनल का स्थान स्पष्ट नहीं था। आयोग ने नियम 97 की शक्ति से यह प्रारूप विनिर्दिष्ट किया।</a:t>
            </a:r>
          </a:p>
        </p:txBody>
      </p:sp>
    </p:spTree>
  </p:cSld>
  <p:clrMapOvr>
    <a:masterClrMapping/>
  </p:clrMapOvr>
</p:sld>
</file>

<file path=ppt/slides/slide1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13 · उपाध्यक्ष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अनुसूची-4 — उपाध्यक्ष पद का मतपत्र</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अनुसूची-4 (नियम 86(3) देखिए)</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127</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86.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अनुसूची-4 का मुद्रित प्रारूप — तीन स्तम्भ एवं अंत में नोटा</a:t>
            </a:r>
            <a:r>
              <a:rPr sz="950" b="0" i="0">
                <a:solidFill>
                  <a:srgbClr val="5B6472"/>
                </a:solidFill>
                <a:latin typeface="Nirmala UI"/>
                <a:cs typeface="Nirmala UI"/>
                <a:ea typeface="Nirmala UI"/>
              </a:rPr>
              <a:t/>
            </a:r>
          </a:p>
        </p:txBody>
      </p:sp>
      <p:sp>
        <p:nvSpPr>
          <p:cNvPr id="12" name="TextBox 11"/>
          <p:cNvSpPr txBox="1"/>
          <p:nvPr/>
        </p:nvSpPr>
        <p:spPr>
          <a:xfrm>
            <a:off x="6263640" y="1706453"/>
            <a:ext cx="5367528" cy="4694346"/>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स्तम्भ</a:t>
            </a:r>
            <a:r>
              <a:rPr sz="1450" b="0" i="0">
                <a:solidFill>
                  <a:srgbClr val="202733"/>
                </a:solidFill>
                <a:latin typeface="Nirmala UI"/>
                <a:cs typeface="Nirmala UI"/>
                <a:ea typeface="Nirmala UI"/>
              </a:rPr>
              <a:t>  —  क्र.सं. · अभ्यर्थी का नाम · मत चिन्ह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अधिप्रमाणन</a:t>
            </a:r>
            <a:r>
              <a:rPr sz="1450" b="0" i="0">
                <a:solidFill>
                  <a:srgbClr val="202733"/>
                </a:solidFill>
                <a:latin typeface="Nirmala UI"/>
                <a:cs typeface="Nirmala UI"/>
                <a:ea typeface="Nirmala UI"/>
              </a:rPr>
              <a:t>  —  ऊपर दाईं ओर 'रिटर्निंग अधिकारी के हस्ताक्षर एवं मुद्रा' — यह खाली न रहे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क्रम</a:t>
            </a:r>
            <a:r>
              <a:rPr sz="1450" b="0" i="0">
                <a:solidFill>
                  <a:srgbClr val="202733"/>
                </a:solidFill>
                <a:latin typeface="Nirmala UI"/>
                <a:cs typeface="Nirmala UI"/>
                <a:ea typeface="Nirmala UI"/>
              </a:rPr>
              <a:t>  —  नाम उसी क्रम में जिसमें वे लड़ने वाले अभ्यर्थियों की सूची (अनुसूची-3ख) में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नोटा</a:t>
            </a:r>
            <a:r>
              <a:rPr sz="1450" b="0" i="0">
                <a:solidFill>
                  <a:srgbClr val="202733"/>
                </a:solidFill>
                <a:latin typeface="Nirmala UI"/>
                <a:cs typeface="Nirmala UI"/>
                <a:ea typeface="Nirmala UI"/>
              </a:rPr>
              <a:t>  —  अंतिम पैनल में 'इनमें से कोई नहीं (NOTA)'</a:t>
            </a:r>
          </a:p>
        </p:txBody>
      </p:sp>
    </p:spTree>
  </p:cSld>
  <p:clrMapOvr>
    <a:masterClrMapping/>
  </p:clrMapOvr>
</p:sld>
</file>

<file path=ppt/slides/slide1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13 · शपथ</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नियम 69 का शपथ-प्ररूप</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69 — राज्य सरकार की अधिसूचना दिनांक 05.08.2019 से संशोधित · आदेश 4146 दिनांक 21.10.2019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128</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87.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निर्वाचित अध्यक्ष एवं सदस्य द्वारा ली जाने वाली शपथ का प्ररूप</a:t>
            </a:r>
            <a:r>
              <a:rPr sz="950" b="0" i="0">
                <a:solidFill>
                  <a:srgbClr val="5B6472"/>
                </a:solidFill>
                <a:latin typeface="Nirmala UI"/>
                <a:cs typeface="Nirmala UI"/>
                <a:ea typeface="Nirmala UI"/>
              </a:rPr>
              <a:t/>
            </a:r>
          </a:p>
        </p:txBody>
      </p:sp>
      <p:sp>
        <p:nvSpPr>
          <p:cNvPr id="12" name="TextBox 11"/>
          <p:cNvSpPr txBox="1"/>
          <p:nvPr/>
        </p:nvSpPr>
        <p:spPr>
          <a:xfrm>
            <a:off x="6263640" y="1594591"/>
            <a:ext cx="5367528" cy="4806208"/>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पहला भाग</a:t>
            </a:r>
            <a:r>
              <a:rPr sz="1450" b="0" i="0">
                <a:solidFill>
                  <a:srgbClr val="202733"/>
                </a:solidFill>
                <a:latin typeface="Nirmala UI"/>
                <a:cs typeface="Nirmala UI"/>
                <a:ea typeface="Nirmala UI"/>
              </a:rPr>
              <a:t>  —  संविधान के प्रति सच्ची श्रद्धा और निष्ठा, तथा पद के कर्तव्यों का सत्यनिष्ठा से निर्वहण</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स्वच्छता-प्रतिज्ञा</a:t>
            </a:r>
            <a:r>
              <a:rPr sz="1450" b="0" i="0">
                <a:solidFill>
                  <a:srgbClr val="202733"/>
                </a:solidFill>
                <a:latin typeface="Nirmala UI"/>
                <a:cs typeface="Nirmala UI"/>
                <a:ea typeface="Nirmala UI"/>
              </a:rPr>
              <a:t>  —  प्रति वर्ष 100 घण्टे, अर्थात् दो घण्टे प्रति सप्ताह, स्वच्छता के लिए स्वैच्छा कार्य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और</a:t>
            </a:r>
            <a:r>
              <a:rPr sz="1450" b="0" i="0">
                <a:solidFill>
                  <a:srgbClr val="202733"/>
                </a:solidFill>
                <a:latin typeface="Nirmala UI"/>
                <a:cs typeface="Nirmala UI"/>
                <a:ea typeface="Nirmala UI"/>
              </a:rPr>
              <a:t>  —  100 अन्य व्यक्तियों को इसी प्रतिज्ञा के लिए प्रोत्साहित करना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कलक्टर या उसके नामनिर्देशिती के हस्ताक्षर तथा अभिसाक्षी के हस्ताक्षर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क्रम</a:t>
            </a:r>
            <a:r>
              <a:rPr sz="1450" b="0" i="0">
                <a:solidFill>
                  <a:srgbClr val="202733"/>
                </a:solidFill>
                <a:latin typeface="Nirmala UI"/>
                <a:cs typeface="Nirmala UI"/>
                <a:ea typeface="Nirmala UI"/>
              </a:rPr>
              <a:t>  —  सदस्यों की शपथ अध्यक्ष के चुनाव से पूर्व पूरी होनी चाहिए</a:t>
            </a:r>
          </a:p>
        </p:txBody>
      </p:sp>
    </p:spTree>
  </p:cSld>
  <p:clrMapOvr>
    <a:masterClrMapping/>
  </p:clrMapOvr>
</p:sld>
</file>

<file path=ppt/slides/slide1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रिटर्निंग अधिकारी की अंतिम जाँच-सूची</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12, 13, 15, 16, 20, 21, 22 · आदेश 4537, 4831, 808, 4178, 5579, 2292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129</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34105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0448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नामांकन काउंटर</a:t>
            </a:r>
          </a:p>
          <a:p>
            <a:pPr algn="l">
              <a:lnSpc>
                <a:spcPct val="105000"/>
              </a:lnSpc>
              <a:spcAft>
                <a:spcPts val="100"/>
              </a:spcAft>
            </a:pPr>
            <a:r>
              <a:rPr sz="1250" b="0" i="0">
                <a:solidFill>
                  <a:srgbClr val="202733"/>
                </a:solidFill>
                <a:latin typeface="Nirmala UI"/>
                <a:cs typeface="Nirmala UI"/>
                <a:ea typeface="Nirmala UI"/>
              </a:rPr>
              <a:t>प्रस्थापक भी दे सकता है; 10.30 से 3.00; प्रति अभ्यर्थी अधिकतम 4 पत्र; एक ही निक्षेप</a:t>
            </a:r>
          </a:p>
        </p:txBody>
      </p:sp>
      <p:sp>
        <p:nvSpPr>
          <p:cNvPr id="12" name="Rounded Rectangle 11"/>
          <p:cNvSpPr/>
          <p:nvPr/>
        </p:nvSpPr>
        <p:spPr>
          <a:xfrm>
            <a:off x="566928" y="187776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4118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संलग्नक</a:t>
            </a:r>
          </a:p>
          <a:p>
            <a:pPr algn="l">
              <a:lnSpc>
                <a:spcPct val="105000"/>
              </a:lnSpc>
              <a:spcAft>
                <a:spcPts val="100"/>
              </a:spcAft>
            </a:pPr>
            <a:r>
              <a:rPr sz="1250" b="0" i="0">
                <a:solidFill>
                  <a:srgbClr val="202733"/>
                </a:solidFill>
                <a:latin typeface="Nirmala UI"/>
                <a:cs typeface="Nirmala UI"/>
                <a:ea typeface="Nirmala UI"/>
              </a:rPr>
              <a:t>उपाबन्ध-I · शौचालय घोषणा · धारा 24 की घोषणा एवं परिशिष्ट-II · जाति प्रमाण-पत्र · निक्षेप की रसीद</a:t>
            </a:r>
          </a:p>
        </p:txBody>
      </p:sp>
      <p:sp>
        <p:nvSpPr>
          <p:cNvPr id="14" name="Rounded Rectangle 13"/>
          <p:cNvSpPr/>
          <p:nvPr/>
        </p:nvSpPr>
        <p:spPr>
          <a:xfrm>
            <a:off x="566928" y="2414463"/>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37788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मीमो</a:t>
            </a:r>
          </a:p>
          <a:p>
            <a:pPr algn="l">
              <a:lnSpc>
                <a:spcPct val="105000"/>
              </a:lnSpc>
              <a:spcAft>
                <a:spcPts val="100"/>
              </a:spcAft>
            </a:pPr>
            <a:r>
              <a:rPr sz="1250" b="0" i="0">
                <a:solidFill>
                  <a:srgbClr val="202733"/>
                </a:solidFill>
                <a:latin typeface="Nirmala UI"/>
                <a:cs typeface="Nirmala UI"/>
                <a:ea typeface="Nirmala UI"/>
              </a:rPr>
              <a:t>कमी हो तो उसी दिन मीमो, जिसमें संवीक्षा से पूर्व की तिथि एवं समय भरा हो</a:t>
            </a:r>
          </a:p>
        </p:txBody>
      </p:sp>
      <p:sp>
        <p:nvSpPr>
          <p:cNvPr id="16" name="Rounded Rectangle 15"/>
          <p:cNvSpPr/>
          <p:nvPr/>
        </p:nvSpPr>
        <p:spPr>
          <a:xfrm>
            <a:off x="566928" y="2951165"/>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1458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संवीक्षा 01.09</a:t>
            </a:r>
          </a:p>
          <a:p>
            <a:pPr algn="l">
              <a:lnSpc>
                <a:spcPct val="105000"/>
              </a:lnSpc>
              <a:spcAft>
                <a:spcPts val="100"/>
              </a:spcAft>
            </a:pPr>
            <a:r>
              <a:rPr sz="1250" b="0" i="0">
                <a:solidFill>
                  <a:srgbClr val="202733"/>
                </a:solidFill>
                <a:latin typeface="Nirmala UI"/>
                <a:cs typeface="Nirmala UI"/>
                <a:ea typeface="Nirmala UI"/>
              </a:rPr>
              <a:t>आयु संवीक्षा की तिथि को; धारा 21-क वाली सीट की सूची DEO से; सारभूत दोष न हो तो अस्वीकार नहीं</a:t>
            </a:r>
          </a:p>
        </p:txBody>
      </p:sp>
      <p:sp>
        <p:nvSpPr>
          <p:cNvPr id="18" name="Rounded Rectangle 17"/>
          <p:cNvSpPr/>
          <p:nvPr/>
        </p:nvSpPr>
        <p:spPr>
          <a:xfrm>
            <a:off x="566928" y="3487867"/>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51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वापसी 03.09</a:t>
            </a:r>
          </a:p>
          <a:p>
            <a:pPr algn="l">
              <a:lnSpc>
                <a:spcPct val="105000"/>
              </a:lnSpc>
              <a:spcAft>
                <a:spcPts val="100"/>
              </a:spcAft>
            </a:pPr>
            <a:r>
              <a:rPr sz="1250" b="0" i="0">
                <a:solidFill>
                  <a:srgbClr val="202733"/>
                </a:solidFill>
                <a:latin typeface="Nirmala UI"/>
                <a:cs typeface="Nirmala UI"/>
                <a:ea typeface="Nirmala UI"/>
              </a:rPr>
              <a:t>तीन वैध रास्ते; 3 बजे के बाद अमान्य; रद्द नहीं</a:t>
            </a:r>
          </a:p>
        </p:txBody>
      </p:sp>
      <p:sp>
        <p:nvSpPr>
          <p:cNvPr id="20" name="Rounded Rectangle 19"/>
          <p:cNvSpPr/>
          <p:nvPr/>
        </p:nvSpPr>
        <p:spPr>
          <a:xfrm>
            <a:off x="566928" y="402456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3987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चिन्ह 04.09</a:t>
            </a:r>
          </a:p>
          <a:p>
            <a:pPr algn="l">
              <a:lnSpc>
                <a:spcPct val="105000"/>
              </a:lnSpc>
              <a:spcAft>
                <a:spcPts val="100"/>
              </a:spcAft>
            </a:pPr>
            <a:r>
              <a:rPr sz="1250" b="0" i="0">
                <a:solidFill>
                  <a:srgbClr val="202733"/>
                </a:solidFill>
                <a:latin typeface="Nirmala UI"/>
                <a:cs typeface="Nirmala UI"/>
                <a:ea typeface="Nirmala UI"/>
              </a:rPr>
              <a:t>अधिसूचना 4178 ही आधार; लाट का कार्यवाही विवरण; प्ररूप-6 दो श्रेणियों में</a:t>
            </a:r>
          </a:p>
        </p:txBody>
      </p:sp>
      <p:sp>
        <p:nvSpPr>
          <p:cNvPr id="22" name="Rounded Rectangle 21"/>
          <p:cNvSpPr/>
          <p:nvPr/>
        </p:nvSpPr>
        <p:spPr>
          <a:xfrm>
            <a:off x="566928" y="456127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524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मतगणना 14.09</a:t>
            </a:r>
          </a:p>
          <a:p>
            <a:pPr algn="l">
              <a:lnSpc>
                <a:spcPct val="105000"/>
              </a:lnSpc>
              <a:spcAft>
                <a:spcPts val="100"/>
              </a:spcAft>
            </a:pPr>
            <a:r>
              <a:rPr sz="1250" b="0" i="0">
                <a:solidFill>
                  <a:srgbClr val="202733"/>
                </a:solidFill>
                <a:latin typeface="Nirmala UI"/>
                <a:cs typeface="Nirmala UI"/>
                <a:ea typeface="Nirmala UI"/>
              </a:rPr>
              <a:t>सील-समाधान पहले, गणना बाद में; निविदत्त मत कभी नहीं; परिणाम के बाद उसी दिन सदस्यों की शपथ</a:t>
            </a:r>
          </a:p>
        </p:txBody>
      </p:sp>
      <p:sp>
        <p:nvSpPr>
          <p:cNvPr id="24" name="Rounded Rectangle 23"/>
          <p:cNvSpPr/>
          <p:nvPr/>
        </p:nvSpPr>
        <p:spPr>
          <a:xfrm>
            <a:off x="566928" y="5262565"/>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566928" y="5262565"/>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22960" y="539058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प्रशिक्षण से पहले तीन बातें DEO से पूछ लें</a:t>
            </a:r>
          </a:p>
          <a:p>
            <a:pPr algn="l">
              <a:lnSpc>
                <a:spcPct val="110000"/>
              </a:lnSpc>
              <a:spcAft>
                <a:spcPts val="300"/>
              </a:spcAft>
            </a:pPr>
            <a:r>
              <a:rPr sz="1300" b="0" i="0">
                <a:solidFill>
                  <a:srgbClr val="202733"/>
                </a:solidFill>
                <a:latin typeface="Nirmala UI"/>
                <a:cs typeface="Nirmala UI"/>
                <a:ea typeface="Nirmala UI"/>
              </a:rPr>
              <a:t>(1) क्या किसी सीट को धारा 21-क के अधीन चिन्हित किया गया है? (2) DLB की अध्यक्षीय आरक्षण अधिसूचना की प्रति। (3) क्या 11.02.2026 के बाद कोई नया आदेश आया है — आयोग की सूची प्रत्येक सत्र से पहले पुनः जाँचें।</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नामनिर्देशन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नामनिर्देशन पत्र के साथ सात दस्तावेज</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12(6) एवं 12(8) · नियम 22(1) · आदेश 3795 दिनांक 04.10.2019 · आदेश 4537 दिनांक 01.11.2019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13</a:t>
            </a:r>
          </a:p>
        </p:txBody>
      </p:sp>
      <p:graphicFrame>
        <p:nvGraphicFramePr>
          <p:cNvPr id="9" name="Table 8"/>
          <p:cNvGraphicFramePr>
            <a:graphicFrameLocks noGrp="1"/>
          </p:cNvGraphicFramePr>
          <p:nvPr/>
        </p:nvGraphicFramePr>
        <p:xfrm>
          <a:off x="566928" y="1596908"/>
          <a:ext cx="11064240" cy="2505456"/>
        </p:xfrm>
        <a:graphic>
          <a:graphicData uri="http://schemas.openxmlformats.org/drawingml/2006/table">
            <a:tbl>
              <a:tblPr firstRow="1" bandRow="1">
                <a:tableStyleId>{5C22544A-7EE6-4342-B048-85BDC9FD1C3A}</a:tableStyleId>
              </a:tblPr>
              <a:tblGrid>
                <a:gridCol w="922020"/>
                <a:gridCol w="6454140"/>
                <a:gridCol w="3688080"/>
              </a:tblGrid>
              <a:tr h="313182">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दस्तावेज</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प्ररूप</a:t>
                      </a:r>
                    </a:p>
                  </a:txBody>
                  <a:tcPr marL="82296" marR="82296" marT="36576" marB="36576" anchor="ctr">
                    <a:solidFill>
                      <a:srgbClr val="162842"/>
                    </a:solidFill>
                  </a:tcPr>
                </a:tc>
              </a:tr>
              <a:tr h="313182">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नामनिर्देशन पत्र — अभ्यर्थी स्वयं या प्रस्तावक [नियम 12(6)]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प्ररूप-3</a:t>
                      </a:r>
                    </a:p>
                  </a:txBody>
                  <a:tcPr marL="82296" marR="82296" marT="27432" marB="27432" anchor="ctr">
                    <a:solidFill>
                      <a:srgbClr val="FFFFFF"/>
                    </a:solidFill>
                  </a:tcPr>
                </a:tc>
              </a:tr>
              <a:tr h="313182">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घोषणा</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विहित प्ररूप में</a:t>
                      </a:r>
                    </a:p>
                  </a:txBody>
                  <a:tcPr marL="82296" marR="82296" marT="27432" marB="27432" anchor="ctr">
                    <a:solidFill>
                      <a:srgbClr val="F4F2EC"/>
                    </a:solidFill>
                  </a:tcPr>
                </a:tc>
              </a:tr>
              <a:tr h="313182">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शपथ पत्र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उपाबन्ध-I — ₹50 के नॉन-ज्यूडिशियल स्टाम्प पेपर पर</a:t>
                      </a:r>
                    </a:p>
                  </a:txBody>
                  <a:tcPr marL="82296" marR="82296" marT="27432" marB="27432" anchor="ctr">
                    <a:solidFill>
                      <a:srgbClr val="FFFFFF"/>
                    </a:solidFill>
                  </a:tcPr>
                </a:tc>
              </a:tr>
              <a:tr h="313182">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कार्यशील स्वच्छ शौचालय की घोषणा</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विहित प्ररूप (आदेश 4537 का परिशिष्ट-1)</a:t>
                      </a:r>
                    </a:p>
                  </a:txBody>
                  <a:tcPr marL="82296" marR="82296" marT="27432" marB="27432" anchor="ctr">
                    <a:solidFill>
                      <a:srgbClr val="F4F2EC"/>
                    </a:solidFill>
                  </a:tcPr>
                </a:tc>
              </a:tr>
              <a:tr h="313182">
                <a:tc>
                  <a:txBody>
                    <a:bodyPr/>
                    <a:lstStyle/>
                    <a:p>
                      <a:r>
                        <a:rPr sz="1200" b="0" i="0">
                          <a:solidFill>
                            <a:srgbClr val="202733"/>
                          </a:solidFill>
                          <a:latin typeface="Nirmala UI"/>
                          <a:cs typeface="Nirmala UI"/>
                          <a:ea typeface="Nirmala UI"/>
                        </a:rPr>
                        <a:t>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जाति प्रमाण-पत्र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राज्य सरकार के प्राधिकृत अधिकारी द्वारा जारी</a:t>
                      </a:r>
                    </a:p>
                  </a:txBody>
                  <a:tcPr marL="82296" marR="82296" marT="27432" marB="27432" anchor="ctr">
                    <a:solidFill>
                      <a:srgbClr val="FFFFFF"/>
                    </a:solidFill>
                  </a:tcPr>
                </a:tc>
              </a:tr>
              <a:tr h="313182">
                <a:tc>
                  <a:txBody>
                    <a:bodyPr/>
                    <a:lstStyle/>
                    <a:p>
                      <a:r>
                        <a:rPr sz="1200" b="0" i="0">
                          <a:solidFill>
                            <a:srgbClr val="202733"/>
                          </a:solidFill>
                          <a:latin typeface="Nirmala UI"/>
                          <a:cs typeface="Nirmala UI"/>
                          <a:ea typeface="Nirmala UI"/>
                        </a:rPr>
                        <a:t>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प्रतिभूति निक्षेप की रसीद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6000 / 4000 / 2000 अथवा 3000 / 2000 / 1000</a:t>
                      </a:r>
                    </a:p>
                  </a:txBody>
                  <a:tcPr marL="82296" marR="82296" marT="27432" marB="27432" anchor="ctr">
                    <a:solidFill>
                      <a:srgbClr val="F4F2EC"/>
                    </a:solidFill>
                  </a:tcPr>
                </a:tc>
              </a:tr>
              <a:tr h="313182">
                <a:tc>
                  <a:txBody>
                    <a:bodyPr/>
                    <a:lstStyle/>
                    <a:p>
                      <a:r>
                        <a:rPr sz="1200" b="0" i="0">
                          <a:solidFill>
                            <a:srgbClr val="202733"/>
                          </a:solidFill>
                          <a:latin typeface="Nirmala UI"/>
                          <a:cs typeface="Nirmala UI"/>
                          <a:ea typeface="Nirmala UI"/>
                        </a:rPr>
                        <a:t>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सांख्यिकी सूचना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आयोग द्वारा विहित प्रारूप में</a:t>
                      </a:r>
                    </a:p>
                  </a:txBody>
                  <a:tcPr marL="82296" marR="82296" marT="27432" marB="27432" anchor="ctr">
                    <a:solidFill>
                      <a:srgbClr val="FFFFFF"/>
                    </a:solidFill>
                  </a:tcPr>
                </a:tc>
              </a:tr>
            </a:tbl>
          </a:graphicData>
        </a:graphic>
      </p:graphicFrame>
    </p:spTree>
  </p:cSld>
  <p:clrMapOvr>
    <a:masterClrMapping/>
  </p:clrMapOvr>
</p:sld>
</file>

<file path=ppt/slides/slide1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विशेष अनुरोध</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की अंतिम स्लाइड · राज्य निर्वाचन आयोग, राजस्थान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130</a:t>
            </a:r>
          </a:p>
        </p:txBody>
      </p:sp>
      <p:sp>
        <p:nvSpPr>
          <p:cNvPr id="9" name="TextBox 8"/>
          <p:cNvSpPr txBox="1"/>
          <p:nvPr/>
        </p:nvSpPr>
        <p:spPr>
          <a:xfrm>
            <a:off x="566928" y="1615470"/>
            <a:ext cx="11064240" cy="478532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प्रयोजन</a:t>
            </a:r>
            <a:r>
              <a:rPr sz="1450" b="0" i="0">
                <a:solidFill>
                  <a:srgbClr val="202733"/>
                </a:solidFill>
                <a:latin typeface="Nirmala UI"/>
                <a:cs typeface="Nirmala UI"/>
                <a:ea typeface="Nirmala UI"/>
              </a:rPr>
              <a:t>  —  यह प्रस्तुति प्रशिक्षण के उद्देश्य से तैयार की गई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संदेह की स्थिति में</a:t>
            </a:r>
            <a:r>
              <a:rPr sz="1450" b="0" i="0">
                <a:solidFill>
                  <a:srgbClr val="202733"/>
                </a:solidFill>
                <a:latin typeface="Nirmala UI"/>
                <a:cs typeface="Nirmala UI"/>
                <a:ea typeface="Nirmala UI"/>
              </a:rPr>
              <a:t>  —  समस्त सुसंगत अधिनियम, नियम एवं राज्य निर्वाचन आयोग के निर्देशों के अधीन अपना कार्य सम्पादित करें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इस संस्करण के बारे में</a:t>
            </a:r>
            <a:r>
              <a:rPr sz="1450" b="0" i="0">
                <a:solidFill>
                  <a:srgbClr val="202733"/>
                </a:solidFill>
                <a:latin typeface="Nirmala UI"/>
                <a:cs typeface="Nirmala UI"/>
                <a:ea typeface="Nirmala UI"/>
              </a:rPr>
              <a:t>  —  'सुधार' चिन्ह वाली स्लाइडों पर मूल पाठ, दोष का कारण एवं सही पाठ — तीनों दिए गए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क्रम</a:t>
            </a:r>
            <a:r>
              <a:rPr sz="1450" b="0" i="0">
                <a:solidFill>
                  <a:srgbClr val="202733"/>
                </a:solidFill>
                <a:latin typeface="Nirmala UI"/>
                <a:cs typeface="Nirmala UI"/>
                <a:ea typeface="Nirmala UI"/>
              </a:rPr>
              <a:t>  —  जहाँ भी टकराव हो, नियम एवं अधिनियम प्रशिक्षण-सामग्री पर भारी पड़ेंगे</a:t>
            </a:r>
          </a:p>
        </p:txBody>
      </p:sp>
      <p:sp>
        <p:nvSpPr>
          <p:cNvPr id="10" name="Rounded Rectangle 9"/>
          <p:cNvSpPr/>
          <p:nvPr/>
        </p:nvSpPr>
        <p:spPr>
          <a:xfrm>
            <a:off x="566928" y="298199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98199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1100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एक बात जो इस संस्करण में जानबूझकर दर्ज है</a:t>
            </a:r>
          </a:p>
          <a:p>
            <a:pPr algn="l">
              <a:lnSpc>
                <a:spcPct val="110000"/>
              </a:lnSpc>
              <a:spcAft>
                <a:spcPts val="300"/>
              </a:spcAft>
            </a:pPr>
            <a:r>
              <a:rPr sz="1300" b="0" i="0">
                <a:solidFill>
                  <a:srgbClr val="202733"/>
                </a:solidFill>
                <a:latin typeface="Nirmala UI"/>
                <a:cs typeface="Nirmala UI"/>
                <a:ea typeface="Nirmala UI"/>
              </a:rPr>
              <a:t>जो स्लाइडें सही थीं उन्हें नहीं छेड़ा गया — जैसे ROF_p041 का 'खाद्य अपमिश्रण 1954' और 'दं.प्र.सं. 117/110'। झूठी त्रुटि उतनी ही हानिकारक है जितनी छूटी हुई त्रुटि।</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नामनिर्देशन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आठवाँ दस्तावेज जो सूची में नहीं है — धारा 24 की घोषणा</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एफ 1(4)(1)/नपा/रानिआ/14/4831 दिनांक 15.07.2026 — जिसने पत्रांक 4149 दिनांक 21.10.2019 को अधिक्रमित किया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69867"/>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33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क्या माँगना है</a:t>
            </a:r>
          </a:p>
          <a:p>
            <a:pPr algn="l">
              <a:lnSpc>
                <a:spcPct val="105000"/>
              </a:lnSpc>
              <a:spcAft>
                <a:spcPts val="100"/>
              </a:spcAft>
            </a:pPr>
            <a:r>
              <a:rPr sz="1250" b="0" i="0">
                <a:solidFill>
                  <a:srgbClr val="202733"/>
                </a:solidFill>
                <a:latin typeface="Nirmala UI"/>
                <a:cs typeface="Nirmala UI"/>
                <a:ea typeface="Nirmala UI"/>
              </a:rPr>
              <a:t>धारा 24 के संबंध में घोषणा पत्र एवं परिशिष्ट-II — दोषसिद्धि एवं विचाराधीन आपराधिक मुकदमों की सूचना</a:t>
            </a:r>
          </a:p>
        </p:txBody>
      </p:sp>
      <p:sp>
        <p:nvSpPr>
          <p:cNvPr id="12" name="Rounded Rectangle 11"/>
          <p:cNvSpPr/>
          <p:nvPr/>
        </p:nvSpPr>
        <p:spPr>
          <a:xfrm>
            <a:off x="566928" y="200656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69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परिशिष्ट-II भाग-I</a:t>
            </a:r>
          </a:p>
          <a:p>
            <a:pPr algn="l">
              <a:lnSpc>
                <a:spcPct val="105000"/>
              </a:lnSpc>
              <a:spcAft>
                <a:spcPts val="100"/>
              </a:spcAft>
            </a:pPr>
            <a:r>
              <a:rPr sz="1250" b="0" i="0">
                <a:solidFill>
                  <a:srgbClr val="202733"/>
                </a:solidFill>
                <a:latin typeface="Nirmala UI"/>
                <a:cs typeface="Nirmala UI"/>
                <a:ea typeface="Nirmala UI"/>
              </a:rPr>
              <a:t>दोषसिद्धि · अपील/पुनरावलोकन · दं.प्र.सं. 110/117 का आदेश — पाँच-पाँच उप-खाने</a:t>
            </a:r>
          </a:p>
        </p:txBody>
      </p:sp>
      <p:sp>
        <p:nvSpPr>
          <p:cNvPr id="14" name="Rounded Rectangle 13"/>
          <p:cNvSpPr/>
          <p:nvPr/>
        </p:nvSpPr>
        <p:spPr>
          <a:xfrm>
            <a:off x="566928" y="254327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06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परिशिष्ट-II भाग-II</a:t>
            </a:r>
          </a:p>
          <a:p>
            <a:pPr algn="l">
              <a:lnSpc>
                <a:spcPct val="105000"/>
              </a:lnSpc>
              <a:spcAft>
                <a:spcPts val="100"/>
              </a:spcAft>
            </a:pPr>
            <a:r>
              <a:rPr sz="1250" b="0" i="0">
                <a:solidFill>
                  <a:srgbClr val="202733"/>
                </a:solidFill>
                <a:latin typeface="Nirmala UI"/>
                <a:cs typeface="Nirmala UI"/>
                <a:ea typeface="Nirmala UI"/>
              </a:rPr>
              <a:t>पाँच वर्ष या अधिक कारावास से दण्डनीय वे मामले जिनमें आरोप विरचित हो चुके हैं</a:t>
            </a:r>
          </a:p>
        </p:txBody>
      </p:sp>
      <p:sp>
        <p:nvSpPr>
          <p:cNvPr id="16" name="Rounded Rectangle 15"/>
          <p:cNvSpPr/>
          <p:nvPr/>
        </p:nvSpPr>
        <p:spPr>
          <a:xfrm>
            <a:off x="566928" y="3079973"/>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43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 लगे तो</a:t>
            </a:r>
          </a:p>
          <a:p>
            <a:pPr algn="l">
              <a:lnSpc>
                <a:spcPct val="105000"/>
              </a:lnSpc>
              <a:spcAft>
                <a:spcPts val="100"/>
              </a:spcAft>
            </a:pPr>
            <a:r>
              <a:rPr sz="1250" b="0" i="0">
                <a:solidFill>
                  <a:srgbClr val="202733"/>
                </a:solidFill>
                <a:latin typeface="Nirmala UI"/>
                <a:cs typeface="Nirmala UI"/>
                <a:ea typeface="Nirmala UI"/>
              </a:rPr>
              <a:t>रिटर्निंग अधिकारी तत्काल परिशिष्ट-III का मीमो देगा, जिसमें संवीक्षा से पूर्व की तिथि व समय भरा जाएगा</a:t>
            </a:r>
          </a:p>
        </p:txBody>
      </p:sp>
      <p:sp>
        <p:nvSpPr>
          <p:cNvPr id="18" name="Rounded Rectangle 17"/>
          <p:cNvSpPr/>
          <p:nvPr/>
        </p:nvSpPr>
        <p:spPr>
          <a:xfrm>
            <a:off x="566928" y="3616675"/>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8009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फिर भी न दे</a:t>
            </a:r>
          </a:p>
          <a:p>
            <a:pPr algn="l">
              <a:lnSpc>
                <a:spcPct val="105000"/>
              </a:lnSpc>
              <a:spcAft>
                <a:spcPts val="100"/>
              </a:spcAft>
            </a:pPr>
            <a:r>
              <a:rPr sz="1250" b="0" i="0">
                <a:solidFill>
                  <a:srgbClr val="202733"/>
                </a:solidFill>
                <a:latin typeface="Nirmala UI"/>
                <a:cs typeface="Nirmala UI"/>
                <a:ea typeface="Nirmala UI"/>
              </a:rPr>
              <a:t>संवीक्षा में नामनिर्देशन पत्र अस्वीकार किया जा सकेगा</a:t>
            </a:r>
          </a:p>
        </p:txBody>
      </p:sp>
      <p:sp>
        <p:nvSpPr>
          <p:cNvPr id="20" name="Rounded Rectangle 19"/>
          <p:cNvSpPr/>
          <p:nvPr/>
        </p:nvSpPr>
        <p:spPr>
          <a:xfrm>
            <a:off x="566928" y="431796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31796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4598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आदेश 4831 के भीतर की विसंगति — मीमो देते समय ध्यान रखें</a:t>
            </a:r>
          </a:p>
          <a:p>
            <a:pPr algn="l">
              <a:lnSpc>
                <a:spcPct val="110000"/>
              </a:lnSpc>
              <a:spcAft>
                <a:spcPts val="300"/>
              </a:spcAft>
            </a:pPr>
            <a:r>
              <a:rPr sz="1300" b="0" i="0">
                <a:solidFill>
                  <a:srgbClr val="202733"/>
                </a:solidFill>
                <a:latin typeface="Nirmala UI"/>
                <a:cs typeface="Nirmala UI"/>
                <a:ea typeface="Nirmala UI"/>
              </a:rPr>
              <a:t>परिशिष्ट-III का छपा प्ररूप अब भी 'दो से अधिक संतानों के आधार पर' लिखता है, जबकि उसी आदेश का पहला पैरा कहता है कि खण्ड (xvii) हटा दिया गया है — वह वाक्यांश काट दें और किसी नामांकन को संतान के आधार पर अस्वीकार न करें।</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नामनिर्देशन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कार्यशील स्वच्छ शौचालय की घोषणा — धारा 21(g)</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अधिनियम 2009 की धारा 21(g) · आदेश प.1(4)(1)/नपा/रानिआ/2014/4537 दिनांक 01.11.2019 (संकलन क्रम 44, मु.पृ. 160–162)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03207"/>
            <a:ext cx="5440680" cy="12799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403207"/>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604375"/>
            <a:ext cx="5038344" cy="914145"/>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अर्हता क्या है</a:t>
            </a:r>
          </a:p>
          <a:p>
            <a:pPr algn="l">
              <a:lnSpc>
                <a:spcPct val="110000"/>
              </a:lnSpc>
              <a:spcAft>
                <a:spcPts val="350"/>
              </a:spcAft>
            </a:pPr>
            <a:r>
              <a:rPr sz="1250" b="0" i="0">
                <a:solidFill>
                  <a:srgbClr val="202733"/>
                </a:solidFill>
                <a:latin typeface="Nirmala UI"/>
                <a:cs typeface="Nirmala UI"/>
                <a:ea typeface="Nirmala UI"/>
              </a:rPr>
              <a:t>अभ्यर्थी के निवास-परिसर में कार्यशील स्वच्छ शौचालय हो</a:t>
            </a:r>
          </a:p>
          <a:p>
            <a:pPr algn="l">
              <a:lnSpc>
                <a:spcPct val="110000"/>
              </a:lnSpc>
              <a:spcAft>
                <a:spcPts val="350"/>
              </a:spcAft>
            </a:pPr>
            <a:r>
              <a:rPr sz="1250" b="0" i="0">
                <a:solidFill>
                  <a:srgbClr val="202733"/>
                </a:solidFill>
                <a:latin typeface="Nirmala UI"/>
                <a:cs typeface="Nirmala UI"/>
                <a:ea typeface="Nirmala UI"/>
              </a:rPr>
              <a:t>परिवार का कोई भी सदस्य खुले में शौच न जाता हो</a:t>
            </a:r>
          </a:p>
        </p:txBody>
      </p:sp>
      <p:sp>
        <p:nvSpPr>
          <p:cNvPr id="13" name="Rounded Rectangle 12"/>
          <p:cNvSpPr/>
          <p:nvPr/>
        </p:nvSpPr>
        <p:spPr>
          <a:xfrm>
            <a:off x="6190488" y="1403207"/>
            <a:ext cx="5440680" cy="12799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403207"/>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604375"/>
            <a:ext cx="5038344" cy="914145"/>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स्वच्छ शौचालय की परिभाषा</a:t>
            </a:r>
          </a:p>
          <a:p>
            <a:pPr algn="l">
              <a:lnSpc>
                <a:spcPct val="110000"/>
              </a:lnSpc>
              <a:spcAft>
                <a:spcPts val="350"/>
              </a:spcAft>
            </a:pPr>
            <a:r>
              <a:rPr sz="1250" b="0" i="0">
                <a:solidFill>
                  <a:srgbClr val="202733"/>
                </a:solidFill>
                <a:latin typeface="Nirmala UI"/>
                <a:cs typeface="Nirmala UI"/>
                <a:ea typeface="Nirmala UI"/>
              </a:rPr>
              <a:t>तीन दीवारों, एक दरवाजे और छत से घिरी</a:t>
            </a:r>
          </a:p>
          <a:p>
            <a:pPr algn="l">
              <a:lnSpc>
                <a:spcPct val="110000"/>
              </a:lnSpc>
              <a:spcAft>
                <a:spcPts val="350"/>
              </a:spcAft>
            </a:pPr>
            <a:r>
              <a:rPr sz="1250" b="0" i="0">
                <a:solidFill>
                  <a:srgbClr val="202733"/>
                </a:solidFill>
                <a:latin typeface="Nirmala UI"/>
                <a:cs typeface="Nirmala UI"/>
                <a:ea typeface="Nirmala UI"/>
              </a:rPr>
              <a:t>जल-बंध (वाटर सील्ड) प्रणाली</a:t>
            </a:r>
          </a:p>
        </p:txBody>
      </p:sp>
      <p:sp>
        <p:nvSpPr>
          <p:cNvPr id="16" name="Rounded Rectangle 15"/>
          <p:cNvSpPr/>
          <p:nvPr/>
        </p:nvSpPr>
        <p:spPr>
          <a:xfrm>
            <a:off x="566928" y="2865993"/>
            <a:ext cx="5440680" cy="12799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2865993"/>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3067161"/>
            <a:ext cx="5038344" cy="914145"/>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परिवार का सदस्य</a:t>
            </a:r>
          </a:p>
          <a:p>
            <a:pPr algn="l">
              <a:lnSpc>
                <a:spcPct val="110000"/>
              </a:lnSpc>
              <a:spcAft>
                <a:spcPts val="350"/>
              </a:spcAft>
            </a:pPr>
            <a:r>
              <a:rPr sz="1250" b="0" i="0">
                <a:solidFill>
                  <a:srgbClr val="202733"/>
                </a:solidFill>
                <a:latin typeface="Nirmala UI"/>
                <a:cs typeface="Nirmala UI"/>
                <a:ea typeface="Nirmala UI"/>
              </a:rPr>
              <a:t>पति/पत्नी</a:t>
            </a:r>
          </a:p>
          <a:p>
            <a:pPr algn="l">
              <a:lnSpc>
                <a:spcPct val="110000"/>
              </a:lnSpc>
              <a:spcAft>
                <a:spcPts val="350"/>
              </a:spcAft>
            </a:pPr>
            <a:r>
              <a:rPr sz="1250" b="0" i="0">
                <a:solidFill>
                  <a:srgbClr val="202733"/>
                </a:solidFill>
                <a:latin typeface="Nirmala UI"/>
                <a:cs typeface="Nirmala UI"/>
                <a:ea typeface="Nirmala UI"/>
              </a:rPr>
              <a:t>बच्चे</a:t>
            </a:r>
          </a:p>
          <a:p>
            <a:pPr algn="l">
              <a:lnSpc>
                <a:spcPct val="110000"/>
              </a:lnSpc>
              <a:spcAft>
                <a:spcPts val="350"/>
              </a:spcAft>
            </a:pPr>
            <a:r>
              <a:rPr sz="1250" b="0" i="0">
                <a:solidFill>
                  <a:srgbClr val="202733"/>
                </a:solidFill>
                <a:latin typeface="Nirmala UI"/>
                <a:cs typeface="Nirmala UI"/>
                <a:ea typeface="Nirmala UI"/>
              </a:rPr>
              <a:t>साथ निवास कर रहे माता-पिता</a:t>
            </a:r>
          </a:p>
        </p:txBody>
      </p:sp>
      <p:sp>
        <p:nvSpPr>
          <p:cNvPr id="19" name="Rounded Rectangle 18"/>
          <p:cNvSpPr/>
          <p:nvPr/>
        </p:nvSpPr>
        <p:spPr>
          <a:xfrm>
            <a:off x="6190488" y="2865993"/>
            <a:ext cx="5440680" cy="12799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190488" y="2865993"/>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391656" y="3067161"/>
            <a:ext cx="5038344" cy="914145"/>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प्ररूप</a:t>
            </a:r>
          </a:p>
          <a:p>
            <a:pPr algn="l">
              <a:lnSpc>
                <a:spcPct val="110000"/>
              </a:lnSpc>
              <a:spcAft>
                <a:spcPts val="350"/>
              </a:spcAft>
            </a:pPr>
            <a:r>
              <a:rPr sz="1250" b="0" i="0">
                <a:solidFill>
                  <a:srgbClr val="202733"/>
                </a:solidFill>
                <a:latin typeface="Nirmala UI"/>
                <a:cs typeface="Nirmala UI"/>
                <a:ea typeface="Nirmala UI"/>
              </a:rPr>
              <a:t>परिशिष्ट-1 = अभ्यर्थी की घोषणा/अंडरटेकिंग</a:t>
            </a:r>
          </a:p>
          <a:p>
            <a:pPr algn="l">
              <a:lnSpc>
                <a:spcPct val="110000"/>
              </a:lnSpc>
              <a:spcAft>
                <a:spcPts val="350"/>
              </a:spcAft>
            </a:pPr>
            <a:r>
              <a:rPr sz="1250" b="0" i="0">
                <a:solidFill>
                  <a:srgbClr val="202733"/>
                </a:solidFill>
                <a:latin typeface="Nirmala UI"/>
                <a:cs typeface="Nirmala UI"/>
                <a:ea typeface="Nirmala UI"/>
              </a:rPr>
              <a:t>परिशिष्ट-2 = रिटर्निंग अधिकारी का मीमो</a:t>
            </a:r>
          </a:p>
        </p:txBody>
      </p:sp>
      <p:sp>
        <p:nvSpPr>
          <p:cNvPr id="22" name="Rounded Rectangle 21"/>
          <p:cNvSpPr/>
          <p:nvPr/>
        </p:nvSpPr>
        <p:spPr>
          <a:xfrm>
            <a:off x="566928" y="4347067"/>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347067"/>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475083"/>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प्रक्रिया — यही RO का काम है</a:t>
            </a:r>
          </a:p>
          <a:p>
            <a:pPr algn="l">
              <a:lnSpc>
                <a:spcPct val="110000"/>
              </a:lnSpc>
              <a:spcAft>
                <a:spcPts val="300"/>
              </a:spcAft>
            </a:pPr>
            <a:r>
              <a:rPr sz="1300" b="0" i="0">
                <a:solidFill>
                  <a:srgbClr val="202733"/>
                </a:solidFill>
                <a:latin typeface="Nirmala UI"/>
                <a:cs typeface="Nirmala UI"/>
                <a:ea typeface="Nirmala UI"/>
              </a:rPr>
              <a:t>घोषणा न लगी हो तो तत्काल परिशिष्ट-2 का मीमो दें और उसमें तिथि एवं समय दोनों भरें। घोषणा संवीक्षा प्रारम्भ होने से पूर्व, अर्थात् 01.09.2026 को, RO तक पहुँच जानी चाहिए; न पहुँचे तो नामनिर्देशन अस्वीकार किया जा सकेगा। मीमो दिए बिना सीधे अस्वीकार करना आदेश की प्रक्रिया के विरुद्ध है।</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नामनिर्देशन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'उपाबन्ध-I' नाम की तीन अलग-अलग चीज़ें</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3795 दिनांक 04.10.2019 (शपथ पत्र) · नियम 81(1) (उपाध्यक्ष) · आदेश 4537 दिनांक 01.11.2019 (शौचालय)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636379"/>
          <a:ext cx="11064240" cy="1182623"/>
        </p:xfrm>
        <a:graphic>
          <a:graphicData uri="http://schemas.openxmlformats.org/drawingml/2006/table">
            <a:tbl>
              <a:tblPr firstRow="1" bandRow="1">
                <a:tableStyleId>{5C22544A-7EE6-4342-B048-85BDC9FD1C3A}</a:tableStyleId>
              </a:tblPr>
              <a:tblGrid>
                <a:gridCol w="3688080"/>
                <a:gridCol w="6454140"/>
                <a:gridCol w="922020"/>
              </a:tblGrid>
              <a:tr h="295655">
                <a:tc>
                  <a:txBody>
                    <a:bodyPr/>
                    <a:lstStyle/>
                    <a:p>
                      <a:r>
                        <a:rPr sz="1250" b="1" i="0">
                          <a:solidFill>
                            <a:srgbClr val="FFFFFF"/>
                          </a:solidFill>
                          <a:latin typeface="Nirmala UI"/>
                          <a:cs typeface="Nirmala UI"/>
                          <a:ea typeface="Nirmala UI"/>
                        </a:rPr>
                        <a:t>असली नाम</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पृष्ठ</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उपाबन्ध – I (शपथ पत्र)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अपराध, अचल सम्पत्ति एवं देयताओं का शपथपत्र, ₹50 के नॉन-ज्यूडिशियल स्टाम्प पेपर पर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7</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अनुसूची – 1 [नियम 81(1)]</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उपाध्यक्ष पद का नाम-निर्देशन प्ररूप</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परिशिष्ट – 1 (आदेश 4537)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शौचालय संबंधी घोषणा / अंडरटेकिंग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r>
            </a:tbl>
          </a:graphicData>
        </a:graphic>
      </p:graphicFrame>
      <p:sp>
        <p:nvSpPr>
          <p:cNvPr id="11" name="Rounded Rectangle 10"/>
          <p:cNvSpPr/>
          <p:nvPr/>
        </p:nvSpPr>
        <p:spPr>
          <a:xfrm>
            <a:off x="566928" y="3020171"/>
            <a:ext cx="11064240" cy="79273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020171"/>
            <a:ext cx="82296" cy="79273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148187"/>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काउंटर पर यह भ्रम असली है</a:t>
            </a:r>
          </a:p>
          <a:p>
            <a:pPr algn="l">
              <a:lnSpc>
                <a:spcPct val="110000"/>
              </a:lnSpc>
              <a:spcAft>
                <a:spcPts val="300"/>
              </a:spcAft>
            </a:pPr>
            <a:r>
              <a:rPr sz="1300" b="0" i="0">
                <a:solidFill>
                  <a:srgbClr val="202733"/>
                </a:solidFill>
                <a:latin typeface="Nirmala UI"/>
                <a:cs typeface="Nirmala UI"/>
                <a:ea typeface="Nirmala UI"/>
              </a:rPr>
              <a:t>आयोग की वेबसाइट का 'Self Declaration (Municipality) (Annexure-I)' शपथपत्र है, शौचालय-घोषणा नहीं। माँगते समय पूरा नाम बोलें।</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प्रतिभूति निक्षेप</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प्रतिभूति निक्षेप राशि — नियम 22(1)</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22(1)(क)(ख)(ग) एवं 22(2) — अधिसूचना एफ.8(G)(नियम)डीएलबी/19/31731 दिनांक 05.08.2019 से प्रतिस्थापित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17</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10.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निक्षेप राशि एवं 1/6 की जब्ती</a:t>
            </a:r>
            <a:r>
              <a:rPr sz="950" b="0" i="0">
                <a:solidFill>
                  <a:srgbClr val="5B6472"/>
                </a:solidFill>
                <a:latin typeface="Nirmala UI"/>
                <a:cs typeface="Nirmala UI"/>
                <a:ea typeface="Nirmala UI"/>
              </a:rPr>
              <a:t/>
            </a:r>
          </a:p>
        </p:txBody>
      </p:sp>
      <p:graphicFrame>
        <p:nvGraphicFramePr>
          <p:cNvPr id="12" name="Table 11"/>
          <p:cNvGraphicFramePr>
            <a:graphicFrameLocks noGrp="1"/>
          </p:cNvGraphicFramePr>
          <p:nvPr/>
        </p:nvGraphicFramePr>
        <p:xfrm>
          <a:off x="6263640" y="1590415"/>
          <a:ext cx="5367528" cy="1182623"/>
        </p:xfrm>
        <a:graphic>
          <a:graphicData uri="http://schemas.openxmlformats.org/drawingml/2006/table">
            <a:tbl>
              <a:tblPr firstRow="1" bandRow="1">
                <a:tableStyleId>{5C22544A-7EE6-4342-B048-85BDC9FD1C3A}</a:tableStyleId>
              </a:tblPr>
              <a:tblGrid>
                <a:gridCol w="1789176"/>
                <a:gridCol w="1789176"/>
                <a:gridCol w="1789176"/>
              </a:tblGrid>
              <a:tr h="295655">
                <a:tc>
                  <a:txBody>
                    <a:bodyPr/>
                    <a:lstStyle/>
                    <a:p>
                      <a:r>
                        <a:rPr sz="1250" b="1" i="0">
                          <a:solidFill>
                            <a:srgbClr val="FFFFFF"/>
                          </a:solidFill>
                          <a:latin typeface="Nirmala UI"/>
                          <a:cs typeface="Nirmala UI"/>
                          <a:ea typeface="Nirmala UI"/>
                        </a:rPr>
                        <a:t>निकाय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सामान्य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अ.जा./अ.ज.जा./पि.व./महिला</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नगर निगम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₹6,000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₹3,000</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नगर परिषद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₹4,000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₹2,000</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नगरपालिका बोर्ड</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₹2,000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₹1,000</a:t>
                      </a:r>
                    </a:p>
                  </a:txBody>
                  <a:tcPr marL="82296" marR="82296" marT="27432" marB="27432" anchor="ctr">
                    <a:solidFill>
                      <a:srgbClr val="FFFFFF"/>
                    </a:solidFill>
                  </a:tcPr>
                </a:tc>
              </a:tr>
            </a:tbl>
          </a:graphicData>
        </a:graphic>
      </p:graphicFrame>
      <p:sp>
        <p:nvSpPr>
          <p:cNvPr id="13" name="Rounded Rectangle 12"/>
          <p:cNvSpPr/>
          <p:nvPr/>
        </p:nvSpPr>
        <p:spPr>
          <a:xfrm>
            <a:off x="6263640" y="2974207"/>
            <a:ext cx="5367528"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2974207"/>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102223"/>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आधी राशि किसे</a:t>
            </a:r>
          </a:p>
          <a:p>
            <a:pPr algn="l">
              <a:lnSpc>
                <a:spcPct val="110000"/>
              </a:lnSpc>
              <a:spcAft>
                <a:spcPts val="300"/>
              </a:spcAft>
            </a:pPr>
            <a:r>
              <a:rPr sz="1300" b="0" i="0">
                <a:solidFill>
                  <a:srgbClr val="202733"/>
                </a:solidFill>
                <a:latin typeface="Nirmala UI"/>
                <a:cs typeface="Nirmala UI"/>
                <a:ea typeface="Nirmala UI"/>
              </a:rPr>
              <a:t>नियम 22(1) 'a woman or a member of Scheduled Castes or Scheduled Tribes or Other Backward Classes' कहता है — महिला भी इसमें है।</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उपाबन्ध-I</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उपाबन्ध-I — नामनिर्देशन पत्र का ही भाग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808 (संकलन मु.पृ. 163), उपधारा (i) एवं (ii) · आदेश 3795 दिनांक 04.10.2019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18</a:t>
            </a:r>
          </a:p>
        </p:txBody>
      </p:sp>
      <p:sp>
        <p:nvSpPr>
          <p:cNvPr id="9" name="TextBox 8"/>
          <p:cNvSpPr txBox="1"/>
          <p:nvPr/>
        </p:nvSpPr>
        <p:spPr>
          <a:xfrm>
            <a:off x="566928" y="1554876"/>
            <a:ext cx="11064240" cy="4845923"/>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क्या देना है</a:t>
            </a:r>
            <a:r>
              <a:rPr sz="1450" b="0" i="0">
                <a:solidFill>
                  <a:srgbClr val="202733"/>
                </a:solidFill>
                <a:latin typeface="Nirmala UI"/>
                <a:cs typeface="Nirmala UI"/>
                <a:ea typeface="Nirmala UI"/>
              </a:rPr>
              <a:t>  —  लंबित आपराधिक प्रकरण, शैक्षणिक योग्यता, सम्पत्ति का ब्यौरा (आश्रितों सहित), सरकारी/सार्वजनिक उपक्रमों की देयताएँ</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स्थिति</a:t>
            </a:r>
            <a:r>
              <a:rPr sz="1450" b="0" i="0">
                <a:solidFill>
                  <a:srgbClr val="202733"/>
                </a:solidFill>
                <a:latin typeface="Nirmala UI"/>
                <a:cs typeface="Nirmala UI"/>
                <a:ea typeface="Nirmala UI"/>
              </a:rPr>
              <a:t>  —  उपाबन्ध-I नामनिर्देशन पत्र का भाग माना गया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 देने पर</a:t>
            </a:r>
            <a:r>
              <a:rPr sz="1450" b="0" i="0">
                <a:solidFill>
                  <a:srgbClr val="202733"/>
                </a:solidFill>
                <a:latin typeface="Nirmala UI"/>
                <a:cs typeface="Nirmala UI"/>
                <a:ea typeface="Nirmala UI"/>
              </a:rPr>
              <a:t>  —  विहित प्रक्रिया का उल्लंघन मानते हुए नामांकन अस्वीकार किया जायेगा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RO क्या नहीं देखेगा</a:t>
            </a:r>
            <a:r>
              <a:rPr sz="1450" b="0" i="0">
                <a:solidFill>
                  <a:srgbClr val="202733"/>
                </a:solidFill>
                <a:latin typeface="Nirmala UI"/>
                <a:cs typeface="Nirmala UI"/>
                <a:ea typeface="Nirmala UI"/>
              </a:rPr>
              <a:t>  —  उसमें वर्णित सूचना सही है या गलत — इन सूचनाओं के आधार पर अपात्रता का निर्धारण नहीं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प्रचार</a:t>
            </a:r>
            <a:r>
              <a:rPr sz="1450" b="0" i="0">
                <a:solidFill>
                  <a:srgbClr val="202733"/>
                </a:solidFill>
                <a:latin typeface="Nirmala UI"/>
                <a:cs typeface="Nirmala UI"/>
                <a:ea typeface="Nirmala UI"/>
              </a:rPr>
              <a:t>  —  यह सर्वसाधारण की सूचनार्थ है, अतः एक प्रति नोटिस बोर्ड पर भी लगेगी</a:t>
            </a:r>
          </a:p>
        </p:txBody>
      </p:sp>
      <p:sp>
        <p:nvSpPr>
          <p:cNvPr id="10" name="Rounded Rectangle 9"/>
          <p:cNvSpPr/>
          <p:nvPr/>
        </p:nvSpPr>
        <p:spPr>
          <a:xfrm>
            <a:off x="566928" y="3426348"/>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426348"/>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55436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शपथपत्र न देना और शपथपत्र में खाना खाली छोड़ना — दो अलग बातें</a:t>
            </a:r>
          </a:p>
          <a:p>
            <a:pPr algn="l">
              <a:lnSpc>
                <a:spcPct val="110000"/>
              </a:lnSpc>
              <a:spcAft>
                <a:spcPts val="300"/>
              </a:spcAft>
            </a:pPr>
            <a:r>
              <a:rPr sz="1300" b="0" i="0">
                <a:solidFill>
                  <a:srgbClr val="202733"/>
                </a:solidFill>
                <a:latin typeface="Nirmala UI"/>
                <a:cs typeface="Nirmala UI"/>
                <a:ea typeface="Nirmala UI"/>
              </a:rPr>
              <a:t>आदेश 808(ii): शपथपत्र दिया ही नहीं → संवीक्षा में सीधे नामंजूर करने योग्य, मीमो की आवश्यकता नहीं।</a:t>
            </a:r>
          </a:p>
          <a:p>
            <a:pPr algn="l">
              <a:lnSpc>
                <a:spcPct val="110000"/>
              </a:lnSpc>
              <a:spcAft>
                <a:spcPts val="300"/>
              </a:spcAft>
            </a:pPr>
            <a:r>
              <a:rPr sz="1300" b="0" i="0">
                <a:solidFill>
                  <a:srgbClr val="202733"/>
                </a:solidFill>
                <a:latin typeface="Nirmala UI"/>
                <a:cs typeface="Nirmala UI"/>
                <a:ea typeface="Nirmala UI"/>
              </a:rPr>
              <a:t>आदेश 808(iii): शपथपत्र है पर कॉलम खाली → पहले मीमो; तब भी पूर्ति न हो तो नामंजूर।</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प्रस्तावक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प्रस्तावक की तीन शर्तें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12(2) एवं उसका परन्तुक · नियम 12(5) · नियम 13(1)(v) एवं (vii)</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19</a:t>
            </a:r>
          </a:p>
        </p:txBody>
      </p:sp>
      <p:sp>
        <p:nvSpPr>
          <p:cNvPr id="9" name="TextBox 8"/>
          <p:cNvSpPr txBox="1"/>
          <p:nvPr/>
        </p:nvSpPr>
        <p:spPr>
          <a:xfrm>
            <a:off x="566928" y="1554876"/>
            <a:ext cx="11064240" cy="4845923"/>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मान्यता प्राप्त दल</a:t>
            </a:r>
            <a:r>
              <a:rPr sz="1450" b="0" i="0">
                <a:solidFill>
                  <a:srgbClr val="202733"/>
                </a:solidFill>
                <a:latin typeface="Nirmala UI"/>
                <a:cs typeface="Nirmala UI"/>
                <a:ea typeface="Nirmala UI"/>
              </a:rPr>
              <a:t>  —  1 प्रस्तावक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निर्दलीय</a:t>
            </a:r>
            <a:r>
              <a:rPr sz="1450" b="0" i="0">
                <a:solidFill>
                  <a:srgbClr val="202733"/>
                </a:solidFill>
                <a:latin typeface="Nirmala UI"/>
                <a:cs typeface="Nirmala UI"/>
                <a:ea typeface="Nirmala UI"/>
              </a:rPr>
              <a:t>  —  5 प्रस्तावक [नियम 12(2) का परन्तुक]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क्षेत्र</a:t>
            </a:r>
            <a:r>
              <a:rPr sz="1450" b="0" i="0">
                <a:solidFill>
                  <a:srgbClr val="202733"/>
                </a:solidFill>
                <a:latin typeface="Nirmala UI"/>
                <a:cs typeface="Nirmala UI"/>
                <a:ea typeface="Nirmala UI"/>
              </a:rPr>
              <a:t>  —  प्रस्तावक उसी वार्ड का मतदाता हो जिसके लिए नामांकन भरा गया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एक ही अभ्यर्थी</a:t>
            </a:r>
            <a:r>
              <a:rPr sz="1450" b="0" i="0">
                <a:solidFill>
                  <a:srgbClr val="202733"/>
                </a:solidFill>
                <a:latin typeface="Nirmala UI"/>
                <a:cs typeface="Nirmala UI"/>
                <a:ea typeface="Nirmala UI"/>
              </a:rPr>
              <a:t>  —  एक मतदाता एक से अधिक अभ्यर्थी का प्रस्तावक नहीं हो सकता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उल्लंघन का परिणाम</a:t>
            </a:r>
            <a:r>
              <a:rPr sz="1450" b="0" i="0">
                <a:solidFill>
                  <a:srgbClr val="202733"/>
                </a:solidFill>
                <a:latin typeface="Nirmala UI"/>
                <a:cs typeface="Nirmala UI"/>
                <a:ea typeface="Nirmala UI"/>
              </a:rPr>
              <a:t>  —  एक से अधिक पर हस्ताक्षर हों तो RO को प्राप्त पहले नामांकन के सिवा शेष सभी अविधिमान्य घोषित होंगे [नियम 12(5)]</a:t>
            </a:r>
          </a:p>
        </p:txBody>
      </p:sp>
      <p:sp>
        <p:nvSpPr>
          <p:cNvPr id="10" name="Rounded Rectangle 9"/>
          <p:cNvSpPr/>
          <p:nvPr/>
        </p:nvSpPr>
        <p:spPr>
          <a:xfrm>
            <a:off x="566928" y="3426348"/>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426348"/>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55436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दल का दावा कैसे सिद्ध होगा</a:t>
            </a:r>
          </a:p>
          <a:p>
            <a:pPr algn="l">
              <a:lnSpc>
                <a:spcPct val="110000"/>
              </a:lnSpc>
              <a:spcAft>
                <a:spcPts val="300"/>
              </a:spcAft>
            </a:pPr>
            <a:r>
              <a:rPr sz="1300" b="0" i="0">
                <a:solidFill>
                  <a:srgbClr val="202733"/>
                </a:solidFill>
                <a:latin typeface="Nirmala UI"/>
                <a:cs typeface="Nirmala UI"/>
                <a:ea typeface="Nirmala UI"/>
              </a:rPr>
              <a:t>मान्यता प्राप्त दल का अभ्यर्थी माने जाने के लिए दल के अध्यक्ष / राज्य इकाई के प्रमुख / प्राधिकृत व्यक्ति का पत्र नामांकन की अंतिम तिथि को अपराह्न 3 बजे तक RO को मिल जाना चाहिए [नियम 12(2) का स्पष्टीकरण]।</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प्रारम्भ</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निर्वाचन कार्यक्रम — एक पृष्ठ पर</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राज्य निर्वाचन आयोग का घोषित कार्यक्रम · नियम 10 एवं 11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02</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41490"/>
          <a:ext cx="11064240" cy="2615184"/>
        </p:xfrm>
        <a:graphic>
          <a:graphicData uri="http://schemas.openxmlformats.org/drawingml/2006/table">
            <a:tbl>
              <a:tblPr firstRow="1" bandRow="1">
                <a:tableStyleId>{5C22544A-7EE6-4342-B048-85BDC9FD1C3A}</a:tableStyleId>
              </a:tblPr>
              <a:tblGrid>
                <a:gridCol w="2766060"/>
                <a:gridCol w="5532120"/>
                <a:gridCol w="2766060"/>
              </a:tblGrid>
              <a:tr h="290576">
                <a:tc>
                  <a:txBody>
                    <a:bodyPr/>
                    <a:lstStyle/>
                    <a:p>
                      <a:r>
                        <a:rPr sz="1250" b="1" i="0">
                          <a:solidFill>
                            <a:srgbClr val="FFFFFF"/>
                          </a:solidFill>
                          <a:latin typeface="Nirmala UI"/>
                          <a:cs typeface="Nirmala UI"/>
                          <a:ea typeface="Nirmala UI"/>
                        </a:rPr>
                        <a:t>दिनांक</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घटना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किसका काम</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27.08.2026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निर्वाचन की लोक सूचना (प्ररूप-2)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रिटर्निंग अधिकारी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31.08.2026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नामनिर्देशन की अंतिम तिथि · 10.30 से 3.00 बजे</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RO / ARO</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01.09.2026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संवीक्षा (सदस्य पद)</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रिटर्निंग अधिकारी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03.09.2026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अभ्यर्थिता वापसी · 3.00 बजे तक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रिटर्निंग अधिकारी</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04.09.2026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चुनाव चिन्ह आवंटन एवं प्ररूप-6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रिटर्निंग अधिकारी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09 व 11.09.2026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दल</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14.09.2026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मतगणना एवं सदस्य-परिणाम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रिटर्निंग अधिकारी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21.09 / 22.09.2026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अध्यक्ष / उपाध्यक्ष का निर्वाचन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रिटर्निंग अधिकारी</a:t>
                      </a:r>
                    </a:p>
                  </a:txBody>
                  <a:tcPr marL="82296" marR="82296" marT="27432" marB="27432" anchor="ctr">
                    <a:solidFill>
                      <a:srgbClr val="F4F2EC"/>
                    </a:solidFill>
                  </a:tcPr>
                </a:tc>
              </a:tr>
            </a:tbl>
          </a:graphicData>
        </a:graphic>
      </p:graphicFrame>
      <p:sp>
        <p:nvSpPr>
          <p:cNvPr id="11" name="Rounded Rectangle 10"/>
          <p:cNvSpPr/>
          <p:nvPr/>
        </p:nvSpPr>
        <p:spPr>
          <a:xfrm>
            <a:off x="566928" y="4257842"/>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257842"/>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38585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दो तिथियाँ जो सबसे अधिक भ्रम पैदा करती हैं</a:t>
            </a:r>
          </a:p>
          <a:p>
            <a:pPr algn="l">
              <a:lnSpc>
                <a:spcPct val="110000"/>
              </a:lnSpc>
              <a:spcAft>
                <a:spcPts val="300"/>
              </a:spcAft>
            </a:pPr>
            <a:r>
              <a:rPr sz="1300" b="0" i="0">
                <a:solidFill>
                  <a:srgbClr val="202733"/>
                </a:solidFill>
                <a:latin typeface="Nirmala UI"/>
                <a:cs typeface="Nirmala UI"/>
                <a:ea typeface="Nirmala UI"/>
              </a:rPr>
              <a:t>आयु की गणना नामांकन की अंतिम तिथि (31.08) को नहीं — संवीक्षा की तिथि (01.09) को होगी। नियम 13(1)(iii)</a:t>
            </a:r>
          </a:p>
          <a:p>
            <a:pPr algn="l">
              <a:lnSpc>
                <a:spcPct val="110000"/>
              </a:lnSpc>
              <a:spcAft>
                <a:spcPts val="300"/>
              </a:spcAft>
            </a:pPr>
            <a:r>
              <a:rPr sz="1300" b="0" i="0">
                <a:solidFill>
                  <a:srgbClr val="202733"/>
                </a:solidFill>
                <a:latin typeface="Nirmala UI"/>
                <a:cs typeface="Nirmala UI"/>
                <a:ea typeface="Nirmala UI"/>
              </a:rPr>
              <a:t>मतगणना की तिथि प्ररूप-2 से नहीं आती; वह आयोग के कार्यक्रम से आती है।</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प्रतिभूति निक्षेप</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निक्षेप के तीन व्यावहारिक प्रश्न</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22(1) एवं उसका परन्तुक · नियम 12(4) · नियम 12(8)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20</a:t>
            </a:r>
          </a:p>
        </p:txBody>
      </p:sp>
      <p:sp>
        <p:nvSpPr>
          <p:cNvPr id="9" name="TextBox 8"/>
          <p:cNvSpPr txBox="1"/>
          <p:nvPr/>
        </p:nvSpPr>
        <p:spPr>
          <a:xfrm>
            <a:off x="566928" y="1615470"/>
            <a:ext cx="11064240" cy="478532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राशि</a:t>
            </a:r>
            <a:r>
              <a:rPr sz="1450" b="0" i="0">
                <a:solidFill>
                  <a:srgbClr val="202733"/>
                </a:solidFill>
                <a:latin typeface="Nirmala UI"/>
                <a:cs typeface="Nirmala UI"/>
                <a:ea typeface="Nirmala UI"/>
              </a:rPr>
              <a:t>  —  निगम पार्षद / परिषद पार्षद / निकाय सदस्य — क्रमशः 6000 / 4000 / 2000</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एक से अधिक नामांकन</a:t>
            </a:r>
            <a:r>
              <a:rPr sz="1450" b="0" i="0">
                <a:solidFill>
                  <a:srgbClr val="202733"/>
                </a:solidFill>
                <a:latin typeface="Nirmala UI"/>
                <a:cs typeface="Nirmala UI"/>
                <a:ea typeface="Nirmala UI"/>
              </a:rPr>
              <a:t>  —  अधिकतम 4 नामनिर्देशन पत्र; एक से अधिक निक्षेप की आवश्यकता नहीं [नियम 22(1) का परन्तुक]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अनारक्षित वार्ड</a:t>
            </a:r>
            <a:r>
              <a:rPr sz="1450" b="0" i="0">
                <a:solidFill>
                  <a:srgbClr val="202733"/>
                </a:solidFill>
                <a:latin typeface="Nirmala UI"/>
                <a:cs typeface="Nirmala UI"/>
                <a:ea typeface="Nirmala UI"/>
              </a:rPr>
              <a:t>  —  अनारक्षित वार्ड में भी अ.जा./अ.ज.जा./पि.व. का व्यक्ति 3000/2000/1000 जमा करा सकता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तब शर्त</a:t>
            </a:r>
            <a:r>
              <a:rPr sz="1450" b="0" i="0">
                <a:solidFill>
                  <a:srgbClr val="202733"/>
                </a:solidFill>
                <a:latin typeface="Nirmala UI"/>
                <a:cs typeface="Nirmala UI"/>
                <a:ea typeface="Nirmala UI"/>
              </a:rPr>
              <a:t>  —  उसे संबंधित जाति/वर्ग का, राज्य सरकार के प्राधिकृत अधिकारी द्वारा जारी प्रमाण-पत्र प्रस्तुत करना आवश्यक होगा</a:t>
            </a:r>
          </a:p>
        </p:txBody>
      </p:sp>
      <p:sp>
        <p:nvSpPr>
          <p:cNvPr id="10" name="Rounded Rectangle 9"/>
          <p:cNvSpPr/>
          <p:nvPr/>
        </p:nvSpPr>
        <p:spPr>
          <a:xfrm>
            <a:off x="566928" y="298199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98199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1100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नियम 12(4) की चौथी सीमा</a:t>
            </a:r>
          </a:p>
          <a:p>
            <a:pPr algn="l">
              <a:lnSpc>
                <a:spcPct val="110000"/>
              </a:lnSpc>
              <a:spcAft>
                <a:spcPts val="300"/>
              </a:spcAft>
            </a:pPr>
            <a:r>
              <a:rPr sz="1300" b="0" i="0">
                <a:solidFill>
                  <a:srgbClr val="202733"/>
                </a:solidFill>
                <a:latin typeface="Nirmala UI"/>
                <a:cs typeface="Nirmala UI"/>
                <a:ea typeface="Nirmala UI"/>
              </a:rPr>
              <a:t>चार से अधिक नामनिर्देशन प्रस्तुत हों तो प्रस्तुत क्रम में पहले चार ही विचारार्थ लिए जाएँगे, शेष तत्काल अस्वीकृत (summarily rejected) होंगे।</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प्राप्ति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नामनिर्देशन पत्र प्राप्त करते समय RO क्या करेगा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12(7) · प्ररूप-3 के भाग-V एवं भाग-VI (ROF_p077 व ROF_p078 पर छपे)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21</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38248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4590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प्रस्तुतकर्ता को संवीक्षा का समय, दिनांक एवं स्थान बता दें</a:t>
            </a:r>
          </a:p>
        </p:txBody>
      </p:sp>
      <p:sp>
        <p:nvSpPr>
          <p:cNvPr id="12" name="Rounded Rectangle 11"/>
          <p:cNvSpPr/>
          <p:nvPr/>
        </p:nvSpPr>
        <p:spPr>
          <a:xfrm>
            <a:off x="566928" y="1919183"/>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8260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नामनिर्देशन पत्र पर अपनी हस्तलिपि से वार्ड का क्रम संख्यांक अंकित करें</a:t>
            </a:r>
          </a:p>
        </p:txBody>
      </p:sp>
      <p:sp>
        <p:nvSpPr>
          <p:cNvPr id="14" name="Rounded Rectangle 13"/>
          <p:cNvSpPr/>
          <p:nvPr/>
        </p:nvSpPr>
        <p:spPr>
          <a:xfrm>
            <a:off x="566928" y="2455885"/>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1930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उसी वार्ड/निकाय के नामनिर्देशन पत्र का क्रम संख्यांक अंकित करें</a:t>
            </a:r>
          </a:p>
        </p:txBody>
      </p:sp>
      <p:sp>
        <p:nvSpPr>
          <p:cNvPr id="16" name="Rounded Rectangle 15"/>
          <p:cNvSpPr/>
          <p:nvPr/>
        </p:nvSpPr>
        <p:spPr>
          <a:xfrm>
            <a:off x="566928" y="2992587"/>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5601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पहचान कराने वाला कोई व्यक्ति साथ हो तो उसका उल्लेख RO द्वारा भरे जाने वाले भाग में करें</a:t>
            </a:r>
          </a:p>
        </p:txBody>
      </p:sp>
      <p:sp>
        <p:nvSpPr>
          <p:cNvPr id="18" name="Rounded Rectangle 17"/>
          <p:cNvSpPr/>
          <p:nvPr/>
        </p:nvSpPr>
        <p:spPr>
          <a:xfrm>
            <a:off x="566928" y="352928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9271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प्रस्तुत किए जाने का समय अंकित करें [नियम 12(7)]</a:t>
            </a:r>
          </a:p>
        </p:txBody>
      </p:sp>
      <p:sp>
        <p:nvSpPr>
          <p:cNvPr id="20" name="Rounded Rectangle 19"/>
          <p:cNvSpPr/>
          <p:nvPr/>
        </p:nvSpPr>
        <p:spPr>
          <a:xfrm>
            <a:off x="566928" y="406599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02941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a:t>
            </a:r>
          </a:p>
          <a:p>
            <a:pPr algn="l">
              <a:lnSpc>
                <a:spcPct val="105000"/>
              </a:lnSpc>
              <a:spcAft>
                <a:spcPts val="100"/>
              </a:spcAft>
            </a:pPr>
            <a:r>
              <a:rPr sz="1250" b="0" i="0">
                <a:solidFill>
                  <a:srgbClr val="202733"/>
                </a:solidFill>
                <a:latin typeface="Nirmala UI"/>
                <a:cs typeface="Nirmala UI"/>
                <a:ea typeface="Nirmala UI"/>
              </a:rPr>
              <a:t>प्रस्तुतकर्ता/अभ्यर्थी को रसीद (भाग-V) दे दें</a:t>
            </a:r>
          </a:p>
        </p:txBody>
      </p:sp>
      <p:sp>
        <p:nvSpPr>
          <p:cNvPr id="22" name="Rounded Rectangle 21"/>
          <p:cNvSpPr/>
          <p:nvPr/>
        </p:nvSpPr>
        <p:spPr>
          <a:xfrm>
            <a:off x="566928" y="4767285"/>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767285"/>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895301"/>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कहती है कि पहचान कराने वाले का उल्लेख 'रिटर्निंग आफिसर द्वारा भरे जाने वाले भाग के तृतीय पैरा' में किया जावे — किन्तु प्ररूप-3 के RO वाले दोनों भागों में केवल दो क्रमांकित पैरा हैं (क्रम संख्यांक, तथा समय/तारीख एवं अभ्यर्थी/प्रस्थापक), तीसरा पैरा है ही नहीं — अतः 'तृतीय पैरा' शब्द हटाकर केवल 'RO द्वारा भरे जाने वाले भाग में' पढ़ाएँ और अंकन का ठीक स्थान DEO से स्पष्ट कराएँ।</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RO के कार्य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रिटर्निंग अधिकारी के छह क्रमिक कार्य</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13 · नियम 15 · नियम 16 · नियम 20 एवं 21 सहित नियम 21(1) का परन्तुक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22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38248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4590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भरे गये नामनिर्देशन फॉर्मों की संवीक्षा करना</a:t>
            </a:r>
          </a:p>
        </p:txBody>
      </p:sp>
      <p:sp>
        <p:nvSpPr>
          <p:cNvPr id="12" name="Rounded Rectangle 11"/>
          <p:cNvSpPr/>
          <p:nvPr/>
        </p:nvSpPr>
        <p:spPr>
          <a:xfrm>
            <a:off x="566928" y="1919183"/>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8260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कमी रहने पर अभ्यर्थी को बुलाकर / मीमो जारी कर कमी दूर कराना</a:t>
            </a:r>
          </a:p>
        </p:txBody>
      </p:sp>
      <p:sp>
        <p:nvSpPr>
          <p:cNvPr id="14" name="Rounded Rectangle 13"/>
          <p:cNvSpPr/>
          <p:nvPr/>
        </p:nvSpPr>
        <p:spPr>
          <a:xfrm>
            <a:off x="566928" y="2455885"/>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1930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वैध नामित अभ्यर्थियों की सूची (प्ररूप-4) नोटिस बोर्ड पर प्रकाशित करना</a:t>
            </a:r>
          </a:p>
        </p:txBody>
      </p:sp>
      <p:sp>
        <p:nvSpPr>
          <p:cNvPr id="16" name="Rounded Rectangle 15"/>
          <p:cNvSpPr/>
          <p:nvPr/>
        </p:nvSpPr>
        <p:spPr>
          <a:xfrm>
            <a:off x="566928" y="2992587"/>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5601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नाम वापसी की प्रक्रिया (प्ररूप-5)</a:t>
            </a:r>
          </a:p>
        </p:txBody>
      </p:sp>
      <p:sp>
        <p:nvSpPr>
          <p:cNvPr id="18" name="Rounded Rectangle 17"/>
          <p:cNvSpPr/>
          <p:nvPr/>
        </p:nvSpPr>
        <p:spPr>
          <a:xfrm>
            <a:off x="566928" y="352928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9271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नियत तिथि तक नाम वापस लेने वाले को प्रतिभूति निक्षेप राशि लौटाना</a:t>
            </a:r>
          </a:p>
        </p:txBody>
      </p:sp>
      <p:sp>
        <p:nvSpPr>
          <p:cNvPr id="20" name="Rounded Rectangle 19"/>
          <p:cNvSpPr/>
          <p:nvPr/>
        </p:nvSpPr>
        <p:spPr>
          <a:xfrm>
            <a:off x="566928" y="406599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02941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a:t>
            </a:r>
          </a:p>
          <a:p>
            <a:pPr algn="l">
              <a:lnSpc>
                <a:spcPct val="105000"/>
              </a:lnSpc>
              <a:spcAft>
                <a:spcPts val="100"/>
              </a:spcAft>
            </a:pPr>
            <a:r>
              <a:rPr sz="1250" b="0" i="0">
                <a:solidFill>
                  <a:srgbClr val="202733"/>
                </a:solidFill>
                <a:latin typeface="Nirmala UI"/>
                <a:cs typeface="Nirmala UI"/>
                <a:ea typeface="Nirmala UI"/>
              </a:rPr>
              <a:t>चुनाव चिन्ह आवंटित कर प्ररूप-6 तैयार करना एवं नोटिस बोर्ड पर चिपकाना</a:t>
            </a:r>
          </a:p>
        </p:txBody>
      </p:sp>
      <p:sp>
        <p:nvSpPr>
          <p:cNvPr id="22" name="Rounded Rectangle 21"/>
          <p:cNvSpPr/>
          <p:nvPr/>
        </p:nvSpPr>
        <p:spPr>
          <a:xfrm>
            <a:off x="566928" y="4767285"/>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767285"/>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895301"/>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प्ररूप-6 के लिए केवल 'हिन्दी वर्णमाला के अनुसार' कहती है — यह अधूरा है, क्योंकि नियम 21(1) का परन्तुक पहले दो श्रेणियाँ बनाता है, (i) मान्यता प्राप्त राजनैतिक दलों के अभ्यर्थी और (ii) अन्य अभ्यर्थी, उसी क्रम में — और हिन्दी वर्णानुक्रम प्रत्येक श्रेणी के भीतर लगेगा, पूरी सूची पर नहीं।</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दलीय अभ्यर्थी</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दल द्वारा खड़ा किया गया अभ्यर्थी — चार शर्तें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12(2) का स्पष्टीकरण · निर्वाचन प्रतीक (आरक्षण एवं आवंटन) आदेश का खण्ड 6 · प्ररूप 'क' एवं 'ख'</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23</a:t>
            </a:r>
          </a:p>
        </p:txBody>
      </p:sp>
      <p:sp>
        <p:nvSpPr>
          <p:cNvPr id="9" name="TextBox 8"/>
          <p:cNvSpPr txBox="1"/>
          <p:nvPr/>
        </p:nvSpPr>
        <p:spPr>
          <a:xfrm>
            <a:off x="566928" y="1564203"/>
            <a:ext cx="11064240" cy="4836596"/>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a:t>
            </a:r>
            <a:r>
              <a:rPr sz="1450" b="0" i="0">
                <a:solidFill>
                  <a:srgbClr val="202733"/>
                </a:solidFill>
                <a:latin typeface="Nirmala UI"/>
                <a:cs typeface="Nirmala UI"/>
                <a:ea typeface="Nirmala UI"/>
              </a:rPr>
              <a:t>  —  अभ्यर्थी ने अपने नामनिर्देशन पत्र में उस आशय की घोषणा की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a:t>
            </a:r>
            <a:r>
              <a:rPr sz="1450" b="0" i="0">
                <a:solidFill>
                  <a:srgbClr val="202733"/>
                </a:solidFill>
                <a:latin typeface="Nirmala UI"/>
                <a:cs typeface="Nirmala UI"/>
                <a:ea typeface="Nirmala UI"/>
              </a:rPr>
              <a:t>  —  दल के अध्यक्ष / राज्य इकाई के प्रमुख / प्राधिकृत व्यक्ति द्वारा हस्ताक्षरित प्ररूप 'ख' नामांकन की अंतिम तिथि को अपराह्न 3 बजे तक RO को मिल गया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(ग)</a:t>
            </a:r>
            <a:r>
              <a:rPr sz="1450" b="0" i="0">
                <a:solidFill>
                  <a:srgbClr val="202733"/>
                </a:solidFill>
                <a:latin typeface="Nirmala UI"/>
                <a:cs typeface="Nirmala UI"/>
                <a:ea typeface="Nirmala UI"/>
              </a:rPr>
              <a:t>  —  किसी अन्य को प्राधिकृत किया हो तो प्राधिकृत व्यक्ति के नमूने के हस्ताक्षर प्ररूप 'क' में उसी समय-सीमा तक RO को उपलब्ध करा दिए गए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(घ)</a:t>
            </a:r>
            <a:r>
              <a:rPr sz="1450" b="0" i="0">
                <a:solidFill>
                  <a:srgbClr val="202733"/>
                </a:solidFill>
                <a:latin typeface="Nirmala UI"/>
                <a:cs typeface="Nirmala UI"/>
                <a:ea typeface="Nirmala UI"/>
              </a:rPr>
              <a:t>  —  प्ररूप 'क' और 'ख' केवल स्याही से हस्ताक्षरित हों</a:t>
            </a:r>
          </a:p>
        </p:txBody>
      </p:sp>
      <p:sp>
        <p:nvSpPr>
          <p:cNvPr id="10" name="Rounded Rectangle 9"/>
          <p:cNvSpPr/>
          <p:nvPr/>
        </p:nvSpPr>
        <p:spPr>
          <a:xfrm>
            <a:off x="566928" y="335795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35795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48596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प्ररूप 'क' के नोट में छपी तीन बातें</a:t>
            </a:r>
          </a:p>
          <a:p>
            <a:pPr algn="l">
              <a:lnSpc>
                <a:spcPct val="110000"/>
              </a:lnSpc>
              <a:spcAft>
                <a:spcPts val="300"/>
              </a:spcAft>
            </a:pPr>
            <a:r>
              <a:rPr sz="1300" b="0" i="0">
                <a:solidFill>
                  <a:srgbClr val="202733"/>
                </a:solidFill>
                <a:latin typeface="Nirmala UI"/>
                <a:cs typeface="Nirmala UI"/>
                <a:ea typeface="Nirmala UI"/>
              </a:rPr>
              <a:t>अनुलिपि (Facsimile) हस्ताक्षर या रबड़ स्टाम्प के हस्ताक्षर स्वीकार नहीं होंगे; तथा फैक्स / ई-मेल / व्हाट्सएप से भेजा गया प्ररूप मान्य नहीं होगा।</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प्रतिस्थानी अभ्यर्थी</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प्रतिस्थानी अभ्यर्थी (Substitute Candidate) कब दल का माना जाएगा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 'ख' का स्तम्भ 6 · निर्वाचन प्रतीक आदेश के खण्ड 6 एवं 11 · नियम 13 एवं नियम 16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24</a:t>
            </a:r>
          </a:p>
        </p:txBody>
      </p:sp>
      <p:sp>
        <p:nvSpPr>
          <p:cNvPr id="9" name="Rounded Rectangle 8"/>
          <p:cNvSpPr/>
          <p:nvPr/>
        </p:nvSpPr>
        <p:spPr>
          <a:xfrm>
            <a:off x="566928" y="1577218"/>
            <a:ext cx="5440680" cy="124332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577218"/>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778386"/>
            <a:ext cx="5038344" cy="87756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तभी माना जाएगा जब</a:t>
            </a:r>
          </a:p>
          <a:p>
            <a:pPr algn="l">
              <a:lnSpc>
                <a:spcPct val="110000"/>
              </a:lnSpc>
              <a:spcAft>
                <a:spcPts val="350"/>
              </a:spcAft>
            </a:pPr>
            <a:r>
              <a:rPr sz="1250" b="0" i="0">
                <a:solidFill>
                  <a:srgbClr val="202733"/>
                </a:solidFill>
                <a:latin typeface="Nirmala UI"/>
                <a:cs typeface="Nirmala UI"/>
                <a:ea typeface="Nirmala UI"/>
              </a:rPr>
              <a:t>दल के अनुमोदित अभ्यर्थी का नामनिर्देशन नियम 13 के अधीन संवीक्षा में रद्द हो गया हो</a:t>
            </a:r>
          </a:p>
          <a:p>
            <a:pPr algn="l">
              <a:lnSpc>
                <a:spcPct val="110000"/>
              </a:lnSpc>
              <a:spcAft>
                <a:spcPts val="350"/>
              </a:spcAft>
            </a:pPr>
            <a:r>
              <a:rPr sz="1250" b="0" i="0">
                <a:solidFill>
                  <a:srgbClr val="202733"/>
                </a:solidFill>
                <a:latin typeface="Nirmala UI"/>
                <a:cs typeface="Nirmala UI"/>
                <a:ea typeface="Nirmala UI"/>
              </a:rPr>
              <a:t>अथवा उसने नियम 16 के अधीन अभ्यर्थिता वापस ले ली हो</a:t>
            </a:r>
          </a:p>
        </p:txBody>
      </p:sp>
      <p:sp>
        <p:nvSpPr>
          <p:cNvPr id="12" name="Rounded Rectangle 11"/>
          <p:cNvSpPr/>
          <p:nvPr/>
        </p:nvSpPr>
        <p:spPr>
          <a:xfrm>
            <a:off x="6190488" y="1577218"/>
            <a:ext cx="5440680" cy="124332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577218"/>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778386"/>
            <a:ext cx="5038344" cy="87756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और प्रतिस्थानी स्वयं</a:t>
            </a:r>
          </a:p>
          <a:p>
            <a:pPr algn="l">
              <a:lnSpc>
                <a:spcPct val="110000"/>
              </a:lnSpc>
              <a:spcAft>
                <a:spcPts val="350"/>
              </a:spcAft>
            </a:pPr>
            <a:r>
              <a:rPr sz="1250" b="0" i="0">
                <a:solidFill>
                  <a:srgbClr val="202733"/>
                </a:solidFill>
                <a:latin typeface="Nirmala UI"/>
                <a:cs typeface="Nirmala UI"/>
                <a:ea typeface="Nirmala UI"/>
              </a:rPr>
              <a:t>संवीक्षा में खारिज न हुआ हो</a:t>
            </a:r>
          </a:p>
          <a:p>
            <a:pPr algn="l">
              <a:lnSpc>
                <a:spcPct val="110000"/>
              </a:lnSpc>
              <a:spcAft>
                <a:spcPts val="350"/>
              </a:spcAft>
            </a:pPr>
            <a:r>
              <a:rPr sz="1250" b="0" i="0">
                <a:solidFill>
                  <a:srgbClr val="202733"/>
                </a:solidFill>
                <a:latin typeface="Nirmala UI"/>
                <a:cs typeface="Nirmala UI"/>
                <a:ea typeface="Nirmala UI"/>
              </a:rPr>
              <a:t>और उसने अभ्यर्थिता वापस न ली हो</a:t>
            </a:r>
          </a:p>
        </p:txBody>
      </p:sp>
      <p:sp>
        <p:nvSpPr>
          <p:cNvPr id="15" name="Rounded Rectangle 14"/>
          <p:cNvSpPr/>
          <p:nvPr/>
        </p:nvSpPr>
        <p:spPr>
          <a:xfrm>
            <a:off x="566928" y="3003428"/>
            <a:ext cx="5440680" cy="124332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003428"/>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204596"/>
            <a:ext cx="5038344" cy="87756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नहीं माना जाएगा जब</a:t>
            </a:r>
          </a:p>
          <a:p>
            <a:pPr algn="l">
              <a:lnSpc>
                <a:spcPct val="110000"/>
              </a:lnSpc>
              <a:spcAft>
                <a:spcPts val="350"/>
              </a:spcAft>
            </a:pPr>
            <a:r>
              <a:rPr sz="1250" b="0" i="0">
                <a:solidFill>
                  <a:srgbClr val="202733"/>
                </a:solidFill>
                <a:latin typeface="Nirmala UI"/>
                <a:cs typeface="Nirmala UI"/>
                <a:ea typeface="Nirmala UI"/>
              </a:rPr>
              <a:t>अनुमोदित अभ्यर्थी का नामांकन स्वीकार हो गया हो और उसने वापस भी न लिया हो</a:t>
            </a:r>
          </a:p>
          <a:p>
            <a:pPr algn="l">
              <a:lnSpc>
                <a:spcPct val="110000"/>
              </a:lnSpc>
              <a:spcAft>
                <a:spcPts val="350"/>
              </a:spcAft>
            </a:pPr>
            <a:r>
              <a:rPr sz="1250" b="0" i="0">
                <a:solidFill>
                  <a:srgbClr val="202733"/>
                </a:solidFill>
                <a:latin typeface="Nirmala UI"/>
                <a:cs typeface="Nirmala UI"/>
                <a:ea typeface="Nirmala UI"/>
              </a:rPr>
              <a:t>ऐसी दशा में प्रतिस्थानी को मुक्त प्रतीक मिलेगा (आदेश का खण्ड 11)</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दलीय प्ररूप</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'क' — प्राधिकृत व्यक्तियों की सूचना</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अधिसूचना एफ 4(1)(1)नपा/रानिआ/14/… का खण्ड 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25</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17.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 'क' — प्राधिकृत व्यक्तियों के नाम एवं नमूना हस्ताक्षर</a:t>
            </a:r>
            <a:r>
              <a:rPr sz="950" b="0" i="0">
                <a:solidFill>
                  <a:srgbClr val="5B6472"/>
                </a:solidFill>
                <a:latin typeface="Nirmala UI"/>
                <a:cs typeface="Nirmala UI"/>
                <a:ea typeface="Nirmala UI"/>
              </a:rPr>
              <a:t/>
            </a:r>
          </a:p>
        </p:txBody>
      </p:sp>
      <p:sp>
        <p:nvSpPr>
          <p:cNvPr id="12" name="TextBox 11"/>
          <p:cNvSpPr txBox="1"/>
          <p:nvPr/>
        </p:nvSpPr>
        <p:spPr>
          <a:xfrm>
            <a:off x="6263640" y="1706453"/>
            <a:ext cx="5367528" cy="4694346"/>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तालिका के तीन स्तम्भ</a:t>
            </a:r>
            <a:r>
              <a:rPr sz="1450" b="0" i="0">
                <a:solidFill>
                  <a:srgbClr val="202733"/>
                </a:solidFill>
                <a:latin typeface="Nirmala UI"/>
                <a:cs typeface="Nirmala UI"/>
                <a:ea typeface="Nirmala UI"/>
              </a:rPr>
              <a:t>  —  प्राधिकृत व्यक्ति का नाम · दल में धारित पद · नगरपालिका का नाम एवं वार्ड संख्या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नमूना हस्ताक्षर</a:t>
            </a:r>
            <a:r>
              <a:rPr sz="1450" b="0" i="0">
                <a:solidFill>
                  <a:srgbClr val="202733"/>
                </a:solidFill>
                <a:latin typeface="Nirmala UI"/>
                <a:cs typeface="Nirmala UI"/>
                <a:ea typeface="Nirmala UI"/>
              </a:rPr>
              <a:t>  —  प्रत्येक व्यक्ति के तीन-तीन नमूना हस्ताक्षर का खाना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समय-सीमा</a:t>
            </a:r>
            <a:r>
              <a:rPr sz="1450" b="0" i="0">
                <a:solidFill>
                  <a:srgbClr val="202733"/>
                </a:solidFill>
                <a:latin typeface="Nirmala UI"/>
                <a:cs typeface="Nirmala UI"/>
                <a:ea typeface="Nirmala UI"/>
              </a:rPr>
              <a:t>  —  अंतिम तारीख को 3.00 बजे अपरान्ह तक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अमान्य</a:t>
            </a:r>
            <a:r>
              <a:rPr sz="1450" b="0" i="0">
                <a:solidFill>
                  <a:srgbClr val="202733"/>
                </a:solidFill>
                <a:latin typeface="Nirmala UI"/>
                <a:cs typeface="Nirmala UI"/>
                <a:ea typeface="Nirmala UI"/>
              </a:rPr>
              <a:t>  —  फैक्स / ई-मेल / व्हाट्सएप से भेजा गया प्ररूप</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दलीय प्ररूप</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'ख' — दल के अभ्यर्थी एवं प्रतिस्थानी की सूचना</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अधिसूचना एफ4(1)(1)नपा/रानिआ/2014/… का खण्ड 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26</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18.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 'ख' — आठ स्तम्भों की तालिका</a:t>
            </a:r>
            <a:r>
              <a:rPr sz="950" b="0" i="0">
                <a:solidFill>
                  <a:srgbClr val="5B6472"/>
                </a:solidFill>
                <a:latin typeface="Nirmala UI"/>
                <a:cs typeface="Nirmala UI"/>
                <a:ea typeface="Nirmala UI"/>
              </a:rPr>
              <a:t/>
            </a:r>
          </a:p>
        </p:txBody>
      </p:sp>
      <p:sp>
        <p:nvSpPr>
          <p:cNvPr id="12" name="TextBox 11"/>
          <p:cNvSpPr txBox="1"/>
          <p:nvPr/>
        </p:nvSpPr>
        <p:spPr>
          <a:xfrm>
            <a:off x="6263640" y="1680819"/>
            <a:ext cx="5367528" cy="4719980"/>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स्तम्भ 3 से 5</a:t>
            </a:r>
            <a:r>
              <a:rPr sz="1450" b="0" i="0">
                <a:solidFill>
                  <a:srgbClr val="202733"/>
                </a:solidFill>
                <a:latin typeface="Nirmala UI"/>
                <a:cs typeface="Nirmala UI"/>
                <a:ea typeface="Nirmala UI"/>
              </a:rPr>
              <a:t>  —  अनुमोदित अभ्यर्थी का नाम, पिता/माता/पति का नाम, डाक पता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स्तम्भ 6 से 8</a:t>
            </a:r>
            <a:r>
              <a:rPr sz="1450" b="0" i="0">
                <a:solidFill>
                  <a:srgbClr val="202733"/>
                </a:solidFill>
                <a:latin typeface="Nirmala UI"/>
                <a:cs typeface="Nirmala UI"/>
                <a:ea typeface="Nirmala UI"/>
              </a:rPr>
              <a:t>  —  प्रतिस्थानी अभ्यर्थी का वही विवरण</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 2</a:t>
            </a:r>
            <a:r>
              <a:rPr sz="1450" b="0" i="0">
                <a:solidFill>
                  <a:srgbClr val="202733"/>
                </a:solidFill>
                <a:latin typeface="Nirmala UI"/>
                <a:cs typeface="Nirmala UI"/>
                <a:ea typeface="Nirmala UI"/>
              </a:rPr>
              <a:t>  —  पूर्व में दी गई सूचना का विखण्डन इसी प्ररूप से होता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जाँच</a:t>
            </a:r>
            <a:r>
              <a:rPr sz="1450" b="0" i="0">
                <a:solidFill>
                  <a:srgbClr val="202733"/>
                </a:solidFill>
                <a:latin typeface="Nirmala UI"/>
                <a:cs typeface="Nirmala UI"/>
                <a:ea typeface="Nirmala UI"/>
              </a:rPr>
              <a:t>  —  स्तम्भ 6 खाली हो तो प्रतिस्थानी का दावा बनता ही नहीं</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2 · एकाधिक नामांकन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एक ही अभ्यर्थी के एक से अधिक नामनिर्देशन पत्र</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12(4) · नियम 21(2) एवं (3) · नियम 20(4)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27</a:t>
            </a:r>
          </a:p>
        </p:txBody>
      </p:sp>
      <p:sp>
        <p:nvSpPr>
          <p:cNvPr id="9" name="TextBox 8"/>
          <p:cNvSpPr txBox="1"/>
          <p:nvPr/>
        </p:nvSpPr>
        <p:spPr>
          <a:xfrm>
            <a:off x="566928" y="1757720"/>
            <a:ext cx="11064240" cy="464307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एक खारिज, दूसरा स्वीकृत</a:t>
            </a:r>
            <a:r>
              <a:rPr sz="1450" b="0" i="0">
                <a:solidFill>
                  <a:srgbClr val="202733"/>
                </a:solidFill>
                <a:latin typeface="Nirmala UI"/>
                <a:cs typeface="Nirmala UI"/>
                <a:ea typeface="Nirmala UI"/>
              </a:rPr>
              <a:t>  —  तो वह व्यक्ति उम्मीदवार बना रहेगा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सूची में नाम</a:t>
            </a:r>
            <a:r>
              <a:rPr sz="1450" b="0" i="0">
                <a:solidFill>
                  <a:srgbClr val="202733"/>
                </a:solidFill>
                <a:latin typeface="Nirmala UI"/>
                <a:cs typeface="Nirmala UI"/>
                <a:ea typeface="Nirmala UI"/>
              </a:rPr>
              <a:t>  —  एक से अधिक नामांकन स्वीकृत होने पर भी लड़ने वालों की सूची में नाम एक ही बार लिखा जाएगा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प्रतीक</a:t>
            </a:r>
            <a:r>
              <a:rPr sz="1450" b="0" i="0">
                <a:solidFill>
                  <a:srgbClr val="202733"/>
                </a:solidFill>
                <a:latin typeface="Nirmala UI"/>
                <a:cs typeface="Nirmala UI"/>
                <a:ea typeface="Nirmala UI"/>
              </a:rPr>
              <a:t>  —  प्रतीक की पसंद प्रथम प्रस्तुत नामनिर्देशन पत्र से ही ली जाएगी — भले ही वह खारिज हो गया हो [नियम 20(4)]</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समान नाम</a:t>
            </a:r>
            <a:r>
              <a:rPr sz="1450" b="0" i="0">
                <a:solidFill>
                  <a:srgbClr val="202733"/>
                </a:solidFill>
                <a:latin typeface="Nirmala UI"/>
                <a:cs typeface="Nirmala UI"/>
                <a:ea typeface="Nirmala UI"/>
              </a:rPr>
              <a:t>  —  दो अभ्यर्थियों का नाम एक हो तो पिता के नाम या RO द्वारा उपयुक्त समझी गई अन्य रीति से भेद किया जाएगा [नियम 21(3)]</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3 · संवीक्षा-पूर्व</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संवीक्षा से पूर्व की तैयारियाँ</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13(1) · नियम 14 (स्थगन का निषेध)</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28</a:t>
            </a:r>
          </a:p>
        </p:txBody>
      </p:sp>
      <p:sp>
        <p:nvSpPr>
          <p:cNvPr id="9" name="TextBox 8"/>
          <p:cNvSpPr txBox="1"/>
          <p:nvPr/>
        </p:nvSpPr>
        <p:spPr>
          <a:xfrm>
            <a:off x="566928" y="1603491"/>
            <a:ext cx="11064240" cy="4797308"/>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छँटनी</a:t>
            </a:r>
            <a:r>
              <a:rPr sz="1450" b="0" i="0">
                <a:solidFill>
                  <a:srgbClr val="202733"/>
                </a:solidFill>
                <a:latin typeface="Nirmala UI"/>
                <a:cs typeface="Nirmala UI"/>
                <a:ea typeface="Nirmala UI"/>
              </a:rPr>
              <a:t>  —  पदवार एवं अभ्यर्थीवार आवेदन पत्र जमा कर लें</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क्रम</a:t>
            </a:r>
            <a:r>
              <a:rPr sz="1450" b="0" i="0">
                <a:solidFill>
                  <a:srgbClr val="202733"/>
                </a:solidFill>
                <a:latin typeface="Nirmala UI"/>
                <a:cs typeface="Nirmala UI"/>
                <a:ea typeface="Nirmala UI"/>
              </a:rPr>
              <a:t>  —  दिनांक एवं समय के अनुसार प्राप्त आवेदन क्रमानुसार रखें</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एक साथ</a:t>
            </a:r>
            <a:r>
              <a:rPr sz="1450" b="0" i="0">
                <a:solidFill>
                  <a:srgbClr val="202733"/>
                </a:solidFill>
                <a:latin typeface="Nirmala UI"/>
                <a:cs typeface="Nirmala UI"/>
                <a:ea typeface="Nirmala UI"/>
              </a:rPr>
              <a:t>  —  एक ही अभ्यर्थी के सभी आवेदन एक साथ रखें ताकि उनकी संवीक्षा एक साथ हो सके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क्रम</a:t>
            </a:r>
            <a:r>
              <a:rPr sz="1450" b="0" i="0">
                <a:solidFill>
                  <a:srgbClr val="202733"/>
                </a:solidFill>
                <a:latin typeface="Nirmala UI"/>
                <a:cs typeface="Nirmala UI"/>
                <a:ea typeface="Nirmala UI"/>
              </a:rPr>
              <a:t>  —  सदस्य पद की संवीक्षा वार्डवार क्रम से की जावे</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उद्घोषणा</a:t>
            </a:r>
            <a:r>
              <a:rPr sz="1450" b="0" i="0">
                <a:solidFill>
                  <a:srgbClr val="202733"/>
                </a:solidFill>
                <a:latin typeface="Nirmala UI"/>
                <a:cs typeface="Nirmala UI"/>
                <a:ea typeface="Nirmala UI"/>
              </a:rPr>
              <a:t>  —  किस पद की संवीक्षा चल रही है, यह बताने के लिए ध्वनि विस्तारक यंत्र का प्रयोग किया जा सकता है</a:t>
            </a:r>
          </a:p>
        </p:txBody>
      </p:sp>
      <p:sp>
        <p:nvSpPr>
          <p:cNvPr id="10" name="Rounded Rectangle 9"/>
          <p:cNvSpPr/>
          <p:nvPr/>
        </p:nvSpPr>
        <p:spPr>
          <a:xfrm>
            <a:off x="566928" y="3261349"/>
            <a:ext cx="11064240" cy="79273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261349"/>
            <a:ext cx="82296" cy="79273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389365"/>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नियम 14 — संवीक्षा टलती नहीं</a:t>
            </a:r>
          </a:p>
          <a:p>
            <a:pPr algn="l">
              <a:lnSpc>
                <a:spcPct val="110000"/>
              </a:lnSpc>
              <a:spcAft>
                <a:spcPts val="300"/>
              </a:spcAft>
            </a:pPr>
            <a:r>
              <a:rPr sz="1300" b="0" i="0">
                <a:solidFill>
                  <a:srgbClr val="202733"/>
                </a:solidFill>
                <a:latin typeface="Nirmala UI"/>
                <a:cs typeface="Nirmala UI"/>
                <a:ea typeface="Nirmala UI"/>
              </a:rPr>
              <a:t>नियम 13 की कार्यवाही तभी स्थगित की जा सकती है जब वह दंगे, खुली हिंसा, अथवा RO के नियंत्रण से बाहर के किसी कारण से बाधित हो।</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3 · संवीक्षा-पूर्व</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विनिश्चय स्वयं रिटर्निंग अधिकारी करेगा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13(1) — 'the Returning Officer shall examine … and decide all objections'</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29</a:t>
            </a:r>
          </a:p>
        </p:txBody>
      </p:sp>
      <p:sp>
        <p:nvSpPr>
          <p:cNvPr id="9" name="TextBox 8"/>
          <p:cNvSpPr txBox="1"/>
          <p:nvPr/>
        </p:nvSpPr>
        <p:spPr>
          <a:xfrm>
            <a:off x="566928" y="1722760"/>
            <a:ext cx="11064240" cy="467803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स्वयं</a:t>
            </a:r>
            <a:r>
              <a:rPr sz="1450" b="0" i="0">
                <a:solidFill>
                  <a:srgbClr val="202733"/>
                </a:solidFill>
                <a:latin typeface="Nirmala UI"/>
                <a:cs typeface="Nirmala UI"/>
                <a:ea typeface="Nirmala UI"/>
              </a:rPr>
              <a:t>  —  नामनिर्देशन पत्र स्वीकार या निरस्त करने का विनिश्चय रिटर्निंग अधिकारी स्वयं करेगा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प्रत्यायोजित नहीं</a:t>
            </a:r>
            <a:r>
              <a:rPr sz="1450" b="0" i="0">
                <a:solidFill>
                  <a:srgbClr val="202733"/>
                </a:solidFill>
                <a:latin typeface="Nirmala UI"/>
                <a:cs typeface="Nirmala UI"/>
                <a:ea typeface="Nirmala UI"/>
              </a:rPr>
              <a:t>  —  यह कार्य सहायकों या कर्मचारियों को नहीं सौंपा जा सकता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आपत्तियाँ</a:t>
            </a:r>
            <a:r>
              <a:rPr sz="1450" b="0" i="0">
                <a:solidFill>
                  <a:srgbClr val="202733"/>
                </a:solidFill>
                <a:latin typeface="Nirmala UI"/>
                <a:cs typeface="Nirmala UI"/>
                <a:ea typeface="Nirmala UI"/>
              </a:rPr>
              <a:t>  —  सभी आपत्तियों का निर्णय भी उसी को करना है — आपत्ति पर या स्वप्रेरणा से</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सुनवाई</a:t>
            </a:r>
            <a:r>
              <a:rPr sz="1450" b="0" i="0">
                <a:solidFill>
                  <a:srgbClr val="202733"/>
                </a:solidFill>
                <a:latin typeface="Nirmala UI"/>
                <a:cs typeface="Nirmala UI"/>
                <a:ea typeface="Nirmala UI"/>
              </a:rPr>
              <a:t>  —  अभ्यर्थी को सुने जाने का युक्तियुक्त अवसर देना नियम में ही लिखा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अभिलेख</a:t>
            </a:r>
            <a:r>
              <a:rPr sz="1450" b="0" i="0">
                <a:solidFill>
                  <a:srgbClr val="202733"/>
                </a:solidFill>
                <a:latin typeface="Nirmala UI"/>
                <a:cs typeface="Nirmala UI"/>
                <a:ea typeface="Nirmala UI"/>
              </a:rPr>
              <a:t>  —  प्रत्येक नामनिर्देशन पत्र पर स्वीकृति/अस्वीकृति का विनिश्चय पृष्ठांकित करें</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प्रारम्भ</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संस्करण में मूल डेक से क्या बदला गया</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DLMT सुधार पत्रक (RO मद 1-प, 1-य, 1-र, 1-ज्ष, 1-त्री, 2, 2-क, 2-ख, 3, 4, 5, 7) · मूल विधि-पाठ</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03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64472"/>
          <a:ext cx="11064240" cy="2615184"/>
        </p:xfrm>
        <a:graphic>
          <a:graphicData uri="http://schemas.openxmlformats.org/drawingml/2006/table">
            <a:tbl>
              <a:tblPr firstRow="1" bandRow="1">
                <a:tableStyleId>{5C22544A-7EE6-4342-B048-85BDC9FD1C3A}</a:tableStyleId>
              </a:tblPr>
              <a:tblGrid>
                <a:gridCol w="2766060"/>
                <a:gridCol w="8298180"/>
              </a:tblGrid>
              <a:tr h="290576">
                <a:tc>
                  <a:txBody>
                    <a:bodyPr/>
                    <a:lstStyle/>
                    <a:p>
                      <a:r>
                        <a:rPr sz="1250" b="1" i="0">
                          <a:solidFill>
                            <a:srgbClr val="FFFFFF"/>
                          </a:solidFill>
                          <a:latin typeface="Nirmala UI"/>
                          <a:cs typeface="Nirmala UI"/>
                          <a:ea typeface="Nirmala UI"/>
                        </a:rPr>
                        <a:t>स्लाइड</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बदला</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ROF_p002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प्ररूप-2 में मतगणना का कोई खण्ड नहीं है</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ROF_p013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'तृतीय पैरा' प्ररूप-3 में है ही नहीं</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ROF_p014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प्ररूप-6 में पहले दलीय, फिर निर्दलीय — दो श्रेणियाँ</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ROF_p028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लोप्रअ की धारा 8(4) अपास्त है (Lily Thomas, 10.07.2013)</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ROF_p047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'धारा 24 के अनुसार आयुवर्ग' → धारा 21-क</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ROF_p050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नाम वापसी का तीसरा वैध रास्ता छूटा हुआ है</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ROF_p064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अध्यक्षीय आधी निक्षेप राशि में पिछड़ा वर्ग भी है</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ROF_p065</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पत्रांक 4149 अधिक्रमित; संतान घोषणा अब नहीं ली जाती</a:t>
                      </a:r>
                    </a:p>
                  </a:txBody>
                  <a:tcPr marL="82296" marR="82296" marT="27432" marB="27432" anchor="ctr">
                    <a:solidFill>
                      <a:srgbClr val="F4F2EC"/>
                    </a:solidFill>
                  </a:tcPr>
                </a:tc>
              </a:tr>
            </a:tbl>
          </a:graphicData>
        </a:graphic>
      </p:graphicFrame>
      <p:sp>
        <p:nvSpPr>
          <p:cNvPr id="11" name="Rounded Rectangle 10"/>
          <p:cNvSpPr/>
          <p:nvPr/>
        </p:nvSpPr>
        <p:spPr>
          <a:xfrm>
            <a:off x="566928" y="4280824"/>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280824"/>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408840"/>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जो सही है उसे न बदलें</a:t>
            </a:r>
          </a:p>
          <a:p>
            <a:pPr algn="l">
              <a:lnSpc>
                <a:spcPct val="110000"/>
              </a:lnSpc>
              <a:spcAft>
                <a:spcPts val="300"/>
              </a:spcAft>
            </a:pPr>
            <a:r>
              <a:rPr sz="1300" b="0" i="0">
                <a:solidFill>
                  <a:srgbClr val="202733"/>
                </a:solidFill>
                <a:latin typeface="Nirmala UI"/>
                <a:cs typeface="Nirmala UI"/>
                <a:ea typeface="Nirmala UI"/>
              </a:rPr>
              <a:t>ROF_p041 का 'खाद्य अपमिश्रण 1954' एवं 'दं.प्र.सं. 117/110' अधिनियम की धारा 24(iv) व (v) से अक्षरशः मेल खाते हैं — इन्हें न छेड़ें।</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3 · संवीक्षा-पूर्व</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संवीक्षा के समय कौन उपस्थित हो सकता है</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13(2) — 'but no other person, may attend'</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30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80509"/>
            <a:ext cx="11064240" cy="4820290"/>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RO एवं स्टाफ</a:t>
            </a:r>
            <a:r>
              <a:rPr sz="1450" b="0" i="0">
                <a:solidFill>
                  <a:srgbClr val="202733"/>
                </a:solidFill>
                <a:latin typeface="Nirmala UI"/>
                <a:cs typeface="Nirmala UI"/>
                <a:ea typeface="Nirmala UI"/>
              </a:rPr>
              <a:t>  —  रिटर्निंग अधिकारी एवं उसके द्वारा अधिकृत कर्मचारी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a:t>
            </a:r>
            <a:r>
              <a:rPr sz="1450" b="0" i="0">
                <a:solidFill>
                  <a:srgbClr val="202733"/>
                </a:solidFill>
                <a:latin typeface="Nirmala UI"/>
                <a:cs typeface="Nirmala UI"/>
                <a:ea typeface="Nirmala UI"/>
              </a:rPr>
              <a:t>  —  अभ्यर्थी स्वयं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2</a:t>
            </a:r>
            <a:r>
              <a:rPr sz="1450" b="0" i="0">
                <a:solidFill>
                  <a:srgbClr val="202733"/>
                </a:solidFill>
                <a:latin typeface="Nirmala UI"/>
                <a:cs typeface="Nirmala UI"/>
                <a:ea typeface="Nirmala UI"/>
              </a:rPr>
              <a:t>  —  अभ्यर्थी का निर्वाचन अभिकर्ता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3</a:t>
            </a:r>
            <a:r>
              <a:rPr sz="1450" b="0" i="0">
                <a:solidFill>
                  <a:srgbClr val="202733"/>
                </a:solidFill>
                <a:latin typeface="Nirmala UI"/>
                <a:cs typeface="Nirmala UI"/>
                <a:ea typeface="Nirmala UI"/>
              </a:rPr>
              <a:t>  —  अभ्यर्थी का कोई एक प्रस्तावक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4</a:t>
            </a:r>
            <a:r>
              <a:rPr sz="1450" b="0" i="0">
                <a:solidFill>
                  <a:srgbClr val="202733"/>
                </a:solidFill>
                <a:latin typeface="Nirmala UI"/>
                <a:cs typeface="Nirmala UI"/>
                <a:ea typeface="Nirmala UI"/>
              </a:rPr>
              <a:t>  —  अभ्यर्थी द्वारा लिखित में प्राधिकृत कोई एक अन्य व्यक्ति</a:t>
            </a:r>
          </a:p>
        </p:txBody>
      </p:sp>
      <p:sp>
        <p:nvSpPr>
          <p:cNvPr id="11" name="Rounded Rectangle 10"/>
          <p:cNvSpPr/>
          <p:nvPr/>
        </p:nvSpPr>
        <p:spPr>
          <a:xfrm>
            <a:off x="566928" y="3238367"/>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38367"/>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66383"/>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पूरक — 'कोई अन्य व्यक्ति नहीं'</a:t>
            </a:r>
          </a:p>
          <a:p>
            <a:pPr algn="l">
              <a:lnSpc>
                <a:spcPct val="110000"/>
              </a:lnSpc>
              <a:spcAft>
                <a:spcPts val="300"/>
              </a:spcAft>
            </a:pPr>
            <a:r>
              <a:rPr sz="1300" b="0" i="0">
                <a:solidFill>
                  <a:srgbClr val="202733"/>
                </a:solidFill>
                <a:latin typeface="Nirmala UI"/>
                <a:cs typeface="Nirmala UI"/>
                <a:ea typeface="Nirmala UI"/>
              </a:rPr>
              <a:t>नियम 13(2) के शब्द 'but no other person' हैं। सूची विस्तार्य नहीं है — प्रत्येक अभ्यर्थी के लिए एक प्रस्तावक और एक प्राधिकृत व्यक्ति, इससे अधिक नहीं।</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4 · 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सदस्य के रूप में पात्रता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12(3) · अधिनियम 2009 की धारा 21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31</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23.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पात्रता के तीन बिन्दु</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निकाय का मतदाता</a:t>
            </a:r>
            <a:r>
              <a:rPr sz="1450" b="0" i="0">
                <a:solidFill>
                  <a:srgbClr val="202733"/>
                </a:solidFill>
                <a:latin typeface="Nirmala UI"/>
                <a:cs typeface="Nirmala UI"/>
                <a:ea typeface="Nirmala UI"/>
              </a:rPr>
              <a:t>  —  उसी नगर निकाय के किसी भी वार्ड का मतदाता होना चाहिए</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उसी वार्ड का नहीं</a:t>
            </a:r>
            <a:r>
              <a:rPr sz="1450" b="0" i="0">
                <a:solidFill>
                  <a:srgbClr val="202733"/>
                </a:solidFill>
                <a:latin typeface="Nirmala UI"/>
                <a:cs typeface="Nirmala UI"/>
                <a:ea typeface="Nirmala UI"/>
              </a:rPr>
              <a:t>  —  वार्ड 5 का मतदाता उसी निकाय के वार्ड 8 से भी लड़ सकता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आरक्षित वार्ड</a:t>
            </a:r>
            <a:r>
              <a:rPr sz="1450" b="0" i="0">
                <a:solidFill>
                  <a:srgbClr val="202733"/>
                </a:solidFill>
                <a:latin typeface="Nirmala UI"/>
                <a:cs typeface="Nirmala UI"/>
                <a:ea typeface="Nirmala UI"/>
              </a:rPr>
              <a:t>  —  जिस वर्ग के लिए वार्ड आरक्षित है, उसी वर्ग का मतदाता ही वहाँ लड़ सकता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जाति प्रमाण-पत्र</a:t>
            </a:r>
            <a:r>
              <a:rPr sz="1450" b="0" i="0">
                <a:solidFill>
                  <a:srgbClr val="202733"/>
                </a:solidFill>
                <a:latin typeface="Nirmala UI"/>
                <a:cs typeface="Nirmala UI"/>
                <a:ea typeface="Nirmala UI"/>
              </a:rPr>
              <a:t>  —  आरक्षित सीट पर नामांकन के साथ ही प्रमाण-पत्र लगेगा [नियम 12(8)]</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4 · 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21 — जीवित एवं विलोपित अर्हताएँ</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अधिनियम 2009 की धारा 21(e), 21(f), 21(g) · धारा 24(xvii) — राजपत्र 25.03.2026 (अधिनियम 7/2026)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32</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580784"/>
          <a:ext cx="11064240" cy="1645919"/>
        </p:xfrm>
        <a:graphic>
          <a:graphicData uri="http://schemas.openxmlformats.org/drawingml/2006/table">
            <a:tbl>
              <a:tblPr firstRow="1" bandRow="1">
                <a:tableStyleId>{5C22544A-7EE6-4342-B048-85BDC9FD1C3A}</a:tableStyleId>
              </a:tblPr>
              <a:tblGrid>
                <a:gridCol w="1844040"/>
                <a:gridCol w="4610100"/>
                <a:gridCol w="4610100"/>
              </a:tblGrid>
              <a:tr h="329183">
                <a:tc>
                  <a:txBody>
                    <a:bodyPr/>
                    <a:lstStyle/>
                    <a:p>
                      <a:r>
                        <a:rPr sz="1250" b="1" i="0">
                          <a:solidFill>
                            <a:srgbClr val="FFFFFF"/>
                          </a:solidFill>
                          <a:latin typeface="Nirmala UI"/>
                          <a:cs typeface="Nirmala UI"/>
                          <a:ea typeface="Nirmala UI"/>
                        </a:rPr>
                        <a:t>खण्ड</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r>
              <a:tr h="329183">
                <a:tc>
                  <a:txBody>
                    <a:bodyPr/>
                    <a:lstStyle/>
                    <a:p>
                      <a:r>
                        <a:rPr sz="1200" b="0" i="0">
                          <a:solidFill>
                            <a:srgbClr val="202733"/>
                          </a:solidFill>
                          <a:latin typeface="Nirmala UI"/>
                          <a:cs typeface="Nirmala UI"/>
                          <a:ea typeface="Nirmala UI"/>
                        </a:rPr>
                        <a:t>21(e)</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आयु 21 वर्ष</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जीवित</a:t>
                      </a:r>
                    </a:p>
                  </a:txBody>
                  <a:tcPr marL="82296" marR="82296" marT="27432" marB="27432" anchor="ctr">
                    <a:solidFill>
                      <a:srgbClr val="FFFFFF"/>
                    </a:solidFill>
                  </a:tcPr>
                </a:tc>
              </a:tr>
              <a:tr h="329183">
                <a:tc>
                  <a:txBody>
                    <a:bodyPr/>
                    <a:lstStyle/>
                    <a:p>
                      <a:r>
                        <a:rPr sz="1200" b="0" i="0">
                          <a:solidFill>
                            <a:srgbClr val="202733"/>
                          </a:solidFill>
                          <a:latin typeface="Nirmala UI"/>
                          <a:cs typeface="Nirmala UI"/>
                          <a:ea typeface="Nirmala UI"/>
                        </a:rPr>
                        <a:t>21(f)</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शैक्षणिक योग्यता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विलोपित — मैनुअल में खण्ड रिक्त छपा है</a:t>
                      </a:r>
                    </a:p>
                  </a:txBody>
                  <a:tcPr marL="82296" marR="82296" marT="27432" marB="27432" anchor="ctr">
                    <a:solidFill>
                      <a:srgbClr val="F4F2EC"/>
                    </a:solidFill>
                  </a:tcPr>
                </a:tc>
              </a:tr>
              <a:tr h="329183">
                <a:tc>
                  <a:txBody>
                    <a:bodyPr/>
                    <a:lstStyle/>
                    <a:p>
                      <a:r>
                        <a:rPr sz="1200" b="0" i="0">
                          <a:solidFill>
                            <a:srgbClr val="202733"/>
                          </a:solidFill>
                          <a:latin typeface="Nirmala UI"/>
                          <a:cs typeface="Nirmala UI"/>
                          <a:ea typeface="Nirmala UI"/>
                        </a:rPr>
                        <a:t>21(g)</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घर में कार्यशील स्वच्छ शौचालय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जीवित — घोषणा आवश्यक (आदेश 4537)</a:t>
                      </a:r>
                    </a:p>
                  </a:txBody>
                  <a:tcPr marL="82296" marR="82296" marT="27432" marB="27432" anchor="ctr">
                    <a:solidFill>
                      <a:srgbClr val="FFFFFF"/>
                    </a:solidFill>
                  </a:tcPr>
                </a:tc>
              </a:tr>
              <a:tr h="329187">
                <a:tc>
                  <a:txBody>
                    <a:bodyPr/>
                    <a:lstStyle/>
                    <a:p>
                      <a:r>
                        <a:rPr sz="1200" b="0" i="0">
                          <a:solidFill>
                            <a:srgbClr val="202733"/>
                          </a:solidFill>
                          <a:latin typeface="Nirmala UI"/>
                          <a:cs typeface="Nirmala UI"/>
                          <a:ea typeface="Nirmala UI"/>
                        </a:rPr>
                        <a:t>24(xvii)</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दो से अधिक संतान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विलोपित — घोषणा भी अब नहीं ली जाएगी (आदेश 4977 दिनांक 21.07.2026)</a:t>
                      </a:r>
                    </a:p>
                  </a:txBody>
                  <a:tcPr marL="82296" marR="82296" marT="27432" marB="27432" anchor="ctr">
                    <a:solidFill>
                      <a:srgbClr val="F4F2EC"/>
                    </a:solidFill>
                  </a:tcPr>
                </a:tc>
              </a:tr>
            </a:tbl>
          </a:graphicData>
        </a:graphic>
      </p:graphicFrame>
      <p:sp>
        <p:nvSpPr>
          <p:cNvPr id="11" name="Rounded Rectangle 10"/>
          <p:cNvSpPr/>
          <p:nvPr/>
        </p:nvSpPr>
        <p:spPr>
          <a:xfrm>
            <a:off x="566928" y="3427872"/>
            <a:ext cx="11064240" cy="79273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27872"/>
            <a:ext cx="82296" cy="79273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55888"/>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पूरक — 'हटा दिया गया' का अर्थ</a:t>
            </a:r>
          </a:p>
          <a:p>
            <a:pPr algn="l">
              <a:lnSpc>
                <a:spcPct val="110000"/>
              </a:lnSpc>
              <a:spcAft>
                <a:spcPts val="300"/>
              </a:spcAft>
            </a:pPr>
            <a:r>
              <a:rPr sz="1300" b="0" i="0">
                <a:solidFill>
                  <a:srgbClr val="202733"/>
                </a:solidFill>
                <a:latin typeface="Nirmala UI"/>
                <a:cs typeface="Nirmala UI"/>
                <a:ea typeface="Nirmala UI"/>
              </a:rPr>
              <a:t>21(f) और 24(xvii) पर कोई घोषणा न माँगें और किसी नामनिर्देशन को इन आधारों पर अस्वीकार न करें। 21(g) उलटा है — वहाँ घोषणा माँगनी ही है।</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4 · 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आयु — किस तारीख को गिनी जाएगी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13(1)(iii) — 'On the date and time fixed for scrutiny … has not attained the minimum age'</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33</a:t>
            </a:r>
          </a:p>
        </p:txBody>
      </p:sp>
      <p:sp>
        <p:nvSpPr>
          <p:cNvPr id="9" name="TextBox 8"/>
          <p:cNvSpPr txBox="1"/>
          <p:nvPr/>
        </p:nvSpPr>
        <p:spPr>
          <a:xfrm>
            <a:off x="566928" y="1615470"/>
            <a:ext cx="11064240" cy="478532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कसौटी</a:t>
            </a:r>
            <a:r>
              <a:rPr sz="1450" b="0" i="0">
                <a:solidFill>
                  <a:srgbClr val="202733"/>
                </a:solidFill>
                <a:latin typeface="Nirmala UI"/>
                <a:cs typeface="Nirmala UI"/>
                <a:ea typeface="Nirmala UI"/>
              </a:rPr>
              <a:t>  —  जो मतदाता संवीक्षा तिथि (01.09.2026) को 21 वर्ष का हो गया है, वह सदस्य का चुनाव लड़ सकता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मतदान के समय</a:t>
            </a:r>
            <a:r>
              <a:rPr sz="1450" b="0" i="0">
                <a:solidFill>
                  <a:srgbClr val="202733"/>
                </a:solidFill>
                <a:latin typeface="Nirmala UI"/>
                <a:cs typeface="Nirmala UI"/>
                <a:ea typeface="Nirmala UI"/>
              </a:rPr>
              <a:t>  —  मतदाता सूची में अंकित उम्र को मताधिकार के लिए चुनौती नहीं दी जा सकती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अभ्यर्थी के लिए</a:t>
            </a:r>
            <a:r>
              <a:rPr sz="1450" b="0" i="0">
                <a:solidFill>
                  <a:srgbClr val="202733"/>
                </a:solidFill>
                <a:latin typeface="Nirmala UI"/>
                <a:cs typeface="Nirmala UI"/>
                <a:ea typeface="Nirmala UI"/>
              </a:rPr>
              <a:t>  —  किन्तु अभ्यर्थी की पात्रता उम्र से प्रभावित हो तो उसे नामनिर्देशन की जाँच के समय आक्षेपित किया जा सकता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एक दिन की खिड़की</a:t>
            </a:r>
            <a:r>
              <a:rPr sz="1450" b="0" i="0">
                <a:solidFill>
                  <a:srgbClr val="202733"/>
                </a:solidFill>
                <a:latin typeface="Nirmala UI"/>
                <a:cs typeface="Nirmala UI"/>
                <a:ea typeface="Nirmala UI"/>
              </a:rPr>
              <a:t>  —  जिसका 21वाँ जन्मदिन 01.09.2026 को है, वह पात्र है — 31.08 को नहीं था, यह आधार नहीं बनता</a:t>
            </a:r>
          </a:p>
        </p:txBody>
      </p:sp>
      <p:sp>
        <p:nvSpPr>
          <p:cNvPr id="10" name="Rounded Rectangle 9"/>
          <p:cNvSpPr/>
          <p:nvPr/>
        </p:nvSpPr>
        <p:spPr>
          <a:xfrm>
            <a:off x="566928" y="298199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98199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1100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पुरानी सामग्री से अंतर</a:t>
            </a:r>
          </a:p>
          <a:p>
            <a:pPr algn="l">
              <a:lnSpc>
                <a:spcPct val="110000"/>
              </a:lnSpc>
              <a:spcAft>
                <a:spcPts val="300"/>
              </a:spcAft>
            </a:pPr>
            <a:r>
              <a:rPr sz="1300" b="0" i="0">
                <a:solidFill>
                  <a:srgbClr val="202733"/>
                </a:solidFill>
                <a:latin typeface="Nirmala UI"/>
                <a:cs typeface="Nirmala UI"/>
                <a:ea typeface="Nirmala UI"/>
              </a:rPr>
              <a:t>पुराने RO डेक की स्लाइडें आयु 'नामनिर्देशन की अंतिम तिथि को' गिनती थीं। यह डेक उसे ठीक कर चुका है — नियम 13(1)(iii) के अनुरूप संवीक्षा की तिथि ही कसौटी है।</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03</a:t>
            </a:r>
          </a:p>
        </p:txBody>
      </p:sp>
      <p:sp>
        <p:nvSpPr>
          <p:cNvPr id="5" name="Rectangle 4"/>
          <p:cNvSpPr/>
          <p:nvPr/>
        </p:nvSpPr>
        <p:spPr>
          <a:xfrm>
            <a:off x="822960" y="3611880"/>
            <a:ext cx="1554480" cy="3175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पात्रता एवं अपात्रता</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धारा 21 एवं 21-क · अनुच्छेद 191 · लोप्रअ 1951 की धारा 8–11 · धारा 24 एवं 35</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रिटर्निंग अधिकारी  ·  34</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अपात्रता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विधानसभा की अपात्रता यहाँ भी लागू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संविधान का अनुच्छेद 191 · अधिनियम 2009 की धारा 24(x)</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35</a:t>
            </a:r>
          </a:p>
        </p:txBody>
      </p:sp>
      <p:sp>
        <p:nvSpPr>
          <p:cNvPr id="9" name="TextBox 8"/>
          <p:cNvSpPr txBox="1"/>
          <p:nvPr/>
        </p:nvSpPr>
        <p:spPr>
          <a:xfrm>
            <a:off x="566928" y="1638452"/>
            <a:ext cx="11064240" cy="476234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सिद्धांत</a:t>
            </a:r>
            <a:r>
              <a:rPr sz="1450" b="0" i="0">
                <a:solidFill>
                  <a:srgbClr val="202733"/>
                </a:solidFill>
                <a:latin typeface="Nirmala UI"/>
                <a:cs typeface="Nirmala UI"/>
                <a:ea typeface="Nirmala UI"/>
              </a:rPr>
              <a:t>  —  राजस्थान विधानसभा का चुनाव लड़ने के लिए जो व्यक्ति अयोग्य है, वह नगर निकाय सदस्य का चुनाव भी नहीं लड़ सकता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रास्ता</a:t>
            </a:r>
            <a:r>
              <a:rPr sz="1450" b="0" i="0">
                <a:solidFill>
                  <a:srgbClr val="202733"/>
                </a:solidFill>
                <a:latin typeface="Nirmala UI"/>
                <a:cs typeface="Nirmala UI"/>
                <a:ea typeface="Nirmala UI"/>
              </a:rPr>
              <a:t>  —  यह धारा 24(x) के माध्यम से आता है — तत्समय प्रवृत्त विधि, जो विधानसभा निर्वाचन पर लागू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आयु का अपवाद</a:t>
            </a:r>
            <a:r>
              <a:rPr sz="1450" b="0" i="0">
                <a:solidFill>
                  <a:srgbClr val="202733"/>
                </a:solidFill>
                <a:latin typeface="Nirmala UI"/>
                <a:cs typeface="Nirmala UI"/>
                <a:ea typeface="Nirmala UI"/>
              </a:rPr>
              <a:t>  —  21 वर्ष की आयु प्राप्त व्यक्ति इस आधार पर निरर्हित नहीं होगा कि वह 25 वर्ष से कम आयु का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अर्थात्</a:t>
            </a:r>
            <a:r>
              <a:rPr sz="1450" b="0" i="0">
                <a:solidFill>
                  <a:srgbClr val="202733"/>
                </a:solidFill>
                <a:latin typeface="Nirmala UI"/>
                <a:cs typeface="Nirmala UI"/>
                <a:ea typeface="Nirmala UI"/>
              </a:rPr>
              <a:t>  —  नगर निकाय सदस्य के लिए आयु 21 वर्ष होना ही पर्याप्त है</a:t>
            </a:r>
          </a:p>
        </p:txBody>
      </p:sp>
      <p:sp>
        <p:nvSpPr>
          <p:cNvPr id="10" name="Rounded Rectangle 9"/>
          <p:cNvSpPr/>
          <p:nvPr/>
        </p:nvSpPr>
        <p:spPr>
          <a:xfrm>
            <a:off x="566928" y="3004972"/>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004972"/>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132988"/>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'तत्समय प्रवृत्त' शब्द निर्णायक हैं</a:t>
            </a:r>
          </a:p>
          <a:p>
            <a:pPr algn="l">
              <a:lnSpc>
                <a:spcPct val="110000"/>
              </a:lnSpc>
              <a:spcAft>
                <a:spcPts val="300"/>
              </a:spcAft>
            </a:pPr>
            <a:r>
              <a:rPr sz="1300" b="0" i="0">
                <a:solidFill>
                  <a:srgbClr val="202733"/>
                </a:solidFill>
                <a:latin typeface="Nirmala UI"/>
                <a:cs typeface="Nirmala UI"/>
                <a:ea typeface="Nirmala UI"/>
              </a:rPr>
              <a:t>धारा 24(x) वही विधि आयात करती है जो आज प्रवृत्त है — अपास्त हो चुका कोई उपबंध इस रास्ते से नहीं आता।</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अपात्रता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अनुच्छेद 191 के पाँच प्रावधान</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भारत के संविधान का अनुच्छेद 191(1)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36</a:t>
            </a:r>
          </a:p>
        </p:txBody>
      </p:sp>
      <p:sp>
        <p:nvSpPr>
          <p:cNvPr id="9" name="TextBox 8"/>
          <p:cNvSpPr txBox="1"/>
          <p:nvPr/>
        </p:nvSpPr>
        <p:spPr>
          <a:xfrm>
            <a:off x="566928" y="1697126"/>
            <a:ext cx="11064240" cy="4703673"/>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a:t>
            </a:r>
            <a:r>
              <a:rPr sz="1450" b="0" i="0">
                <a:solidFill>
                  <a:srgbClr val="202733"/>
                </a:solidFill>
                <a:latin typeface="Nirmala UI"/>
                <a:cs typeface="Nirmala UI"/>
                <a:ea typeface="Nirmala UI"/>
              </a:rPr>
              <a:t>  —  भारत सरकार या राज्य सरकार के अधीन कोई लाभ का पद धारण करने वाला</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2</a:t>
            </a:r>
            <a:r>
              <a:rPr sz="1450" b="0" i="0">
                <a:solidFill>
                  <a:srgbClr val="202733"/>
                </a:solidFill>
                <a:latin typeface="Nirmala UI"/>
                <a:cs typeface="Nirmala UI"/>
                <a:ea typeface="Nirmala UI"/>
              </a:rPr>
              <a:t>  —  किसी सक्षम न्यायालय से घोषित विकृतचित्त व्यक्ति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3</a:t>
            </a:r>
            <a:r>
              <a:rPr sz="1450" b="0" i="0">
                <a:solidFill>
                  <a:srgbClr val="202733"/>
                </a:solidFill>
                <a:latin typeface="Nirmala UI"/>
                <a:cs typeface="Nirmala UI"/>
                <a:ea typeface="Nirmala UI"/>
              </a:rPr>
              <a:t>  —  अनुन्मोचित दिवालिया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4</a:t>
            </a:r>
            <a:r>
              <a:rPr sz="1450" b="0" i="0">
                <a:solidFill>
                  <a:srgbClr val="202733"/>
                </a:solidFill>
                <a:latin typeface="Nirmala UI"/>
                <a:cs typeface="Nirmala UI"/>
                <a:ea typeface="Nirmala UI"/>
              </a:rPr>
              <a:t>  —  जो भारत का नागरिक नहीं है, या जिसने स्वेच्छा से विदेशी नागरिकता स्वीकार कर ली हो, या विदेशी राज्य के प्रति निष्ठा/आसक्ति स्वीकार की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5</a:t>
            </a:r>
            <a:r>
              <a:rPr sz="1450" b="0" i="0">
                <a:solidFill>
                  <a:srgbClr val="202733"/>
                </a:solidFill>
                <a:latin typeface="Nirmala UI"/>
                <a:cs typeface="Nirmala UI"/>
                <a:ea typeface="Nirmala UI"/>
              </a:rPr>
              <a:t>  —  विद्यमान किसी कानून के अधीन अयोग्य घोषित व्यक्ति</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अपात्रता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लोप्रअ 1951 की धारा 8 — दोषसिद्धि पर निरर्हता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की धारा 8(1) एवं 8(3) · Lily Thomas बनाम भारत संघ, निर्णय दिनांक 10.07.2013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37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92488"/>
            <a:ext cx="11064240" cy="4808311"/>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केवल जुर्माना</a:t>
            </a:r>
            <a:r>
              <a:rPr sz="1450" b="0" i="0">
                <a:solidFill>
                  <a:srgbClr val="202733"/>
                </a:solidFill>
                <a:latin typeface="Nirmala UI"/>
                <a:cs typeface="Nirmala UI"/>
                <a:ea typeface="Nirmala UI"/>
              </a:rPr>
              <a:t>  —  दोषसिद्धि की दिनांक से 6 वर्ष की अवधि के लिए अपात्र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कारावास</a:t>
            </a:r>
            <a:r>
              <a:rPr sz="1450" b="0" i="0">
                <a:solidFill>
                  <a:srgbClr val="202733"/>
                </a:solidFill>
                <a:latin typeface="Nirmala UI"/>
                <a:cs typeface="Nirmala UI"/>
                <a:ea typeface="Nirmala UI"/>
              </a:rPr>
              <a:t>  —  दोषसिद्धि की तिथि से अपात्र, तथा कारावास से मुक्त होने के बाद 6 वर्ष और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8(3)</a:t>
            </a:r>
            <a:r>
              <a:rPr sz="1450" b="0" i="0">
                <a:solidFill>
                  <a:srgbClr val="202733"/>
                </a:solidFill>
                <a:latin typeface="Nirmala UI"/>
                <a:cs typeface="Nirmala UI"/>
                <a:ea typeface="Nirmala UI"/>
              </a:rPr>
              <a:t>  —  किसी भी अपराध में दो वर्ष या अधिक का कारावास — वही छह वर्ष वाला परिणाम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प्रभाव</a:t>
            </a:r>
            <a:r>
              <a:rPr sz="1450" b="0" i="0">
                <a:solidFill>
                  <a:srgbClr val="202733"/>
                </a:solidFill>
                <a:latin typeface="Nirmala UI"/>
                <a:cs typeface="Nirmala UI"/>
                <a:ea typeface="Nirmala UI"/>
              </a:rPr>
              <a:t>  —  निरर्हता दोषसिद्धि के दिन से ही प्रभावी है — कोई प्रतीक्षा-अवधि नहीं</a:t>
            </a:r>
          </a:p>
        </p:txBody>
      </p:sp>
      <p:sp>
        <p:nvSpPr>
          <p:cNvPr id="11" name="Rounded Rectangle 10"/>
          <p:cNvSpPr/>
          <p:nvPr/>
        </p:nvSpPr>
        <p:spPr>
          <a:xfrm>
            <a:off x="566928" y="2959008"/>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959008"/>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087024"/>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धारा 8 की उपधारा (4) को जीवित अपवाद बताती है कि विद्यमान सांसद/विधायक दोषसिद्धि पर 3 माह तक निरर्हित नहीं माना जाएगा और अपील लंबित रहने तक भी नहीं — किन्तु धारा 8(4) उच्चतम न्यायालय द्वारा Lily Thomas बनाम भारत संघ में 10.07.2013 को अपास्त की जा चुकी है — अतः निरर्हता दोषसिद्धि की तारीख से ही प्रभावी है और यह अपवाद पढ़ाया नहीं जाएगा।</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लोप्रअ का मूल पाठ</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लोप्रअ 1951 — धारा 7 एवं धारा 8(1) के प्रारम्भिक खण्ड</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Representation of the People Act, 1951 — sections 7 and 8(1)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38</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29.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पाठ — परिभाषाएँ एवं धारा 8(1) के खण्ड (a) से (f)</a:t>
            </a:r>
            <a:r>
              <a:rPr sz="950" b="0" i="0">
                <a:solidFill>
                  <a:srgbClr val="5B6472"/>
                </a:solidFill>
                <a:latin typeface="Nirmala UI"/>
                <a:cs typeface="Nirmala UI"/>
                <a:ea typeface="Nirmala UI"/>
              </a:rPr>
              <a:t/>
            </a:r>
          </a:p>
        </p:txBody>
      </p:sp>
      <p:sp>
        <p:nvSpPr>
          <p:cNvPr id="12" name="TextBox 11"/>
          <p:cNvSpPr txBox="1"/>
          <p:nvPr/>
        </p:nvSpPr>
        <p:spPr>
          <a:xfrm>
            <a:off x="6263640" y="1680819"/>
            <a:ext cx="5367528" cy="4719980"/>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ढाँचा</a:t>
            </a:r>
            <a:r>
              <a:rPr sz="1450" b="0" i="0">
                <a:solidFill>
                  <a:srgbClr val="202733"/>
                </a:solidFill>
                <a:latin typeface="Nirmala UI"/>
                <a:cs typeface="Nirmala UI"/>
                <a:ea typeface="Nirmala UI"/>
              </a:rPr>
              <a:t>  —  धारा 8(1) — 'A person convicted of an offence punishable under—' के बाद खण्डों की सूची</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(a)</a:t>
            </a:r>
            <a:r>
              <a:rPr sz="1450" b="0" i="0">
                <a:solidFill>
                  <a:srgbClr val="202733"/>
                </a:solidFill>
                <a:latin typeface="Nirmala UI"/>
                <a:cs typeface="Nirmala UI"/>
                <a:ea typeface="Nirmala UI"/>
              </a:rPr>
              <a:t>  —  भा.दं.सं. की धाराएँ 153A, 171E, 171F, 376 शृंखला, 498A, 505</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(b)</a:t>
            </a:r>
            <a:r>
              <a:rPr sz="1450" b="0" i="0">
                <a:solidFill>
                  <a:srgbClr val="202733"/>
                </a:solidFill>
                <a:latin typeface="Nirmala UI"/>
                <a:cs typeface="Nirmala UI"/>
                <a:ea typeface="Nirmala UI"/>
              </a:rPr>
              <a:t>  —  नागरिक अधिकार संरक्षण अधिनियम, 1955</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(c) से (f)</a:t>
            </a:r>
            <a:r>
              <a:rPr sz="1450" b="0" i="0">
                <a:solidFill>
                  <a:srgbClr val="202733"/>
                </a:solidFill>
                <a:latin typeface="Nirmala UI"/>
                <a:cs typeface="Nirmala UI"/>
                <a:ea typeface="Nirmala UI"/>
              </a:rPr>
              <a:t>  —  सीमाशुल्क 1962 · विधिविरुद्ध क्रियाकलाप 1967 · फेरा 1973 · एनडीपीएस 1985</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लोप्रअ का मूल पाठ</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8(1) के शेष खण्ड — (g) से (n)</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Representation of the People Act, 1951 — section 8(1), clauses (g) to (n)</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39</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30.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पाठ — खण्ड (g) से (n) तक</a:t>
            </a:r>
            <a:r>
              <a:rPr sz="950" b="0" i="0">
                <a:solidFill>
                  <a:srgbClr val="5B6472"/>
                </a:solidFill>
                <a:latin typeface="Nirmala UI"/>
                <a:cs typeface="Nirmala UI"/>
                <a:ea typeface="Nirmala UI"/>
              </a:rPr>
              <a:t/>
            </a:r>
          </a:p>
        </p:txBody>
      </p:sp>
      <p:sp>
        <p:nvSpPr>
          <p:cNvPr id="12" name="TextBox 11"/>
          <p:cNvSpPr txBox="1"/>
          <p:nvPr/>
        </p:nvSpPr>
        <p:spPr>
          <a:xfrm>
            <a:off x="6263640" y="1499280"/>
            <a:ext cx="5367528" cy="490151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(g) से (i)</a:t>
            </a:r>
            <a:r>
              <a:rPr sz="1450" b="0" i="0">
                <a:solidFill>
                  <a:srgbClr val="202733"/>
                </a:solidFill>
                <a:latin typeface="Nirmala UI"/>
                <a:cs typeface="Nirmala UI"/>
                <a:ea typeface="Nirmala UI"/>
              </a:rPr>
              <a:t>  —  टाडा 1987 · धार्मिक संस्था (दुरुपयोग निवारण) 1988 · स्वयं इसी अधिनियम की धाराएँ 125, 135, 135A तथा 136(2)(a)</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(j) से (n)</a:t>
            </a:r>
            <a:r>
              <a:rPr sz="1450" b="0" i="0">
                <a:solidFill>
                  <a:srgbClr val="202733"/>
                </a:solidFill>
                <a:latin typeface="Nirmala UI"/>
                <a:cs typeface="Nirmala UI"/>
                <a:ea typeface="Nirmala UI"/>
              </a:rPr>
              <a:t>  —  उपासना स्थल 1991 · राष्ट्रीय सम्मान अपमान निवारण 1971 · सती निवारण 1987 · भ्रष्टाचार निवारण 1988 · पोटा 2002</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ध्यान दें</a:t>
            </a:r>
            <a:r>
              <a:rPr sz="1450" b="0" i="0">
                <a:solidFill>
                  <a:srgbClr val="202733"/>
                </a:solidFill>
                <a:latin typeface="Nirmala UI"/>
                <a:cs typeface="Nirmala UI"/>
                <a:ea typeface="Nirmala UI"/>
              </a:rPr>
              <a:t>  —  खण्ड (i) में बूथ कैप्चरिंग तथा नामनिर्देशन पत्र को कपटपूर्वक नष्ट करना भी आता है</a:t>
            </a:r>
          </a:p>
        </p:txBody>
      </p:sp>
      <p:sp>
        <p:nvSpPr>
          <p:cNvPr id="13" name="Rounded Rectangle 12"/>
          <p:cNvSpPr/>
          <p:nvPr/>
        </p:nvSpPr>
        <p:spPr>
          <a:xfrm>
            <a:off x="6263640" y="3642532"/>
            <a:ext cx="5367528"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642532"/>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770548"/>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संदर्भ लिखने का सही तरीका</a:t>
            </a:r>
          </a:p>
          <a:p>
            <a:pPr algn="l">
              <a:lnSpc>
                <a:spcPct val="110000"/>
              </a:lnSpc>
              <a:spcAft>
                <a:spcPts val="300"/>
              </a:spcAft>
            </a:pPr>
            <a:r>
              <a:rPr sz="1300" b="0" i="0">
                <a:solidFill>
                  <a:srgbClr val="202733"/>
                </a:solidFill>
                <a:latin typeface="Nirmala UI"/>
                <a:cs typeface="Nirmala UI"/>
                <a:ea typeface="Nirmala UI"/>
              </a:rPr>
              <a:t>अपराध धारा 8(1) के खण्ड (a) से (n) में हैं; (i)/(ii) उसके बाद आने वाले सज़ा के भेद हैं। 'धारा 8(1)(ii)(क)' जैसा कोई प्रावधान नहीं होता — दोनों को एक साथ न जोड़ें।</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01</a:t>
            </a:r>
          </a:p>
        </p:txBody>
      </p:sp>
      <p:sp>
        <p:nvSpPr>
          <p:cNvPr id="5" name="Rectangle 4"/>
          <p:cNvSpPr/>
          <p:nvPr/>
        </p:nvSpPr>
        <p:spPr>
          <a:xfrm>
            <a:off x="822960" y="3611880"/>
            <a:ext cx="1554480" cy="3175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निर्वाचन की लोक सूचना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प्ररूप-2 · नियम 10 एवं 11 · लोक सूचना 27.08.2026</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रिटर्निंग अधिकारी  ·  04</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लोप्रअ का मूल पाठ</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सज़ा के भेद, धारा 8(2) एवं 8(3) — तथा अपास्त 8(4)</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की धारा 8(1)(i)/(ii), 8(2), 8(3) तथा अपास्त 8(4) · Lily Thomas, 10.07.2013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40</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31.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पाठ — इसी पृष्ठ के अन्त में छपी 8(4) अब अपास्त है</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(i)</a:t>
            </a:r>
            <a:r>
              <a:rPr sz="1450" b="0" i="0">
                <a:solidFill>
                  <a:srgbClr val="202733"/>
                </a:solidFill>
                <a:latin typeface="Nirmala UI"/>
                <a:cs typeface="Nirmala UI"/>
                <a:ea typeface="Nirmala UI"/>
              </a:rPr>
              <a:t>  —  केवल जुर्माना — दोषसिद्धि की तारीख से छह वर्ष</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(ii)</a:t>
            </a:r>
            <a:r>
              <a:rPr sz="1450" b="0" i="0">
                <a:solidFill>
                  <a:srgbClr val="202733"/>
                </a:solidFill>
                <a:latin typeface="Nirmala UI"/>
                <a:cs typeface="Nirmala UI"/>
                <a:ea typeface="Nirmala UI"/>
              </a:rPr>
              <a:t>  —  कारावास — दोषसिद्धि की तारीख से, तथा रिहाई के बाद छह वर्ष और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8(2)</a:t>
            </a:r>
            <a:r>
              <a:rPr sz="1450" b="0" i="0">
                <a:solidFill>
                  <a:srgbClr val="202733"/>
                </a:solidFill>
                <a:latin typeface="Nirmala UI"/>
                <a:cs typeface="Nirmala UI"/>
                <a:ea typeface="Nirmala UI"/>
              </a:rPr>
              <a:t>  —  जमाखोरी/मुनाफाखोरी · खाद्य या औषधि के अपमिश्रण संबंधी कोई विधि · दहेज प्रतिषेध 1961 — छह माह से कम नहीं की सजा पर वही परिणाम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8(4)</a:t>
            </a:r>
            <a:r>
              <a:rPr sz="1450" b="0" i="0">
                <a:solidFill>
                  <a:srgbClr val="202733"/>
                </a:solidFill>
                <a:latin typeface="Nirmala UI"/>
                <a:cs typeface="Nirmala UI"/>
                <a:ea typeface="Nirmala UI"/>
              </a:rPr>
              <a:t>  —  पृष्ठ पर छपी अवश्य है, किन्तु 10.07.2013 से अपास्त — पढ़ाई नहीं जाएगी</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लोप्रअ का मूल पाठ</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8 का स्पष्टीकरण — 1954 और 1955 का भेद</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की धारा 8 का स्पष्टीकरण, खण्ड (c) एवं (d)</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41</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ROF_p032.jpg"/>
          <p:cNvPicPr>
            <a:picLocks noChangeAspect="1"/>
          </p:cNvPicPr>
          <p:nvPr/>
        </p:nvPicPr>
        <p:blipFill>
          <a:blip r:embed="rId2"/>
          <a:stretch>
            <a:fillRect/>
          </a:stretch>
        </p:blipFill>
        <p:spPr>
          <a:xfrm>
            <a:off x="566928" y="1592328"/>
            <a:ext cx="5349240" cy="4130543"/>
          </a:xfrm>
          <a:prstGeom prst="rect">
            <a:avLst/>
          </a:prstGeom>
        </p:spPr>
      </p:pic>
      <p:sp>
        <p:nvSpPr>
          <p:cNvPr id="12" name="TextBox 11"/>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स्पष्टीकरण — दो लगातार पंक्तियाँ, दो अलग अधिनियम</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624797"/>
          <a:ext cx="5367528" cy="896111"/>
        </p:xfrm>
        <a:graphic>
          <a:graphicData uri="http://schemas.openxmlformats.org/drawingml/2006/table">
            <a:tbl>
              <a:tblPr firstRow="1" bandRow="1">
                <a:tableStyleId>{5C22544A-7EE6-4342-B048-85BDC9FD1C3A}</a:tableStyleId>
              </a:tblPr>
              <a:tblGrid>
                <a:gridCol w="1341882"/>
                <a:gridCol w="4025646"/>
              </a:tblGrid>
              <a:tr h="298703">
                <a:tc>
                  <a:txBody>
                    <a:bodyPr/>
                    <a:lstStyle/>
                    <a:p>
                      <a:r>
                        <a:rPr sz="1250" b="1" i="0">
                          <a:solidFill>
                            <a:srgbClr val="FFFFFF"/>
                          </a:solidFill>
                          <a:latin typeface="Nirmala UI"/>
                          <a:cs typeface="Nirmala UI"/>
                          <a:ea typeface="Nirmala UI"/>
                        </a:rPr>
                        <a:t>सन्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 अधिनियम का</a:t>
                      </a:r>
                    </a:p>
                  </a:txBody>
                  <a:tcPr marL="82296" marR="82296" marT="36576" marB="36576" anchor="ctr">
                    <a:solidFill>
                      <a:srgbClr val="162842"/>
                    </a:solidFill>
                  </a:tcPr>
                </a:tc>
              </a:tr>
              <a:tr h="298703">
                <a:tc>
                  <a:txBody>
                    <a:bodyPr/>
                    <a:lstStyle/>
                    <a:p>
                      <a:r>
                        <a:rPr sz="1200" b="0" i="0">
                          <a:solidFill>
                            <a:srgbClr val="202733"/>
                          </a:solidFill>
                          <a:latin typeface="Nirmala UI"/>
                          <a:cs typeface="Nirmala UI"/>
                          <a:ea typeface="Nirmala UI"/>
                        </a:rPr>
                        <a:t>1955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आवश्यक वस्तु अधिनियम (10 of 1955)</a:t>
                      </a:r>
                    </a:p>
                  </a:txBody>
                  <a:tcPr marL="82296" marR="82296" marT="27432" marB="27432" anchor="ctr">
                    <a:solidFill>
                      <a:srgbClr val="FFFFFF"/>
                    </a:solidFill>
                  </a:tcPr>
                </a:tc>
              </a:tr>
              <a:tr h="298705">
                <a:tc>
                  <a:txBody>
                    <a:bodyPr/>
                    <a:lstStyle/>
                    <a:p>
                      <a:r>
                        <a:rPr sz="1200" b="0" i="0">
                          <a:solidFill>
                            <a:srgbClr val="202733"/>
                          </a:solidFill>
                          <a:latin typeface="Nirmala UI"/>
                          <a:cs typeface="Nirmala UI"/>
                          <a:ea typeface="Nirmala UI"/>
                        </a:rPr>
                        <a:t>1954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खाद्य अपमिश्रण निवारण अधिनियम (37 of 1954)</a:t>
                      </a:r>
                    </a:p>
                  </a:txBody>
                  <a:tcPr marL="82296" marR="82296" marT="27432" marB="27432" anchor="ctr">
                    <a:solidFill>
                      <a:srgbClr val="F4F2EC"/>
                    </a:solidFill>
                  </a:tcPr>
                </a:tc>
              </a:tr>
            </a:tbl>
          </a:graphicData>
        </a:graphic>
      </p:graphicFrame>
      <p:sp>
        <p:nvSpPr>
          <p:cNvPr id="14" name="Rounded Rectangle 13"/>
          <p:cNvSpPr/>
          <p:nvPr/>
        </p:nvSpPr>
        <p:spPr>
          <a:xfrm>
            <a:off x="6263640" y="2722077"/>
            <a:ext cx="5367528"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2722077"/>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2850093"/>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पूरक — यहीं से सन् बदल जाता है</a:t>
            </a:r>
          </a:p>
          <a:p>
            <a:pPr algn="l">
              <a:lnSpc>
                <a:spcPct val="110000"/>
              </a:lnSpc>
              <a:spcAft>
                <a:spcPts val="300"/>
              </a:spcAft>
            </a:pPr>
            <a:r>
              <a:rPr sz="1300" b="0" i="0">
                <a:solidFill>
                  <a:srgbClr val="202733"/>
                </a:solidFill>
                <a:latin typeface="Nirmala UI"/>
                <a:cs typeface="Nirmala UI"/>
                <a:ea typeface="Nirmala UI"/>
              </a:rPr>
              <a:t>दोनों एक ही स्पष्टीकरण में आगे-पीछे छपे हैं। धारा 24(iv) तथा धारा 8 का 'food' दोनों 1954 कहते हैं। किसी सामग्री में 'खाद्य अपमिश्रण 1955' दिखे तो वह सन् गलत है।</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लोप्रअ का मूल पाठ</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8-क एवं धारा 9 — भ्रष्ट आचरण तथा पदच्युति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की धारा 8A एवं धारा 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42</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33.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पाठ — धारा 8A एवं धारा 9</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8-क</a:t>
            </a:r>
            <a:r>
              <a:rPr sz="1450" b="0" i="0">
                <a:solidFill>
                  <a:srgbClr val="202733"/>
                </a:solidFill>
                <a:latin typeface="Nirmala UI"/>
                <a:cs typeface="Nirmala UI"/>
                <a:ea typeface="Nirmala UI"/>
              </a:rPr>
              <a:t>  —  धारा 99 के अधीन भ्रष्ट आचरण का दोषी पाया गया प्रत्येक मामला राष्ट्रपति को भेजा जाएगा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सीमा</a:t>
            </a:r>
            <a:r>
              <a:rPr sz="1450" b="0" i="0">
                <a:solidFill>
                  <a:srgbClr val="202733"/>
                </a:solidFill>
                <a:latin typeface="Nirmala UI"/>
                <a:cs typeface="Nirmala UI"/>
                <a:ea typeface="Nirmala UI"/>
              </a:rPr>
              <a:t>  —  इस उपधारा के अधीन निरर्हता की अवधि किसी भी दशा में छह वर्ष से अधिक नहीं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9</a:t>
            </a:r>
            <a:r>
              <a:rPr sz="1450" b="0" i="0">
                <a:solidFill>
                  <a:srgbClr val="202733"/>
                </a:solidFill>
                <a:latin typeface="Nirmala UI"/>
                <a:cs typeface="Nirmala UI"/>
                <a:ea typeface="Nirmala UI"/>
              </a:rPr>
              <a:t>  —  भ्रष्टाचार या राज्य के प्रति अनिष्ठा के कारण पदच्युत व्यक्ति — पदच्युति की तारीख से पाँच वर्ष के लिए निरर्हित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9(2)</a:t>
            </a:r>
            <a:r>
              <a:rPr sz="1450" b="0" i="0">
                <a:solidFill>
                  <a:srgbClr val="202733"/>
                </a:solidFill>
                <a:latin typeface="Nirmala UI"/>
                <a:cs typeface="Nirmala UI"/>
                <a:ea typeface="Nirmala UI"/>
              </a:rPr>
              <a:t>  —  निर्वाचन आयोग का प्रमाण-पत्र इस तथ्य का निर्णायक साक्ष्य होगा</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लोप्रअ का मूल पाठ</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9(2) का परन्तुक एवं धारा 9-क — सरकारी संविदा</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की धारा 9(2) एवं धारा 9A</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43</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34.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पाठ — धारा 9(2) का परन्तुक एवं धारा 9A</a:t>
            </a:r>
            <a:r>
              <a:rPr sz="950" b="0" i="0">
                <a:solidFill>
                  <a:srgbClr val="5B6472"/>
                </a:solidFill>
                <a:latin typeface="Nirmala UI"/>
                <a:cs typeface="Nirmala UI"/>
                <a:ea typeface="Nirmala UI"/>
              </a:rPr>
              <a:t/>
            </a:r>
          </a:p>
        </p:txBody>
      </p:sp>
      <p:sp>
        <p:nvSpPr>
          <p:cNvPr id="12" name="TextBox 11"/>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9(2) का परन्तुक</a:t>
            </a:r>
            <a:r>
              <a:rPr sz="1450" b="0" i="0">
                <a:solidFill>
                  <a:srgbClr val="202733"/>
                </a:solidFill>
                <a:latin typeface="Nirmala UI"/>
                <a:cs typeface="Nirmala UI"/>
                <a:ea typeface="Nirmala UI"/>
              </a:rPr>
              <a:t>  —  पदच्युति का प्रमाण-पत्र सुने जाने का अवसर दिए बिना जारी नहीं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9-क</a:t>
            </a:r>
            <a:r>
              <a:rPr sz="1450" b="0" i="0">
                <a:solidFill>
                  <a:srgbClr val="202733"/>
                </a:solidFill>
                <a:latin typeface="Nirmala UI"/>
                <a:cs typeface="Nirmala UI"/>
                <a:ea typeface="Nirmala UI"/>
              </a:rPr>
              <a:t>  —  समुचित सरकार के साथ माल की पूर्ति या कार्य निष्पादन की संविदा चालू रहने तक निरर्हित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स्पष्टीकरण</a:t>
            </a:r>
            <a:r>
              <a:rPr sz="1450" b="0" i="0">
                <a:solidFill>
                  <a:srgbClr val="202733"/>
                </a:solidFill>
                <a:latin typeface="Nirmala UI"/>
                <a:cs typeface="Nirmala UI"/>
                <a:ea typeface="Nirmala UI"/>
              </a:rPr>
              <a:t>  —  संविदा पूर्णतः निष्पादित हो चुकी हो तो केवल इस कारण से चालू नहीं मानी जाएगी कि सरकार ने अपना भाग पूरा नहीं किया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नगर निकाय में समानान्तर</a:t>
            </a:r>
            <a:r>
              <a:rPr sz="1450" b="0" i="0">
                <a:solidFill>
                  <a:srgbClr val="202733"/>
                </a:solidFill>
                <a:latin typeface="Nirmala UI"/>
                <a:cs typeface="Nirmala UI"/>
                <a:ea typeface="Nirmala UI"/>
              </a:rPr>
              <a:t>  —  धारा 24 का ठेके/हित वाला खण्ड — ROF_p043 का बिन्दु 13</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लोप्रअ का मूल पाठ</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10, 10-क एवं 11</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की धारा 10, 10A एवं 11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44</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35.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पाठ — धारा 10, 10A एवं 11</a:t>
            </a:r>
            <a:r>
              <a:rPr sz="950" b="0" i="0">
                <a:solidFill>
                  <a:srgbClr val="5B6472"/>
                </a:solidFill>
                <a:latin typeface="Nirmala UI"/>
                <a:cs typeface="Nirmala UI"/>
                <a:ea typeface="Nirmala UI"/>
              </a:rPr>
              <a:t/>
            </a:r>
          </a:p>
        </p:txBody>
      </p:sp>
      <p:sp>
        <p:nvSpPr>
          <p:cNvPr id="12" name="TextBox 11"/>
          <p:cNvSpPr txBox="1"/>
          <p:nvPr/>
        </p:nvSpPr>
        <p:spPr>
          <a:xfrm>
            <a:off x="6263640" y="1664512"/>
            <a:ext cx="5367528" cy="473628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10</a:t>
            </a:r>
            <a:r>
              <a:rPr sz="1450" b="0" i="0">
                <a:solidFill>
                  <a:srgbClr val="202733"/>
                </a:solidFill>
                <a:latin typeface="Nirmala UI"/>
                <a:cs typeface="Nirmala UI"/>
                <a:ea typeface="Nirmala UI"/>
              </a:rPr>
              <a:t>  —  ऐसी कम्पनी/निगम का प्रबंध अभिकर्ता, प्रबंधक या सचिव जिसकी पूँजी में समुचित सरकार का पच्चीस प्रतिशत से कम अंश न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10-क</a:t>
            </a:r>
            <a:r>
              <a:rPr sz="1450" b="0" i="0">
                <a:solidFill>
                  <a:srgbClr val="202733"/>
                </a:solidFill>
                <a:latin typeface="Nirmala UI"/>
                <a:cs typeface="Nirmala UI"/>
                <a:ea typeface="Nirmala UI"/>
              </a:rPr>
              <a:t>  —  निर्वाचन व्यय का लेखा समय पर न देना और विफलता का कोई अच्छा कारण न होना → आदेश की तारीख से तीन वर्ष के लिए निरर्हित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धारा 11</a:t>
            </a:r>
            <a:r>
              <a:rPr sz="1450" b="0" i="0">
                <a:solidFill>
                  <a:srgbClr val="202733"/>
                </a:solidFill>
                <a:latin typeface="Nirmala UI"/>
                <a:cs typeface="Nirmala UI"/>
                <a:ea typeface="Nirmala UI"/>
              </a:rPr>
              <a:t>  —  निर्वाचन आयोग लेखबद्ध कारणों से इस अध्याय की कोई निरर्हता हटा या घटा सकता है — धारा 8-क वाली को छोड़कर</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अपात्रता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35 — भ्रष्ट आचरण पर छह वर्ष की निरर्हता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राजस्थान नगरपालिका अधिनियम 2009 की धारा 35 · धारा 24 का परन्तुक (ग)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45</a:t>
            </a:r>
          </a:p>
        </p:txBody>
      </p:sp>
      <p:sp>
        <p:nvSpPr>
          <p:cNvPr id="9" name="TextBox 8"/>
          <p:cNvSpPr txBox="1"/>
          <p:nvPr/>
        </p:nvSpPr>
        <p:spPr>
          <a:xfrm>
            <a:off x="566928" y="1757720"/>
            <a:ext cx="11064240" cy="464307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किसी चुनाव याचिका में भ्रष्ट आचरण का दोषी पाया जाना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किस तिथि से</a:t>
            </a:r>
            <a:r>
              <a:rPr sz="1450" b="0" i="0">
                <a:solidFill>
                  <a:srgbClr val="202733"/>
                </a:solidFill>
                <a:latin typeface="Nirmala UI"/>
                <a:cs typeface="Nirmala UI"/>
                <a:ea typeface="Nirmala UI"/>
              </a:rPr>
              <a:t>  —  संबंधित जिला न्यायाधीश के निष्कर्ष की दिनांक से, या यथास्थिति ऐसे अपराध की दोषसिद्धि की दिनांक से</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कितने समय</a:t>
            </a:r>
            <a:r>
              <a:rPr sz="1450" b="0" i="0">
                <a:solidFill>
                  <a:srgbClr val="202733"/>
                </a:solidFill>
                <a:latin typeface="Nirmala UI"/>
                <a:cs typeface="Nirmala UI"/>
                <a:ea typeface="Nirmala UI"/>
              </a:rPr>
              <a:t>  —  छह वर्ष तक चुनाव लड़ने के लिए अपात्र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परन्तुक (ग)</a:t>
            </a:r>
            <a:r>
              <a:rPr sz="1450" b="0" i="0">
                <a:solidFill>
                  <a:srgbClr val="202733"/>
                </a:solidFill>
                <a:latin typeface="Nirmala UI"/>
                <a:cs typeface="Nirmala UI"/>
                <a:ea typeface="Nirmala UI"/>
              </a:rPr>
              <a:t>  —  धारा 35 / 41 वाली निर्हर्ता अवधि बीतने पर समाप्त होगी, और आयोग उसे पहले भी समाप्त कर सकता है</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अपात्रता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24 — नियंत्रित या वित्तपोषित संस्था का वैतनिक पद</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राजस्थान नगरपालिका अधिनियम 2009 की धारा 24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46</a:t>
            </a:r>
          </a:p>
        </p:txBody>
      </p:sp>
      <p:sp>
        <p:nvSpPr>
          <p:cNvPr id="9" name="TextBox 8"/>
          <p:cNvSpPr txBox="1"/>
          <p:nvPr/>
        </p:nvSpPr>
        <p:spPr>
          <a:xfrm>
            <a:off x="566928" y="1757720"/>
            <a:ext cx="11064240" cy="464307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कौन-कौन</a:t>
            </a:r>
            <a:r>
              <a:rPr sz="1450" b="0" i="0">
                <a:solidFill>
                  <a:srgbClr val="202733"/>
                </a:solidFill>
                <a:latin typeface="Nirmala UI"/>
                <a:cs typeface="Nirmala UI"/>
                <a:ea typeface="Nirmala UI"/>
              </a:rPr>
              <a:t>  —  स्थानीय प्राधिकारी, विश्वविद्यालय, निगम, संस्था, उपक्रम या सहकारी समिति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शर्त</a:t>
            </a:r>
            <a:r>
              <a:rPr sz="1450" b="0" i="0">
                <a:solidFill>
                  <a:srgbClr val="202733"/>
                </a:solidFill>
                <a:latin typeface="Nirmala UI"/>
                <a:cs typeface="Nirmala UI"/>
                <a:ea typeface="Nirmala UI"/>
              </a:rPr>
              <a:t>  —  जो राज्य सरकार द्वारा नियंत्रित हो, अथवा पूर्णतः या आंशिक रूप से वित्त पोषित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किस प्रकार का पद</a:t>
            </a:r>
            <a:r>
              <a:rPr sz="1450" b="0" i="0">
                <a:solidFill>
                  <a:srgbClr val="202733"/>
                </a:solidFill>
                <a:latin typeface="Nirmala UI"/>
                <a:cs typeface="Nirmala UI"/>
                <a:ea typeface="Nirmala UI"/>
              </a:rPr>
              <a:t>  —  कोई वैतनिक पूर्णकालिक या अंशकालिक नियुक्ति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परिणाम</a:t>
            </a:r>
            <a:r>
              <a:rPr sz="1450" b="0" i="0">
                <a:solidFill>
                  <a:srgbClr val="202733"/>
                </a:solidFill>
                <a:latin typeface="Nirmala UI"/>
                <a:cs typeface="Nirmala UI"/>
                <a:ea typeface="Nirmala UI"/>
              </a:rPr>
              <a:t>  —  ऐसा व्यक्ति चुनाव लड़ने के लिए अपात्र होगा</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अपात्रता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सरकारी कर्मचारी — इस्तीफे की स्वीकृति संवीक्षा पर माँगें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राजस्थान नगरपालिका अधिनियम 2009 की धारा 24 · संविधान का अनुच्छेद 191(1)(क)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47</a:t>
            </a:r>
          </a:p>
        </p:txBody>
      </p:sp>
      <p:sp>
        <p:nvSpPr>
          <p:cNvPr id="9" name="TextBox 8"/>
          <p:cNvSpPr txBox="1"/>
          <p:nvPr/>
        </p:nvSpPr>
        <p:spPr>
          <a:xfrm>
            <a:off x="566928" y="1757720"/>
            <a:ext cx="11064240" cy="464307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कौन अपात्र</a:t>
            </a:r>
            <a:r>
              <a:rPr sz="1450" b="0" i="0">
                <a:solidFill>
                  <a:srgbClr val="202733"/>
                </a:solidFill>
                <a:latin typeface="Nirmala UI"/>
                <a:cs typeface="Nirmala UI"/>
                <a:ea typeface="Nirmala UI"/>
              </a:rPr>
              <a:t>  —  केन्द्रीय सरकार, राज्य सरकार या स्थानीय प्राधिकारी के अधीन पूरे समय का वैतनिक कर्मचारी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अंशकालिक भी</a:t>
            </a:r>
            <a:r>
              <a:rPr sz="1450" b="0" i="0">
                <a:solidFill>
                  <a:srgbClr val="202733"/>
                </a:solidFill>
                <a:latin typeface="Nirmala UI"/>
                <a:cs typeface="Nirmala UI"/>
                <a:ea typeface="Nirmala UI"/>
              </a:rPr>
              <a:t>  —  पार्ट-टाईम वैतनिक कर्मचारी भी सदस्य पद का चुनाव नहीं लड़ सकता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जाँच पर क्या माँगें</a:t>
            </a:r>
            <a:r>
              <a:rPr sz="1450" b="0" i="0">
                <a:solidFill>
                  <a:srgbClr val="202733"/>
                </a:solidFill>
                <a:latin typeface="Nirmala UI"/>
                <a:cs typeface="Nirmala UI"/>
                <a:ea typeface="Nirmala UI"/>
              </a:rPr>
              <a:t>  —  सक्षम अधिकारी द्वारा प्रसारित इस्तीफे की स्वीकृति की प्रमाणित अथवा असली प्रति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तिथि की कसौटी</a:t>
            </a:r>
            <a:r>
              <a:rPr sz="1450" b="0" i="0">
                <a:solidFill>
                  <a:srgbClr val="202733"/>
                </a:solidFill>
                <a:latin typeface="Nirmala UI"/>
                <a:cs typeface="Nirmala UI"/>
                <a:ea typeface="Nirmala UI"/>
              </a:rPr>
              <a:t>  —  इस्तीफे का आदेश नामनिर्देशन पत्र भरने की अंतिम दिनांक — 31.08.2026 — तक का होना चाहिए</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अपात्रता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नगरीय निकाय का लाभ का पद तथा ठेके में हित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राजस्थान नगरपालिका अधिनियम 2009 की धारा 24 एवं उसका परन्तुक (क)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48</a:t>
            </a:r>
          </a:p>
        </p:txBody>
      </p:sp>
      <p:sp>
        <p:nvSpPr>
          <p:cNvPr id="9" name="TextBox 8"/>
          <p:cNvSpPr txBox="1"/>
          <p:nvPr/>
        </p:nvSpPr>
        <p:spPr>
          <a:xfrm>
            <a:off x="566928" y="1757720"/>
            <a:ext cx="11064240" cy="464307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लाभ का पद</a:t>
            </a:r>
            <a:r>
              <a:rPr sz="1450" b="0" i="0">
                <a:solidFill>
                  <a:srgbClr val="202733"/>
                </a:solidFill>
                <a:latin typeface="Nirmala UI"/>
                <a:cs typeface="Nirmala UI"/>
                <a:ea typeface="Nirmala UI"/>
              </a:rPr>
              <a:t>  —  किसी भी नगरीय निकाय के अधीन लाभ का पद धारण करने वाला अपात्र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ठेका / हित</a:t>
            </a:r>
            <a:r>
              <a:rPr sz="1450" b="0" i="0">
                <a:solidFill>
                  <a:srgbClr val="202733"/>
                </a:solidFill>
                <a:latin typeface="Nirmala UI"/>
                <a:cs typeface="Nirmala UI"/>
                <a:ea typeface="Nirmala UI"/>
              </a:rPr>
              <a:t>  —  संबंधित नगरीय निकाय से, उसके द्वारा या उसकी ओर से किसी भी ठेके में प्रत्यक्ष या अप्रत्यक्ष हित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किसके माध्यम से</a:t>
            </a:r>
            <a:r>
              <a:rPr sz="1450" b="0" i="0">
                <a:solidFill>
                  <a:srgbClr val="202733"/>
                </a:solidFill>
                <a:latin typeface="Nirmala UI"/>
                <a:cs typeface="Nirmala UI"/>
                <a:ea typeface="Nirmala UI"/>
              </a:rPr>
              <a:t>  —  स्वयं, अपने भागीदार, नियोजक अथवा अपने कर्मचारी के द्वारा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अपवाद अवश्य देखें</a:t>
            </a:r>
            <a:r>
              <a:rPr sz="1450" b="0" i="0">
                <a:solidFill>
                  <a:srgbClr val="202733"/>
                </a:solidFill>
                <a:latin typeface="Nirmala UI"/>
                <a:cs typeface="Nirmala UI"/>
                <a:ea typeface="Nirmala UI"/>
              </a:rPr>
              <a:t>  —  धारा 24 का परन्तुक (क) तथा 24(xv) की अपवाद-सूची — ROF_p045</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धारा 24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24 की निर्हर्ताएँ — 1 से 3</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अधिनियम 2009 की धारा 24 के खण्ड (i), (ii), (iii) एवं परन्तुक (क)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49</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40.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परन्तुक (अ) यहाँ साथ ही छपा है, यह ठीक है</a:t>
            </a:r>
            <a:r>
              <a:rPr sz="950" b="0" i="0">
                <a:solidFill>
                  <a:srgbClr val="5B6472"/>
                </a:solidFill>
                <a:latin typeface="Nirmala UI"/>
                <a:cs typeface="Nirmala UI"/>
                <a:ea typeface="Nirmala UI"/>
              </a:rPr>
              <a:t/>
            </a:r>
          </a:p>
        </p:txBody>
      </p:sp>
      <p:sp>
        <p:nvSpPr>
          <p:cNvPr id="12" name="TextBox 11"/>
          <p:cNvSpPr txBox="1"/>
          <p:nvPr/>
        </p:nvSpPr>
        <p:spPr>
          <a:xfrm>
            <a:off x="6263640" y="1512935"/>
            <a:ext cx="5367528" cy="488786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a:t>
            </a:r>
            <a:r>
              <a:rPr sz="1450" b="0" i="0">
                <a:solidFill>
                  <a:srgbClr val="202733"/>
                </a:solidFill>
                <a:latin typeface="Nirmala UI"/>
                <a:cs typeface="Nirmala UI"/>
                <a:ea typeface="Nirmala UI"/>
              </a:rPr>
              <a:t>  —  सक्षम न्यायालय द्वारा दोषसिद्ध, जिसे छह माह या अधिक की सजा से दण्डित किया गया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परन्तुक (क)</a:t>
            </a:r>
            <a:r>
              <a:rPr sz="1450" b="0" i="0">
                <a:solidFill>
                  <a:srgbClr val="202733"/>
                </a:solidFill>
                <a:latin typeface="Nirmala UI"/>
                <a:cs typeface="Nirmala UI"/>
                <a:ea typeface="Nirmala UI"/>
              </a:rPr>
              <a:t>  —  यह निर्हर्ता कारावास से रिहाई के छह वर्ष बाद समाप्त हो जाएगी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2</a:t>
            </a:r>
            <a:r>
              <a:rPr sz="1450" b="0" i="0">
                <a:solidFill>
                  <a:srgbClr val="202733"/>
                </a:solidFill>
                <a:latin typeface="Nirmala UI"/>
                <a:cs typeface="Nirmala UI"/>
                <a:ea typeface="Nirmala UI"/>
              </a:rPr>
              <a:t>  —  अधिनियम 2009 की धारा 245 (सार्वजनिक भूमि पर अतिक्रमण या बाधा) के तहत दोषी</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3</a:t>
            </a:r>
            <a:r>
              <a:rPr sz="1450" b="0" i="0">
                <a:solidFill>
                  <a:srgbClr val="202733"/>
                </a:solidFill>
                <a:latin typeface="Nirmala UI"/>
                <a:cs typeface="Nirmala UI"/>
                <a:ea typeface="Nirmala UI"/>
              </a:rPr>
              <a:t>  —  पाँच वर्ष या अधिक सजा वाले अपराध में आरोप तय होकर मुकदमा चल रहा हो</a:t>
            </a:r>
          </a:p>
        </p:txBody>
      </p:sp>
      <p:sp>
        <p:nvSpPr>
          <p:cNvPr id="13" name="Rounded Rectangle 12"/>
          <p:cNvSpPr/>
          <p:nvPr/>
        </p:nvSpPr>
        <p:spPr>
          <a:xfrm>
            <a:off x="6263640" y="3733911"/>
            <a:ext cx="5367528"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73391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861927"/>
            <a:ext cx="4910328"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बिन्दु 1 और परन्तुक (क) कभी अलग-अलग न पढ़ाएँ</a:t>
            </a:r>
          </a:p>
          <a:p>
            <a:pPr algn="l">
              <a:lnSpc>
                <a:spcPct val="110000"/>
              </a:lnSpc>
              <a:spcAft>
                <a:spcPts val="300"/>
              </a:spcAft>
            </a:pPr>
            <a:r>
              <a:rPr sz="1300" b="0" i="0">
                <a:solidFill>
                  <a:srgbClr val="202733"/>
                </a:solidFill>
                <a:latin typeface="Nirmala UI"/>
                <a:cs typeface="Nirmala UI"/>
                <a:ea typeface="Nirmala UI"/>
              </a:rPr>
              <a:t>रिहाई के छह वर्ष पूरे हो चुके हों तो अभ्यर्थी पात्र है। परन्तुक साथ न पढ़ने पर एक पात्र अभ्यर्थी गलत अस्वीकृत हो जाएगा।</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 · लोक सूचना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लोक सूचना में क्या-क्या विनिर्दिष्ट होगा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11 सहपठित प्ररूप-2 — प्ररूप का पाठ ROF_p007 व ROF_p008 पर स्वयं छपा है</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05</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57527"/>
            <a:ext cx="11064240" cy="4843272"/>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जारीकर्ता</a:t>
            </a:r>
            <a:r>
              <a:rPr sz="1450" b="0" i="0">
                <a:solidFill>
                  <a:srgbClr val="202733"/>
                </a:solidFill>
                <a:latin typeface="Nirmala UI"/>
                <a:cs typeface="Nirmala UI"/>
                <a:ea typeface="Nirmala UI"/>
              </a:rPr>
              <a:t>  —  रिटर्निंग अधिकारी (नगर-निकाय), प्ररूप-2 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(2)</a:t>
            </a:r>
            <a:r>
              <a:rPr sz="1450" b="0" i="0">
                <a:solidFill>
                  <a:srgbClr val="202733"/>
                </a:solidFill>
                <a:latin typeface="Nirmala UI"/>
                <a:cs typeface="Nirmala UI"/>
                <a:ea typeface="Nirmala UI"/>
              </a:rPr>
              <a:t>  —  नामनिर्देशन पत्र प्रस्तुत करने का स्थान, अंतिम दिनांक एवं समय (10.30 प्रातः – 3.00 सायं)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(4)</a:t>
            </a:r>
            <a:r>
              <a:rPr sz="1450" b="0" i="0">
                <a:solidFill>
                  <a:srgbClr val="202733"/>
                </a:solidFill>
                <a:latin typeface="Nirmala UI"/>
                <a:cs typeface="Nirmala UI"/>
                <a:ea typeface="Nirmala UI"/>
              </a:rPr>
              <a:t>  —  संवीक्षा का स्थान, दिनांक एवं समय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(5)</a:t>
            </a:r>
            <a:r>
              <a:rPr sz="1450" b="0" i="0">
                <a:solidFill>
                  <a:srgbClr val="202733"/>
                </a:solidFill>
                <a:latin typeface="Nirmala UI"/>
                <a:cs typeface="Nirmala UI"/>
                <a:ea typeface="Nirmala UI"/>
              </a:rPr>
              <a:t>  —  अभ्यर्थिता वापसी का स्थान, दिनांक एवं 3.00 बजे की सीमा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(6)</a:t>
            </a:r>
            <a:r>
              <a:rPr sz="1450" b="0" i="0">
                <a:solidFill>
                  <a:srgbClr val="202733"/>
                </a:solidFill>
                <a:latin typeface="Nirmala UI"/>
                <a:cs typeface="Nirmala UI"/>
                <a:ea typeface="Nirmala UI"/>
              </a:rPr>
              <a:t>  —  मतदान की दिनांक एवं समय — प्ररूप यहीं समाप्त हो जाता है</a:t>
            </a:r>
          </a:p>
        </p:txBody>
      </p:sp>
      <p:sp>
        <p:nvSpPr>
          <p:cNvPr id="11" name="Rounded Rectangle 10"/>
          <p:cNvSpPr/>
          <p:nvPr/>
        </p:nvSpPr>
        <p:spPr>
          <a:xfrm>
            <a:off x="566928" y="3215386"/>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15386"/>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43402"/>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कहती है कि इस सूचना में 'मतगणना का स्थान दिनांक और समय' भी विनिर्दिष्ट किया जावेगा — किन्तु प्ररूप-2 (नियम 11) का खण्ड (6) मतदान पर ही समाप्त हो जाता है और मतगणना का कोई खण्ड उसमें है ही नहीं — अतः मतगणना की तिथि आयोग के कार्यक्रम एवं पृथक सूचना से आती है, प्ररूप-2 से नहीं।</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धारा 24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24 की निर्हर्ताएँ — 4 से 6</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अधिनियम 2009 की धारा 24 के खण्ड (iv), (v), (vii) एवं परन्तुक (ख)</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50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ROF_p041.jpg"/>
          <p:cNvPicPr>
            <a:picLocks noChangeAspect="1"/>
          </p:cNvPicPr>
          <p:nvPr/>
        </p:nvPicPr>
        <p:blipFill>
          <a:blip r:embed="rId2"/>
          <a:stretch>
            <a:fillRect/>
          </a:stretch>
        </p:blipFill>
        <p:spPr>
          <a:xfrm>
            <a:off x="566928" y="1592328"/>
            <a:ext cx="5349240" cy="4130543"/>
          </a:xfrm>
          <a:prstGeom prst="rect">
            <a:avLst/>
          </a:prstGeom>
        </p:spPr>
      </p:pic>
      <p:sp>
        <p:nvSpPr>
          <p:cNvPr id="12" name="TextBox 11"/>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तीनों बिन्दु अधिनियम से अक्षरशः मेल खाते हैं</a:t>
            </a:r>
            <a:r>
              <a:rPr sz="950" b="0" i="0">
                <a:solidFill>
                  <a:srgbClr val="5B6472"/>
                </a:solidFill>
                <a:latin typeface="Nirmala UI"/>
                <a:cs typeface="Nirmala UI"/>
                <a:ea typeface="Nirmala UI"/>
              </a:rPr>
              <a:t/>
            </a:r>
          </a:p>
        </p:txBody>
      </p:sp>
      <p:sp>
        <p:nvSpPr>
          <p:cNvPr id="13" name="TextBox 12"/>
          <p:cNvSpPr txBox="1"/>
          <p:nvPr/>
        </p:nvSpPr>
        <p:spPr>
          <a:xfrm>
            <a:off x="6263640" y="1421008"/>
            <a:ext cx="5367528" cy="4979791"/>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4</a:t>
            </a:r>
            <a:r>
              <a:rPr sz="1450" b="0" i="0">
                <a:solidFill>
                  <a:srgbClr val="202733"/>
                </a:solidFill>
                <a:latin typeface="Nirmala UI"/>
                <a:cs typeface="Nirmala UI"/>
                <a:ea typeface="Nirmala UI"/>
              </a:rPr>
              <a:t>  —  खाद्य अपमिश्रण कानून, 1954 के तहत दोषी — सन् 1954 सही है, इसे न बदलें</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5</a:t>
            </a:r>
            <a:r>
              <a:rPr sz="1450" b="0" i="0">
                <a:solidFill>
                  <a:srgbClr val="202733"/>
                </a:solidFill>
                <a:latin typeface="Nirmala UI"/>
                <a:cs typeface="Nirmala UI"/>
                <a:ea typeface="Nirmala UI"/>
              </a:rPr>
              <a:t>  —  दं.प्र.सं. की धारा 117 के तहत आदेश (धारा 110 की कार्यवाही में), जो बाद में उलटा न गया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6</a:t>
            </a:r>
            <a:r>
              <a:rPr sz="1450" b="0" i="0">
                <a:solidFill>
                  <a:srgbClr val="202733"/>
                </a:solidFill>
                <a:latin typeface="Nirmala UI"/>
                <a:cs typeface="Nirmala UI"/>
                <a:ea typeface="Nirmala UI"/>
              </a:rPr>
              <a:t>  —  पेशेवर होने पर सक्षम प्राधिकारी द्वारा अभ्यास (Practice) से वंचित किया गया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परन्तुक (ख)</a:t>
            </a:r>
            <a:r>
              <a:rPr sz="1450" b="0" i="0">
                <a:solidFill>
                  <a:srgbClr val="202733"/>
                </a:solidFill>
                <a:latin typeface="Nirmala UI"/>
                <a:cs typeface="Nirmala UI"/>
                <a:ea typeface="Nirmala UI"/>
              </a:rPr>
              <a:t>  —  खण्ड (v) की निर्हर्ता प्रतिभूति की कालावधि समाप्त होते ही स्वतः समाप्त हो जाती है</a:t>
            </a:r>
          </a:p>
        </p:txBody>
      </p:sp>
      <p:sp>
        <p:nvSpPr>
          <p:cNvPr id="14" name="Rounded Rectangle 13"/>
          <p:cNvSpPr/>
          <p:nvPr/>
        </p:nvSpPr>
        <p:spPr>
          <a:xfrm>
            <a:off x="6263640" y="3641984"/>
            <a:ext cx="5367528" cy="175031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641984"/>
            <a:ext cx="82296" cy="175031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770000"/>
            <a:ext cx="4910328" cy="152171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पूरक — निरसित केन्द्रीय अधिनियम का प्रश्न</a:t>
            </a:r>
          </a:p>
          <a:p>
            <a:pPr algn="l">
              <a:lnSpc>
                <a:spcPct val="110000"/>
              </a:lnSpc>
              <a:spcAft>
                <a:spcPts val="300"/>
              </a:spcAft>
            </a:pPr>
            <a:r>
              <a:rPr sz="1300" b="0" i="0">
                <a:solidFill>
                  <a:srgbClr val="202733"/>
                </a:solidFill>
                <a:latin typeface="Nirmala UI"/>
                <a:cs typeface="Nirmala UI"/>
                <a:ea typeface="Nirmala UI"/>
              </a:rPr>
              <a:t>खा.अ.नि.अ. 1954 का स्थान खाद्य सुरक्षा एवं मानक अधिनियम 2006 ने तथा दं.प्र.सं. 1973 का स्थान भारतीय नागरिक सुरक्षा संहिता 2023 ने ले लिया है, किन्तु धारा 24 आज भी पुराने नाम लिखती है और सामान्य खण्ड अधिनियम की धारा 8 से ऐसा निर्देश पुनः-अधिनियमित प्रावधान का माना जाता है। स्लाइड न बदलें; इन दुर्लभ आधारों पर अस्वीकृति से पूर्व DEO से लिखित विधि-राय लें।</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धारा 24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24 की निर्हर्ताएँ — 7 से 9</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अधिनियम 2009 की धारा 24 के खण्ड (ix), (x) तथा वैतनिक पद वाला खण्ड · परन्तुक (ग)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51</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42.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परन्तुक (ब) यहाँ साथ ही छपा है</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7</a:t>
            </a:r>
            <a:r>
              <a:rPr sz="1450" b="0" i="0">
                <a:solidFill>
                  <a:srgbClr val="202733"/>
                </a:solidFill>
                <a:latin typeface="Nirmala UI"/>
                <a:cs typeface="Nirmala UI"/>
                <a:ea typeface="Nirmala UI"/>
              </a:rPr>
              <a:t>  —  अधिनियम 2009 की धारा 35 या 41 के तहत अयोग्य घोषित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परन्तुक (ग)</a:t>
            </a:r>
            <a:r>
              <a:rPr sz="1450" b="0" i="0">
                <a:solidFill>
                  <a:srgbClr val="202733"/>
                </a:solidFill>
                <a:latin typeface="Nirmala UI"/>
                <a:cs typeface="Nirmala UI"/>
                <a:ea typeface="Nirmala UI"/>
              </a:rPr>
              <a:t>  —  धारा 24(ix) की अयोग्यता निर्धारित अवधि पूरी होने पर समाप्त; राज्य निर्वाचन आयोग पहले भी समाप्त कर सकता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8</a:t>
            </a:r>
            <a:r>
              <a:rPr sz="1450" b="0" i="0">
                <a:solidFill>
                  <a:srgbClr val="202733"/>
                </a:solidFill>
                <a:latin typeface="Nirmala UI"/>
                <a:cs typeface="Nirmala UI"/>
                <a:ea typeface="Nirmala UI"/>
              </a:rPr>
              <a:t>  —  राजस्थान विधानसभा चुनावों के लिए लागू किसी कानून के तहत अयोग्य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9</a:t>
            </a:r>
            <a:r>
              <a:rPr sz="1450" b="0" i="0">
                <a:solidFill>
                  <a:srgbClr val="202733"/>
                </a:solidFill>
                <a:latin typeface="Nirmala UI"/>
                <a:cs typeface="Nirmala UI"/>
                <a:ea typeface="Nirmala UI"/>
              </a:rPr>
              <a:t>  —  केन्द्र/राज्य सरकार, स्थानीय प्राधिकरण या अन्य प्राधिकरण में वेतनभोगी या अंशकालिक पद पर कार्यरत</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धारा 24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24 की निर्हर्ताएँ — 10 से 13</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अधिनियम 2009 की धारा 24 के शेष खण्ड, जिनमें ठेके/हित वाला खण्ड (xv) भी है</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52</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43.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दिवालिया, विकृतचित्त एवं ठेके में हित</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10</a:t>
            </a:r>
            <a:r>
              <a:rPr sz="1450" b="0" i="0">
                <a:solidFill>
                  <a:srgbClr val="202733"/>
                </a:solidFill>
                <a:latin typeface="Nirmala UI"/>
                <a:cs typeface="Nirmala UI"/>
                <a:ea typeface="Nirmala UI"/>
              </a:rPr>
              <a:t>  —  राज्य सरकार द्वारा नियंत्रित/वित्तपोषित विश्वविद्यालय, निगम, संस्था या सहकारी समिति में वेतनभोगी (पूर्णकालिक/अंशकालिक) पद पर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11</a:t>
            </a:r>
            <a:r>
              <a:rPr sz="1450" b="0" i="0">
                <a:solidFill>
                  <a:srgbClr val="202733"/>
                </a:solidFill>
                <a:latin typeface="Nirmala UI"/>
                <a:cs typeface="Nirmala UI"/>
                <a:ea typeface="Nirmala UI"/>
              </a:rPr>
              <a:t>  —  दिवालिया घोषित हो और अभी मुक्त (Discharged) न हुआ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12</a:t>
            </a:r>
            <a:r>
              <a:rPr sz="1450" b="0" i="0">
                <a:solidFill>
                  <a:srgbClr val="202733"/>
                </a:solidFill>
                <a:latin typeface="Nirmala UI"/>
                <a:cs typeface="Nirmala UI"/>
                <a:ea typeface="Nirmala UI"/>
              </a:rPr>
              <a:t>  —  सक्षम न्यायालय द्वारा विकृतचित्त (Unsound Mind) घोषित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13</a:t>
            </a:r>
            <a:r>
              <a:rPr sz="1450" b="0" i="0">
                <a:solidFill>
                  <a:srgbClr val="202733"/>
                </a:solidFill>
                <a:latin typeface="Nirmala UI"/>
                <a:cs typeface="Nirmala UI"/>
                <a:ea typeface="Nirmala UI"/>
              </a:rPr>
              <a:t>  —  स्वयं, परिवार, साझेदार या कर्मचारी के माध्यम से नगरनिकाय के किसी ठेके, आपूर्ति या कार्य में प्रत्यक्ष/अप्रत्यक्ष हित</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धारा 24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24 की निर्हर्ताएँ — 14 से 16</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अधिनियम 2009 की धारा 24 के शेष खण्ड</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53</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44.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अधिवक्ता, बकाया कर एवं गबन</a:t>
            </a:r>
            <a:r>
              <a:rPr sz="950" b="0" i="0">
                <a:solidFill>
                  <a:srgbClr val="5B6472"/>
                </a:solidFill>
                <a:latin typeface="Nirmala UI"/>
                <a:cs typeface="Nirmala UI"/>
                <a:ea typeface="Nirmala UI"/>
              </a:rPr>
              <a:t/>
            </a:r>
          </a:p>
        </p:txBody>
      </p:sp>
      <p:sp>
        <p:nvSpPr>
          <p:cNvPr id="12" name="TextBox 11"/>
          <p:cNvSpPr txBox="1"/>
          <p:nvPr/>
        </p:nvSpPr>
        <p:spPr>
          <a:xfrm>
            <a:off x="6263640" y="1664512"/>
            <a:ext cx="5367528" cy="473628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14</a:t>
            </a:r>
            <a:r>
              <a:rPr sz="1450" b="0" i="0">
                <a:solidFill>
                  <a:srgbClr val="202733"/>
                </a:solidFill>
                <a:latin typeface="Nirmala UI"/>
                <a:cs typeface="Nirmala UI"/>
                <a:ea typeface="Nirmala UI"/>
              </a:rPr>
              <a:t>  —  नामांकन के समय नगर निकाय का वेतनभोगी अधिवक्ता हो, या उसके विरुद्ध वकील के रूप में मुकदमा लड़ रहा हो (चुनाव के बाद नियुक्ति पर भी यही नियम)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15</a:t>
            </a:r>
            <a:r>
              <a:rPr sz="1450" b="0" i="0">
                <a:solidFill>
                  <a:srgbClr val="202733"/>
                </a:solidFill>
                <a:latin typeface="Nirmala UI"/>
                <a:cs typeface="Nirmala UI"/>
                <a:ea typeface="Nirmala UI"/>
              </a:rPr>
              <a:t>  —  नगर निकाय के बकाया कर/शुल्क दो वर्ष से अधिक समय से बाकी हों और वसूली की कार्यवाही शुरू हो चुकी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16</a:t>
            </a:r>
            <a:r>
              <a:rPr sz="1450" b="0" i="0">
                <a:solidFill>
                  <a:srgbClr val="202733"/>
                </a:solidFill>
                <a:latin typeface="Nirmala UI"/>
                <a:cs typeface="Nirmala UI"/>
                <a:ea typeface="Nirmala UI"/>
              </a:rPr>
              <a:t>  —  सक्षम न्यायालय द्वारा नगर निकाय की संपत्ति के गबन (Misappropriation) या हेराफेरी (Embezzlement) में दोषी ठहराया गया हो</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धारा 24</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24(xv) — जिन स्थितियों में हित/ठेका अयोग्यता नहीं बनेगा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अधिनियम 2009 की धारा 24(xv) की अपवाद-सूची</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54</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45.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छह अपवाद</a:t>
            </a:r>
            <a:r>
              <a:rPr sz="950" b="0" i="0">
                <a:solidFill>
                  <a:srgbClr val="5B6472"/>
                </a:solidFill>
                <a:latin typeface="Nirmala UI"/>
                <a:cs typeface="Nirmala UI"/>
                <a:ea typeface="Nirmala UI"/>
              </a:rPr>
              <a:t/>
            </a:r>
          </a:p>
        </p:txBody>
      </p:sp>
      <p:sp>
        <p:nvSpPr>
          <p:cNvPr id="12" name="TextBox 11"/>
          <p:cNvSpPr txBox="1"/>
          <p:nvPr/>
        </p:nvSpPr>
        <p:spPr>
          <a:xfrm>
            <a:off x="6263640" y="1645859"/>
            <a:ext cx="5367528" cy="4754940"/>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1</a:t>
            </a:r>
            <a:r>
              <a:rPr sz="1450" b="0" i="0">
                <a:solidFill>
                  <a:srgbClr val="202733"/>
                </a:solidFill>
                <a:latin typeface="Nirmala UI"/>
                <a:cs typeface="Nirmala UI"/>
                <a:ea typeface="Nirmala UI"/>
              </a:rPr>
              <a:t>  —  किसी संयुक्त स्टॉक कंपनी में सामान्य शेयर/हित होना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2</a:t>
            </a:r>
            <a:r>
              <a:rPr sz="1450" b="0" i="0">
                <a:solidFill>
                  <a:srgbClr val="202733"/>
                </a:solidFill>
                <a:latin typeface="Nirmala UI"/>
                <a:cs typeface="Nirmala UI"/>
                <a:ea typeface="Nirmala UI"/>
              </a:rPr>
              <a:t>  —  नगरनिकाय से संबंधित अचल संपत्ति के पट्टे, बिक्री या खरीद में सामान्य हित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3</a:t>
            </a:r>
            <a:r>
              <a:rPr sz="1450" b="0" i="0">
                <a:solidFill>
                  <a:srgbClr val="202733"/>
                </a:solidFill>
                <a:latin typeface="Nirmala UI"/>
                <a:cs typeface="Nirmala UI"/>
                <a:ea typeface="Nirmala UI"/>
              </a:rPr>
              <a:t>  —  ऐसे समाचार पत्र में हित जिसमें नगर निकाय के विज्ञापन प्रकाशित होते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4</a:t>
            </a:r>
            <a:r>
              <a:rPr sz="1450" b="0" i="0">
                <a:solidFill>
                  <a:srgbClr val="202733"/>
                </a:solidFill>
                <a:latin typeface="Nirmala UI"/>
                <a:cs typeface="Nirmala UI"/>
                <a:ea typeface="Nirmala UI"/>
              </a:rPr>
              <a:t>  —  नगरनिकाय के ऋण/डिबेंचर में हित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5 एवं 6</a:t>
            </a:r>
            <a:r>
              <a:rPr sz="1450" b="0" i="0">
                <a:solidFill>
                  <a:srgbClr val="202733"/>
                </a:solidFill>
                <a:latin typeface="Nirmala UI"/>
                <a:cs typeface="Nirmala UI"/>
                <a:ea typeface="Nirmala UI"/>
              </a:rPr>
              <a:t>  —  राज्य सरकार द्वारा निर्धारित सीमा तक वस्तुओं की आकस्मिक बिक्री, तथा वस्तुएँ किराये पर देना या उससे लेना</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5 · अपात्रता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जो निर्हर्ताएँ अब समाप्त हो चुकी हैं</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राजस्थान राजपत्र विशेषांक 25.03.2026 (अधिनियम 7/2026) · आदेश 4977 दिनांक 21.07.2026 · राजपत्र 22.02.2019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55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44634"/>
          <a:ext cx="11064240" cy="1755647"/>
        </p:xfrm>
        <a:graphic>
          <a:graphicData uri="http://schemas.openxmlformats.org/drawingml/2006/table">
            <a:tbl>
              <a:tblPr firstRow="1" bandRow="1">
                <a:tableStyleId>{5C22544A-7EE6-4342-B048-85BDC9FD1C3A}</a:tableStyleId>
              </a:tblPr>
              <a:tblGrid>
                <a:gridCol w="2766060"/>
                <a:gridCol w="3688080"/>
                <a:gridCol w="4610100"/>
              </a:tblGrid>
              <a:tr h="292607">
                <a:tc>
                  <a:txBody>
                    <a:bodyPr/>
                    <a:lstStyle/>
                    <a:p>
                      <a:r>
                        <a:rPr sz="1250" b="1" i="0">
                          <a:solidFill>
                            <a:srgbClr val="FFFFFF"/>
                          </a:solidFill>
                          <a:latin typeface="Nirmala UI"/>
                          <a:cs typeface="Nirmala UI"/>
                          <a:ea typeface="Nirmala UI"/>
                        </a:rPr>
                        <a:t>प्रावधान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किससे समाप्त</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धारा 24(xvii)</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दो से अधिक संतान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राजपत्र 25.03.2026 — खण्ड विलोपित</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धारा 24 का परन्तुक (ङ)</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संतान संबंधी परन्तुक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उसी राजपत्र से विलोपित</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धारा 2(xix)(क) का शब्द</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'कुष्ठ'</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उसी राजपत्र से हटाया गया</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धारा 21(f)</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शैक्षणिक योग्यता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राजपत्र 22.02.2019</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आदेश 502 दि. 02.06.1999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संतान संबंधी घोषणा लेना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आदेश 4977 दिनांक 21.07.2026 से निरस्त</a:t>
                      </a:r>
                    </a:p>
                  </a:txBody>
                  <a:tcPr marL="82296" marR="82296" marT="27432" marB="27432" anchor="ctr">
                    <a:solidFill>
                      <a:srgbClr val="FFFFFF"/>
                    </a:solidFill>
                  </a:tcPr>
                </a:tc>
              </a:tr>
            </a:tbl>
          </a:graphicData>
        </a:graphic>
      </p:graphicFrame>
      <p:sp>
        <p:nvSpPr>
          <p:cNvPr id="11" name="Rounded Rectangle 10"/>
          <p:cNvSpPr/>
          <p:nvPr/>
        </p:nvSpPr>
        <p:spPr>
          <a:xfrm>
            <a:off x="566928" y="350145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0145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2946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काउंटर पर इसका सीधा अर्थ</a:t>
            </a:r>
          </a:p>
          <a:p>
            <a:pPr algn="l">
              <a:lnSpc>
                <a:spcPct val="110000"/>
              </a:lnSpc>
              <a:spcAft>
                <a:spcPts val="300"/>
              </a:spcAft>
            </a:pPr>
            <a:r>
              <a:rPr sz="1300" b="0" i="0">
                <a:solidFill>
                  <a:srgbClr val="202733"/>
                </a:solidFill>
                <a:latin typeface="Nirmala UI"/>
                <a:cs typeface="Nirmala UI"/>
                <a:ea typeface="Nirmala UI"/>
              </a:rPr>
              <a:t>कोई संतान संबंधी घोषणा/अंडरटेकिंग नहीं ली जाएगी, और किसी नामनिर्देशन को इन आधारों पर अस्वीकार नहीं किया जाएगा — भले ही आयोग की वेबसाइट पर पुराना प्ररूप आज भी उपलब्ध हो।</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06</a:t>
            </a:r>
          </a:p>
        </p:txBody>
      </p:sp>
      <p:sp>
        <p:nvSpPr>
          <p:cNvPr id="5" name="Rectangle 4"/>
          <p:cNvSpPr/>
          <p:nvPr/>
        </p:nvSpPr>
        <p:spPr>
          <a:xfrm>
            <a:off x="822960" y="3611880"/>
            <a:ext cx="1554480" cy="3175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संवीक्षा — अस्वीकृति के आधार</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नियम 13 · 01.09.2026 · यही वह मेज है जहाँ RO की गलती चुनाव याचिका बनती है</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रिटर्निंग अधिकारी  ·  56</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6 · अस्वीकृति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खारिज करने के आधार — 1 से 4</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13(1)(i) एवं (iv) · आदेश 808 की उपधारा (ii) (संकलन मु.पृ. 163)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57</a:t>
            </a:r>
          </a:p>
        </p:txBody>
      </p:sp>
      <p:sp>
        <p:nvSpPr>
          <p:cNvPr id="9" name="Rounded Rectangle 8"/>
          <p:cNvSpPr/>
          <p:nvPr/>
        </p:nvSpPr>
        <p:spPr>
          <a:xfrm>
            <a:off x="566928" y="1621414"/>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621414"/>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822582"/>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धारा 24 की अयोग्यता</a:t>
            </a:r>
          </a:p>
          <a:p>
            <a:pPr algn="l">
              <a:lnSpc>
                <a:spcPct val="110000"/>
              </a:lnSpc>
              <a:spcAft>
                <a:spcPts val="350"/>
              </a:spcAft>
            </a:pPr>
            <a:r>
              <a:rPr sz="1250" b="0" i="0">
                <a:solidFill>
                  <a:srgbClr val="202733"/>
                </a:solidFill>
                <a:latin typeface="Nirmala UI"/>
                <a:cs typeface="Nirmala UI"/>
                <a:ea typeface="Nirmala UI"/>
              </a:rPr>
              <a:t>उम्मीदवार धारा 24 में उल्लेखित किसी अयोग्यता को धारण करता है</a:t>
            </a:r>
          </a:p>
          <a:p>
            <a:pPr algn="l">
              <a:lnSpc>
                <a:spcPct val="110000"/>
              </a:lnSpc>
              <a:spcAft>
                <a:spcPts val="350"/>
              </a:spcAft>
            </a:pPr>
            <a:r>
              <a:rPr sz="1250" b="0" i="0">
                <a:solidFill>
                  <a:srgbClr val="202733"/>
                </a:solidFill>
                <a:latin typeface="Nirmala UI"/>
                <a:cs typeface="Nirmala UI"/>
                <a:ea typeface="Nirmala UI"/>
              </a:rPr>
              <a:t>किन्तु खण्ड (xvii) अब विलोपित है</a:t>
            </a:r>
          </a:p>
        </p:txBody>
      </p:sp>
      <p:sp>
        <p:nvSpPr>
          <p:cNvPr id="12" name="Rounded Rectangle 11"/>
          <p:cNvSpPr/>
          <p:nvPr/>
        </p:nvSpPr>
        <p:spPr>
          <a:xfrm>
            <a:off x="6190488" y="1621414"/>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621414"/>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822582"/>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पहचान का अभाव</a:t>
            </a:r>
          </a:p>
          <a:p>
            <a:pPr algn="l">
              <a:lnSpc>
                <a:spcPct val="110000"/>
              </a:lnSpc>
              <a:spcAft>
                <a:spcPts val="350"/>
              </a:spcAft>
            </a:pPr>
            <a:r>
              <a:rPr sz="1250" b="0" i="0">
                <a:solidFill>
                  <a:srgbClr val="202733"/>
                </a:solidFill>
                <a:latin typeface="Nirmala UI"/>
                <a:cs typeface="Nirmala UI"/>
                <a:ea typeface="Nirmala UI"/>
              </a:rPr>
              <a:t>उम्मीदवार वह व्यक्ति नहीं है जिसका नाम एवं मतदाता सूची की क्रम संख्या नामनिर्देशन-पत्र में लिखी है</a:t>
            </a:r>
          </a:p>
        </p:txBody>
      </p:sp>
      <p:sp>
        <p:nvSpPr>
          <p:cNvPr id="15" name="Rounded Rectangle 14"/>
          <p:cNvSpPr/>
          <p:nvPr/>
        </p:nvSpPr>
        <p:spPr>
          <a:xfrm>
            <a:off x="566928" y="2863474"/>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2863474"/>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064642"/>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उपाबन्ध-I न देना</a:t>
            </a:r>
          </a:p>
          <a:p>
            <a:pPr algn="l">
              <a:lnSpc>
                <a:spcPct val="110000"/>
              </a:lnSpc>
              <a:spcAft>
                <a:spcPts val="350"/>
              </a:spcAft>
            </a:pPr>
            <a:r>
              <a:rPr sz="1250" b="0" i="0">
                <a:solidFill>
                  <a:srgbClr val="202733"/>
                </a:solidFill>
                <a:latin typeface="Nirmala UI"/>
                <a:cs typeface="Nirmala UI"/>
                <a:ea typeface="Nirmala UI"/>
              </a:rPr>
              <a:t>नामनिर्देशन पत्र के साथ उपाबन्ध-I प्रस्तुत नहीं किया</a:t>
            </a:r>
          </a:p>
          <a:p>
            <a:pPr algn="l">
              <a:lnSpc>
                <a:spcPct val="110000"/>
              </a:lnSpc>
              <a:spcAft>
                <a:spcPts val="350"/>
              </a:spcAft>
            </a:pPr>
            <a:r>
              <a:rPr sz="1250" b="0" i="0">
                <a:solidFill>
                  <a:srgbClr val="202733"/>
                </a:solidFill>
                <a:latin typeface="Nirmala UI"/>
                <a:cs typeface="Nirmala UI"/>
                <a:ea typeface="Nirmala UI"/>
              </a:rPr>
              <a:t>आदेश 808(ii) — यह सीधा अस्वीकृति-आधार है</a:t>
            </a:r>
          </a:p>
        </p:txBody>
      </p:sp>
      <p:sp>
        <p:nvSpPr>
          <p:cNvPr id="18" name="Rounded Rectangle 17"/>
          <p:cNvSpPr/>
          <p:nvPr/>
        </p:nvSpPr>
        <p:spPr>
          <a:xfrm>
            <a:off x="6190488" y="2863474"/>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2863474"/>
            <a:ext cx="5440680" cy="77724"/>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064642"/>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निकाय का मतदाता नहीं</a:t>
            </a:r>
          </a:p>
          <a:p>
            <a:pPr algn="l">
              <a:lnSpc>
                <a:spcPct val="110000"/>
              </a:lnSpc>
              <a:spcAft>
                <a:spcPts val="350"/>
              </a:spcAft>
            </a:pPr>
            <a:r>
              <a:rPr sz="1250" b="0" i="0">
                <a:solidFill>
                  <a:srgbClr val="202733"/>
                </a:solidFill>
                <a:latin typeface="Nirmala UI"/>
                <a:cs typeface="Nirmala UI"/>
                <a:ea typeface="Nirmala UI"/>
              </a:rPr>
              <a:t>उम्मीदवार उस नगर निकाय क्षेत्र का मतदाता नहीं है [नियम 13(1)(i)]</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6 · अस्वीकृति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खारिज करने के आधार — 5 से 7</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13(1)(ii) एवं (vi) · अधिनियम 2009 की धारा 21-क · प्ररूप-2 का खण्ड (1), स्तम्भ 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58</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92488"/>
            <a:ext cx="11064240" cy="4808311"/>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नामनिर्देशन पत्र, घोषणा पत्र या उपाबन्ध-I पर उम्मीदवार के हस्ताक्षर या अंगूठे का निशान नहीं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निक्षेप</a:t>
            </a:r>
            <a:r>
              <a:rPr sz="1450" b="0" i="0">
                <a:solidFill>
                  <a:srgbClr val="202733"/>
                </a:solidFill>
                <a:latin typeface="Nirmala UI"/>
                <a:cs typeface="Nirmala UI"/>
                <a:ea typeface="Nirmala UI"/>
              </a:rPr>
              <a:t>  —  अपेक्षित प्रतिभूति निक्षेप राशि जमा नहीं करायी हो [नियम 13(1)(ii)]</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विशेष अर्हता</a:t>
            </a:r>
            <a:r>
              <a:rPr sz="1450" b="0" i="0">
                <a:solidFill>
                  <a:srgbClr val="202733"/>
                </a:solidFill>
                <a:latin typeface="Nirmala UI"/>
                <a:cs typeface="Nirmala UI"/>
                <a:ea typeface="Nirmala UI"/>
              </a:rPr>
              <a:t>  —  पद धारा 21-क के अधीन विशेष अर्हता (आयु 21 से 35 वर्ष) के लिए चिन्हित हो और अभ्यर्थी उस वर्ग का न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सूचना कौन देगा</a:t>
            </a:r>
            <a:r>
              <a:rPr sz="1450" b="0" i="0">
                <a:solidFill>
                  <a:srgbClr val="202733"/>
                </a:solidFill>
                <a:latin typeface="Nirmala UI"/>
                <a:cs typeface="Nirmala UI"/>
                <a:ea typeface="Nirmala UI"/>
              </a:rPr>
              <a:t>  —  कौन-सी सीट 21-क के अधीन चिन्हित है, यह जिला निर्वाचन अधिकारी बताएगा — संवीक्षा से पूर्व पूछ लें</a:t>
            </a:r>
          </a:p>
        </p:txBody>
      </p:sp>
      <p:sp>
        <p:nvSpPr>
          <p:cNvPr id="11" name="Rounded Rectangle 10"/>
          <p:cNvSpPr/>
          <p:nvPr/>
        </p:nvSpPr>
        <p:spPr>
          <a:xfrm>
            <a:off x="566928" y="2959008"/>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959008"/>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087024"/>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विशेष अर्हता वर्ग को 'धारा 24 के अनुसार आयुवर्ग' बताती है — यह गलत है, क्योंकि धारा 24 निर्हर्ताओं की धारा है और आयु-वर्ग वाली सीट का प्रावधान वहाँ है ही नहीं — सही प्रावधान धारा 21-क (21A, 'Special qualification for election on certain seats') है, जो 21 से 35 वर्ष की आयु-सीमा रखता है, और स्वयं प्ररूप-2 का स्तम्भ 3 भी 'धारा 21क के अधीन विनिर्दिष्ट विशेष अर्हता' ही लिखता है।</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6 · अस्वीकृति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अस्वीकृति के तीन और आधार</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13(1)(iii), (v) एवं (vi)</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59</a:t>
            </a:r>
          </a:p>
        </p:txBody>
      </p:sp>
      <p:sp>
        <p:nvSpPr>
          <p:cNvPr id="9" name="TextBox 8"/>
          <p:cNvSpPr txBox="1"/>
          <p:nvPr/>
        </p:nvSpPr>
        <p:spPr>
          <a:xfrm>
            <a:off x="566928" y="1624797"/>
            <a:ext cx="11064240" cy="4776002"/>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आयु</a:t>
            </a:r>
            <a:r>
              <a:rPr sz="1450" b="0" i="0">
                <a:solidFill>
                  <a:srgbClr val="202733"/>
                </a:solidFill>
                <a:latin typeface="Nirmala UI"/>
                <a:cs typeface="Nirmala UI"/>
                <a:ea typeface="Nirmala UI"/>
              </a:rPr>
              <a:t>  —  अध्यक्ष / सदस्य के मामले में आयु 21 वर्ष पूर्ण न की हो — संवीक्षा की तिथि को [नियम 13(1)(iii)]</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प्रस्तावक की अर्हता</a:t>
            </a:r>
            <a:r>
              <a:rPr sz="1450" b="0" i="0">
                <a:solidFill>
                  <a:srgbClr val="202733"/>
                </a:solidFill>
                <a:latin typeface="Nirmala UI"/>
                <a:cs typeface="Nirmala UI"/>
                <a:ea typeface="Nirmala UI"/>
              </a:rPr>
              <a:t>  —  प्रस्तावक नामनिर्देशन पत्र पर हस्ताक्षर करने के लिए अर्हित नहीं — जो व्यक्ति मतदाता के रूप में किसी निरर्हता के अधीन है, वह प्रस्तावक नहीं हो सकता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हस्ताक्षर वास्तविक नहीं</a:t>
            </a:r>
            <a:r>
              <a:rPr sz="1450" b="0" i="0">
                <a:solidFill>
                  <a:srgbClr val="202733"/>
                </a:solidFill>
                <a:latin typeface="Nirmala UI"/>
                <a:cs typeface="Nirmala UI"/>
                <a:ea typeface="Nirmala UI"/>
              </a:rPr>
              <a:t>  —  नामनिर्देशन पत्र पर प्रस्तावक या अभ्यर्थी के हस्ताक्षर वास्तविक नहीं हैं [नियम 13(1)(vi)]</a:t>
            </a:r>
          </a:p>
        </p:txBody>
      </p:sp>
      <p:sp>
        <p:nvSpPr>
          <p:cNvPr id="10" name="Rounded Rectangle 9"/>
          <p:cNvSpPr/>
          <p:nvPr/>
        </p:nvSpPr>
        <p:spPr>
          <a:xfrm>
            <a:off x="566928" y="2913593"/>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913593"/>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04160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नियम 13(5) — मतदाता सूची निर्णायक साक्ष्य</a:t>
            </a:r>
          </a:p>
          <a:p>
            <a:pPr algn="l">
              <a:lnSpc>
                <a:spcPct val="110000"/>
              </a:lnSpc>
              <a:spcAft>
                <a:spcPts val="300"/>
              </a:spcAft>
            </a:pPr>
            <a:r>
              <a:rPr sz="1300" b="0" i="0">
                <a:solidFill>
                  <a:srgbClr val="202733"/>
                </a:solidFill>
                <a:latin typeface="Nirmala UI"/>
                <a:cs typeface="Nirmala UI"/>
                <a:ea typeface="Nirmala UI"/>
              </a:rPr>
              <a:t>वार्ड की प्रवृत्त निर्वाचक नामावली की प्रविष्टि इस तथ्य का निर्णायक साक्ष्य है कि वह व्यक्ति उस वार्ड का निर्वाचक है — जब तक निरर्हता सिद्ध न हो।</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 · लोक सूचना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प्ररूप-2 — पृष्ठ 1 (खण्ड 1)</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प्ररूप-2 (नियम 11 देखिए) · अधिसूचना एफ.10(क)चुनाव/एलएसपी/09/1444 दिनांक 15.09.2009 से प्रतिस्थापित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06</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07.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प्ररूप-2 का प्रथम पृष्ठ — वार्डवार आरक्षण की तालिका</a:t>
            </a:r>
            <a:r>
              <a:rPr sz="950" b="0" i="0">
                <a:solidFill>
                  <a:srgbClr val="5B6472"/>
                </a:solidFill>
                <a:latin typeface="Nirmala UI"/>
                <a:cs typeface="Nirmala UI"/>
                <a:ea typeface="Nirmala UI"/>
              </a:rPr>
              <a:t/>
            </a:r>
          </a:p>
        </p:txBody>
      </p:sp>
      <p:sp>
        <p:nvSpPr>
          <p:cNvPr id="12" name="TextBox 11"/>
          <p:cNvSpPr txBox="1"/>
          <p:nvPr/>
        </p:nvSpPr>
        <p:spPr>
          <a:xfrm>
            <a:off x="6263640" y="1715780"/>
            <a:ext cx="5367528" cy="4685019"/>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स्तम्भ 3 पर उंगली रखें</a:t>
            </a:r>
            <a:r>
              <a:rPr sz="1450" b="0" i="0">
                <a:solidFill>
                  <a:srgbClr val="202733"/>
                </a:solidFill>
                <a:latin typeface="Nirmala UI"/>
                <a:cs typeface="Nirmala UI"/>
                <a:ea typeface="Nirmala UI"/>
              </a:rPr>
              <a:t>  —  'सामान्य / अ.जा. / अ.ज.जा. / पिछड़े वर्ग / महिलाओं या धारा 21क के अधीन विनिर्दिष्ट विशेष अर्हता रखने वाले व्यक्ति'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यही वह पंक्ति है</a:t>
            </a:r>
            <a:r>
              <a:rPr sz="1450" b="0" i="0">
                <a:solidFill>
                  <a:srgbClr val="202733"/>
                </a:solidFill>
                <a:latin typeface="Nirmala UI"/>
                <a:cs typeface="Nirmala UI"/>
                <a:ea typeface="Nirmala UI"/>
              </a:rPr>
              <a:t>  —  जो ROF_p047 की 'विशेष अर्हता वर्ग' वाली बात का असली विधिक आधार बताती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वार्ड संख्यांक</a:t>
            </a:r>
            <a:r>
              <a:rPr sz="1450" b="0" i="0">
                <a:solidFill>
                  <a:srgbClr val="202733"/>
                </a:solidFill>
                <a:latin typeface="Nirmala UI"/>
                <a:cs typeface="Nirmala UI"/>
                <a:ea typeface="Nirmala UI"/>
              </a:rPr>
              <a:t>  —  सूचना वार्डवार भरी जाएगी</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6 · अस्वीकृति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नियम 13(1) के सातों आधार — एक ही सूची में</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13(1), खण्ड (i) से (vii)</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60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475872"/>
          <a:ext cx="11064240" cy="2328672"/>
        </p:xfrm>
        <a:graphic>
          <a:graphicData uri="http://schemas.openxmlformats.org/drawingml/2006/table">
            <a:tbl>
              <a:tblPr firstRow="1" bandRow="1">
                <a:tableStyleId>{5C22544A-7EE6-4342-B048-85BDC9FD1C3A}</a:tableStyleId>
              </a:tblPr>
              <a:tblGrid>
                <a:gridCol w="1844040"/>
                <a:gridCol w="9220200"/>
              </a:tblGrid>
              <a:tr h="291084">
                <a:tc>
                  <a:txBody>
                    <a:bodyPr/>
                    <a:lstStyle/>
                    <a:p>
                      <a:r>
                        <a:rPr sz="1250" b="1" i="0">
                          <a:solidFill>
                            <a:srgbClr val="FFFFFF"/>
                          </a:solidFill>
                          <a:latin typeface="Nirmala UI"/>
                          <a:cs typeface="Nirmala UI"/>
                          <a:ea typeface="Nirmala UI"/>
                        </a:rPr>
                        <a:t>खण्ड</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आधार</a:t>
                      </a:r>
                    </a:p>
                  </a:txBody>
                  <a:tcPr marL="82296" marR="82296" marT="36576" marB="36576" anchor="ctr">
                    <a:solidFill>
                      <a:srgbClr val="162842"/>
                    </a:solidFill>
                  </a:tcPr>
                </a:tc>
              </a:tr>
              <a:tr h="291084">
                <a:tc>
                  <a:txBody>
                    <a:bodyPr/>
                    <a:lstStyle/>
                    <a:p>
                      <a:r>
                        <a:rPr sz="1200" b="0" i="0">
                          <a:solidFill>
                            <a:srgbClr val="202733"/>
                          </a:solidFill>
                          <a:latin typeface="Nirmala UI"/>
                          <a:cs typeface="Nirmala UI"/>
                          <a:ea typeface="Nirmala UI"/>
                        </a:rPr>
                        <a:t>(i)</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अभ्यर्थी नगरपालिका की निर्वाचक नामावली में मतदाता के रूप में दर्ज नहीं</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(ii)</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22 में निर्दिष्ट निक्षेप नहीं किया</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(iii)</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सदस्य निर्वाचित होने के लिए अपेक्षित न्यूनतम आयु प्राप्त नहीं की</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(iv)</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अधिनियम के किसी प्रावधान से सदस्य होने के लिए निरर्हित है</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(v)</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प्रस्तावक उस वार्ड का मतदाता नहीं जिसके लिए नामांकन भरा गया</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(vi)</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अभ्यर्थी या प्रस्तावक के हस्ताक्षर वास्तविक नहीं</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(vii)</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प्रस्तावक ने उसी वार्ड में एक से अधिक अभ्यर्थी का नामांकन किया है</a:t>
                      </a:r>
                    </a:p>
                  </a:txBody>
                  <a:tcPr marL="82296" marR="82296" marT="27432" marB="27432" anchor="ctr">
                    <a:solidFill>
                      <a:srgbClr val="FFFFFF"/>
                    </a:solidFill>
                  </a:tcPr>
                </a:tc>
              </a:tr>
            </a:tbl>
          </a:graphicData>
        </a:graphic>
      </p:graphicFrame>
      <p:sp>
        <p:nvSpPr>
          <p:cNvPr id="11" name="Rounded Rectangle 10"/>
          <p:cNvSpPr/>
          <p:nvPr/>
        </p:nvSpPr>
        <p:spPr>
          <a:xfrm>
            <a:off x="566928" y="4005712"/>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005712"/>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13372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पूरक — खण्ड (vii) डेक में कहीं नहीं है</a:t>
            </a:r>
          </a:p>
          <a:p>
            <a:pPr algn="l">
              <a:lnSpc>
                <a:spcPct val="110000"/>
              </a:lnSpc>
              <a:spcAft>
                <a:spcPts val="300"/>
              </a:spcAft>
            </a:pPr>
            <a:r>
              <a:rPr sz="1300" b="0" i="0">
                <a:solidFill>
                  <a:srgbClr val="202733"/>
                </a:solidFill>
                <a:latin typeface="Nirmala UI"/>
                <a:cs typeface="Nirmala UI"/>
                <a:ea typeface="Nirmala UI"/>
              </a:rPr>
              <a:t>'एक प्रस्तावक, एक अभ्यर्थी' की बात ROF_p011 पर सूचना के रूप में है, किन्तु अस्वीकृति के आधार के रूप में कहीं नहीं। नियम 12(5) के साथ पढ़ें — पहले प्राप्त नामांकन के सिवा शेष अविधिमान्य होंगे।</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6 · अस्वीकृति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नियम 13(3) एवं 13(4) — जो अस्वीकृति रोकते हैं</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13(3) एवं 13(4)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61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29242"/>
            <a:ext cx="11064240" cy="487155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नियम 13(3)</a:t>
            </a:r>
            <a:r>
              <a:rPr sz="1450" b="0" i="0">
                <a:solidFill>
                  <a:srgbClr val="202733"/>
                </a:solidFill>
                <a:latin typeface="Nirmala UI"/>
                <a:cs typeface="Nirmala UI"/>
                <a:ea typeface="Nirmala UI"/>
              </a:rPr>
              <a:t>  —  'The Returning Officer shall not reject any nomination paper on the ground of any defect which is not of a substantial character.'</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अर्थ</a:t>
            </a:r>
            <a:r>
              <a:rPr sz="1450" b="0" i="0">
                <a:solidFill>
                  <a:srgbClr val="202733"/>
                </a:solidFill>
                <a:latin typeface="Nirmala UI"/>
                <a:cs typeface="Nirmala UI"/>
                <a:ea typeface="Nirmala UI"/>
              </a:rPr>
              <a:t>  —  सारभूत प्रकृति का न होने वाला दोष अस्वीकृति का आधार नहीं बन सकता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नियम 13(4)</a:t>
            </a:r>
            <a:r>
              <a:rPr sz="1450" b="0" i="0">
                <a:solidFill>
                  <a:srgbClr val="202733"/>
                </a:solidFill>
                <a:latin typeface="Nirmala UI"/>
                <a:cs typeface="Nirmala UI"/>
                <a:ea typeface="Nirmala UI"/>
              </a:rPr>
              <a:t>  —  प्ररूप-3 में प्रतीकों की घोषणा पूरी न करना या उसमें दोष — उपनियम (3) के अर्थ में सारभूत दोष नहीं माना जाएगा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सुनवाई</a:t>
            </a:r>
            <a:r>
              <a:rPr sz="1450" b="0" i="0">
                <a:solidFill>
                  <a:srgbClr val="202733"/>
                </a:solidFill>
                <a:latin typeface="Nirmala UI"/>
                <a:cs typeface="Nirmala UI"/>
                <a:ea typeface="Nirmala UI"/>
              </a:rPr>
              <a:t>  —  नियम 13(1) स्वयं 'after giving the candidate a reasonable opportunity of being heard' कहता है — यह अवसर देना अनिवार्य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अभिलेख</a:t>
            </a:r>
            <a:r>
              <a:rPr sz="1450" b="0" i="0">
                <a:solidFill>
                  <a:srgbClr val="202733"/>
                </a:solidFill>
                <a:latin typeface="Nirmala UI"/>
                <a:cs typeface="Nirmala UI"/>
                <a:ea typeface="Nirmala UI"/>
              </a:rPr>
              <a:t>  —  विनिश्चय प्रत्येक नामनिर्देशन पत्र पर पृष्ठांकित करें; अस्वीकृति पर कारण लिखें</a:t>
            </a:r>
          </a:p>
        </p:txBody>
      </p:sp>
      <p:sp>
        <p:nvSpPr>
          <p:cNvPr id="11" name="Rounded Rectangle 10"/>
          <p:cNvSpPr/>
          <p:nvPr/>
        </p:nvSpPr>
        <p:spPr>
          <a:xfrm>
            <a:off x="566928" y="3614328"/>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614328"/>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74234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डेक में कहीं नहीं था</a:t>
            </a:r>
          </a:p>
          <a:p>
            <a:pPr algn="l">
              <a:lnSpc>
                <a:spcPct val="110000"/>
              </a:lnSpc>
              <a:spcAft>
                <a:spcPts val="300"/>
              </a:spcAft>
            </a:pPr>
            <a:r>
              <a:rPr sz="1300" b="0" i="0">
                <a:solidFill>
                  <a:srgbClr val="202733"/>
                </a:solidFill>
                <a:latin typeface="Nirmala UI"/>
                <a:cs typeface="Nirmala UI"/>
                <a:ea typeface="Nirmala UI"/>
              </a:rPr>
              <a:t>प्रतीक की पसंद खाली छोड़ देना, वर्तनी की भूल, या ऐसा कोई भी लिपिकीय दोष अस्वीकृति का आधार नहीं है। अस्वीकृति से पहले स्वयं से पूछें — 'क्या यह दोष सारभूत है?'</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6 · अस्वीकृति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मीमो कब, और सीधी अस्वीकृति कब</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808 की उपधारा (i),(ii),(iii) · आदेश 4831 दिनांक 15.07.2026 · आदेश 4537 दिनांक 01.11.2019 · Resurgence India, 13.09.2013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62</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44634"/>
          <a:ext cx="11064240" cy="1755647"/>
        </p:xfrm>
        <a:graphic>
          <a:graphicData uri="http://schemas.openxmlformats.org/drawingml/2006/table">
            <a:tbl>
              <a:tblPr firstRow="1" bandRow="1">
                <a:tableStyleId>{5C22544A-7EE6-4342-B048-85BDC9FD1C3A}</a:tableStyleId>
              </a:tblPr>
              <a:tblGrid>
                <a:gridCol w="3688080"/>
                <a:gridCol w="4610100"/>
                <a:gridCol w="2766060"/>
              </a:tblGrid>
              <a:tr h="292607">
                <a:tc>
                  <a:txBody>
                    <a:bodyPr/>
                    <a:lstStyle/>
                    <a:p>
                      <a:r>
                        <a:rPr sz="1250" b="1" i="0">
                          <a:solidFill>
                            <a:srgbClr val="FFFFFF"/>
                          </a:solidFill>
                          <a:latin typeface="Nirmala UI"/>
                          <a:cs typeface="Nirmala UI"/>
                          <a:ea typeface="Nirmala UI"/>
                        </a:rPr>
                        <a:t>परिस्थिति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RO क्या करेगा</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स्रोत</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उपाबन्ध-I (शपथपत्र) प्रस्तुत ही नहीं किया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सीधे नामंजूर करने योग्य — मीमो की आवश्यकता नहीं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आदेश 808(ii)</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शपथपत्र है, पर कोई कॉलम खाली</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पहले मीमो; तब भी पूर्ति न हो तो नामंजूर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आदेश 808(iii)</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किसी मद की सूचना ही न 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अभ्यर्थी 'शून्य' या 'लागू नहीं होता' लिखे — खाली न छोड़े</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आदेश 808(iii)</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शौचालय घोषणा नहीं लगी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तत्काल परिशिष्ट-2 का मीमो, तिथि व समय भरकर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आदेश 4537</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धारा 24 की घोषणा / परिशिष्ट-II नहीं लगा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तत्काल परिशिष्ट-III का मीमो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आदेश 4831</a:t>
                      </a:r>
                    </a:p>
                  </a:txBody>
                  <a:tcPr marL="82296" marR="82296" marT="27432" marB="27432" anchor="ctr">
                    <a:solidFill>
                      <a:srgbClr val="FFFFFF"/>
                    </a:solidFill>
                  </a:tcPr>
                </a:tc>
              </a:tr>
            </a:tbl>
          </a:graphicData>
        </a:graphic>
      </p:graphicFrame>
      <p:sp>
        <p:nvSpPr>
          <p:cNvPr id="11" name="Rounded Rectangle 10"/>
          <p:cNvSpPr/>
          <p:nvPr/>
        </p:nvSpPr>
        <p:spPr>
          <a:xfrm>
            <a:off x="566928" y="350145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0145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2946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तीनों मीमो की एक ही समय-सीमा है</a:t>
            </a:r>
          </a:p>
          <a:p>
            <a:pPr algn="l">
              <a:lnSpc>
                <a:spcPct val="110000"/>
              </a:lnSpc>
              <a:spcAft>
                <a:spcPts val="300"/>
              </a:spcAft>
            </a:pPr>
            <a:r>
              <a:rPr sz="1300" b="0" i="0">
                <a:solidFill>
                  <a:srgbClr val="202733"/>
                </a:solidFill>
                <a:latin typeface="Nirmala UI"/>
                <a:cs typeface="Nirmala UI"/>
                <a:ea typeface="Nirmala UI"/>
              </a:rPr>
              <a:t>कमी की पूर्ति संवीक्षा प्रारम्भ होने से पूर्व, अर्थात् 01.09.2026 को नियत समय से पहले, RO तक पहुँचनी चाहिए। मीमो में तिथि और समय दोनों भरना अनिवार्य है।</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6 · अस्वीकृति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गलत घोषणा की शिकायत — RO क्या जाँच सकता है, क्या नहीं</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एफ. 7(1)(3)/पंचा/रानिआ/2015/793 दिनांक 20.01.2026 (संकलन क्रम 43, मु.पृ. 158–159), निर्देश (i) से (iv)</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63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56034"/>
          <a:ext cx="11064240" cy="1469135"/>
        </p:xfrm>
        <a:graphic>
          <a:graphicData uri="http://schemas.openxmlformats.org/drawingml/2006/table">
            <a:tbl>
              <a:tblPr firstRow="1" bandRow="1">
                <a:tableStyleId>{5C22544A-7EE6-4342-B048-85BDC9FD1C3A}</a:tableStyleId>
              </a:tblPr>
              <a:tblGrid>
                <a:gridCol w="5532120"/>
                <a:gridCol w="5532120"/>
              </a:tblGrid>
              <a:tr h="293827">
                <a:tc>
                  <a:txBody>
                    <a:bodyPr/>
                    <a:lstStyle/>
                    <a:p>
                      <a:r>
                        <a:rPr sz="1250" b="1" i="0">
                          <a:solidFill>
                            <a:srgbClr val="FFFFFF"/>
                          </a:solidFill>
                          <a:latin typeface="Nirmala UI"/>
                          <a:cs typeface="Nirmala UI"/>
                          <a:ea typeface="Nirmala UI"/>
                        </a:rPr>
                        <a:t>RO कर सकता 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RO नहीं कर सकता</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यह जाँचना कि कागज़ों में असत्य कथन है या तथ्य जानबूझकर छुपाए गए</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यह जाँचना कि अभ्यर्थी चुनाव-पूर्व अयोग्य था या नहीं</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प्रथम दृष्टया मिथ्या साक्ष्य मिलने पर सक्षम न्यायालय में परिवाद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स्वयं दण्ड देना या अयोग्यता घोषित करना</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जाँच स्वयं करना या DEO द्वारा नामित अधिकारी से कराना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जाँच पंचायती राज संस्था के अधिकारी से कराना</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भा.न्या.सं. 2023 की धारा 227 / 229 का प्रयोग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भा.दं.सं. 191 / 193 का प्रयोग — अब नहीं</a:t>
                      </a:r>
                    </a:p>
                  </a:txBody>
                  <a:tcPr marL="82296" marR="82296" marT="27432" marB="27432" anchor="ctr">
                    <a:solidFill>
                      <a:srgbClr val="F4F2EC"/>
                    </a:solidFill>
                  </a:tcPr>
                </a:tc>
              </a:tr>
            </a:tbl>
          </a:graphicData>
        </a:graphic>
      </p:graphicFrame>
      <p:sp>
        <p:nvSpPr>
          <p:cNvPr id="11" name="Rounded Rectangle 10"/>
          <p:cNvSpPr/>
          <p:nvPr/>
        </p:nvSpPr>
        <p:spPr>
          <a:xfrm>
            <a:off x="566928" y="3226338"/>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26338"/>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54354"/>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संवीक्षा की शक्ति को कम नहीं करता</a:t>
            </a:r>
          </a:p>
          <a:p>
            <a:pPr algn="l">
              <a:lnSpc>
                <a:spcPct val="110000"/>
              </a:lnSpc>
              <a:spcAft>
                <a:spcPts val="300"/>
              </a:spcAft>
            </a:pPr>
            <a:r>
              <a:rPr sz="1300" b="0" i="0">
                <a:solidFill>
                  <a:srgbClr val="202733"/>
                </a:solidFill>
                <a:latin typeface="Nirmala UI"/>
                <a:cs typeface="Nirmala UI"/>
                <a:ea typeface="Nirmala UI"/>
              </a:rPr>
              <a:t>संवीक्षा में कागज़ों के आधार पर नामनिर्देशन अस्वीकार करने की शक्ति यथावत् है। आदेश 793 दूसरी स्थिति का है — जब शिकायत आए कि अभ्यर्थी ने असत्य तथ्य देकर चुनाव लड़ा। दोनों को न मिलाएँ। आदेश 793 ने आदेश 502 दिनांक 29.03.2011 एवं पत्र 7358 दिनांक 26.04.2000 को अधिक्रमित किया है।</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6 · संवीक्षा के बाद</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प्ररूप-4 — विधिमान्यतः नाम निर्देशित अभ्यर्थियों की सूची</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प्ररूप-4 (नियम 15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64</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49.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प्ररूप-4 का मुद्रित प्रारूप — पाँच स्तम्भ</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समस्त नामनिर्देशन पत्रों की संवीक्षा एवं विनिश्चय अभिलिखित होते ही, तत्काल</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स्तम्भ</a:t>
            </a:r>
            <a:r>
              <a:rPr sz="1450" b="0" i="0">
                <a:solidFill>
                  <a:srgbClr val="202733"/>
                </a:solidFill>
                <a:latin typeface="Nirmala UI"/>
                <a:cs typeface="Nirmala UI"/>
                <a:ea typeface="Nirmala UI"/>
              </a:rPr>
              <a:t>  —  क्र.सं. · अभ्यर्थी का नाम · पता · सम्बद्ध दल · अभ्यर्थी का प्रवर्ग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कहाँ</a:t>
            </a:r>
            <a:r>
              <a:rPr sz="1450" b="0" i="0">
                <a:solidFill>
                  <a:srgbClr val="202733"/>
                </a:solidFill>
                <a:latin typeface="Nirmala UI"/>
                <a:cs typeface="Nirmala UI"/>
                <a:ea typeface="Nirmala UI"/>
              </a:rPr>
              <a:t>  —  रिटर्निंग अधिकारी के कार्यालय में जनता की जानकारी हेतु प्रदर्शित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स्थान, दिनांक एवं रिटर्निंग अधिकारी के हस्ताक्षर</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7 · नाम वापसी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 वापसी — नियम 16</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16 एवं उसका परन्तुक · प्ररूप-5 (ROF_p051 पर छपा) · प्ररूप-2 का खण्ड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65</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35949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2292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कौन दे सकता है</a:t>
            </a:r>
          </a:p>
          <a:p>
            <a:pPr algn="l">
              <a:lnSpc>
                <a:spcPct val="105000"/>
              </a:lnSpc>
              <a:spcAft>
                <a:spcPts val="100"/>
              </a:spcAft>
            </a:pPr>
            <a:r>
              <a:rPr sz="1250" b="0" i="0">
                <a:solidFill>
                  <a:srgbClr val="202733"/>
                </a:solidFill>
                <a:latin typeface="Nirmala UI"/>
                <a:cs typeface="Nirmala UI"/>
                <a:ea typeface="Nirmala UI"/>
              </a:rPr>
              <a:t>(1) अभ्यर्थी स्वयं, व्यक्तिशः · (2) उसका प्रस्तावक · (3) जेल या पुलिस अभिरक्षा में हो तो उसके द्वारा लिखित रूप से प्राधिकृत व्यक्ति</a:t>
            </a:r>
          </a:p>
        </p:txBody>
      </p:sp>
      <p:sp>
        <p:nvSpPr>
          <p:cNvPr id="12" name="Rounded Rectangle 11"/>
          <p:cNvSpPr/>
          <p:nvPr/>
        </p:nvSpPr>
        <p:spPr>
          <a:xfrm>
            <a:off x="566928" y="189620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5962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किस प्ररूप में</a:t>
            </a:r>
          </a:p>
          <a:p>
            <a:pPr algn="l">
              <a:lnSpc>
                <a:spcPct val="105000"/>
              </a:lnSpc>
              <a:spcAft>
                <a:spcPts val="100"/>
              </a:spcAft>
            </a:pPr>
            <a:r>
              <a:rPr sz="1250" b="0" i="0">
                <a:solidFill>
                  <a:srgbClr val="202733"/>
                </a:solidFill>
                <a:latin typeface="Nirmala UI"/>
                <a:cs typeface="Nirmala UI"/>
                <a:ea typeface="Nirmala UI"/>
              </a:rPr>
              <a:t>प्ररूप-5 में लिखित नोटिस</a:t>
            </a:r>
          </a:p>
        </p:txBody>
      </p:sp>
      <p:sp>
        <p:nvSpPr>
          <p:cNvPr id="14" name="Rounded Rectangle 13"/>
          <p:cNvSpPr/>
          <p:nvPr/>
        </p:nvSpPr>
        <p:spPr>
          <a:xfrm>
            <a:off x="566928" y="2432903"/>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39632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कब तक</a:t>
            </a:r>
          </a:p>
          <a:p>
            <a:pPr algn="l">
              <a:lnSpc>
                <a:spcPct val="105000"/>
              </a:lnSpc>
              <a:spcAft>
                <a:spcPts val="100"/>
              </a:spcAft>
            </a:pPr>
            <a:r>
              <a:rPr sz="1250" b="0" i="0">
                <a:solidFill>
                  <a:srgbClr val="202733"/>
                </a:solidFill>
                <a:latin typeface="Nirmala UI"/>
                <a:cs typeface="Nirmala UI"/>
                <a:ea typeface="Nirmala UI"/>
              </a:rPr>
              <a:t>नियम 10(4) के अधीन नियत दिन को अपराह्न 3 बजे से पूर्व — 03.09.2026</a:t>
            </a:r>
          </a:p>
        </p:txBody>
      </p:sp>
      <p:sp>
        <p:nvSpPr>
          <p:cNvPr id="16" name="Rounded Rectangle 15"/>
          <p:cNvSpPr/>
          <p:nvPr/>
        </p:nvSpPr>
        <p:spPr>
          <a:xfrm>
            <a:off x="566928" y="2969605"/>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3302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RO क्या करेगा</a:t>
            </a:r>
          </a:p>
          <a:p>
            <a:pPr algn="l">
              <a:lnSpc>
                <a:spcPct val="105000"/>
              </a:lnSpc>
              <a:spcAft>
                <a:spcPts val="100"/>
              </a:spcAft>
            </a:pPr>
            <a:r>
              <a:rPr sz="1250" b="0" i="0">
                <a:solidFill>
                  <a:srgbClr val="202733"/>
                </a:solidFill>
                <a:latin typeface="Nirmala UI"/>
                <a:cs typeface="Nirmala UI"/>
                <a:ea typeface="Nirmala UI"/>
              </a:rPr>
              <a:t>उस पर परिदान की तारीख एवं समय अंकित करेगा</a:t>
            </a:r>
          </a:p>
        </p:txBody>
      </p:sp>
      <p:sp>
        <p:nvSpPr>
          <p:cNvPr id="18" name="Rounded Rectangle 17"/>
          <p:cNvSpPr/>
          <p:nvPr/>
        </p:nvSpPr>
        <p:spPr>
          <a:xfrm>
            <a:off x="566928" y="3506307"/>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6973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रद्द नहीं</a:t>
            </a:r>
          </a:p>
          <a:p>
            <a:pPr algn="l">
              <a:lnSpc>
                <a:spcPct val="105000"/>
              </a:lnSpc>
              <a:spcAft>
                <a:spcPts val="100"/>
              </a:spcAft>
            </a:pPr>
            <a:r>
              <a:rPr sz="1250" b="0" i="0">
                <a:solidFill>
                  <a:srgbClr val="202733"/>
                </a:solidFill>
                <a:latin typeface="Nirmala UI"/>
                <a:cs typeface="Nirmala UI"/>
                <a:ea typeface="Nirmala UI"/>
              </a:rPr>
              <a:t>एक बार नोटिस दे देने के बाद वापसी रद्द नहीं की जा सकेगी</a:t>
            </a:r>
          </a:p>
        </p:txBody>
      </p:sp>
      <p:sp>
        <p:nvSpPr>
          <p:cNvPr id="20" name="Rounded Rectangle 19"/>
          <p:cNvSpPr/>
          <p:nvPr/>
        </p:nvSpPr>
        <p:spPr>
          <a:xfrm>
            <a:off x="566928" y="404300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00643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सभी नामांकन</a:t>
            </a:r>
          </a:p>
          <a:p>
            <a:pPr algn="l">
              <a:lnSpc>
                <a:spcPct val="105000"/>
              </a:lnSpc>
              <a:spcAft>
                <a:spcPts val="100"/>
              </a:spcAft>
            </a:pPr>
            <a:r>
              <a:rPr sz="1250" b="0" i="0">
                <a:solidFill>
                  <a:srgbClr val="202733"/>
                </a:solidFill>
                <a:latin typeface="Nirmala UI"/>
                <a:cs typeface="Nirmala UI"/>
                <a:ea typeface="Nirmala UI"/>
              </a:rPr>
              <a:t>एक से अधिक नामनिर्देशन पत्र हों तो एक ही नोटिस से सभी वापस लिए हुए माने जाएँगे</a:t>
            </a:r>
          </a:p>
        </p:txBody>
      </p:sp>
      <p:sp>
        <p:nvSpPr>
          <p:cNvPr id="22" name="Rounded Rectangle 21"/>
          <p:cNvSpPr/>
          <p:nvPr/>
        </p:nvSpPr>
        <p:spPr>
          <a:xfrm>
            <a:off x="566928" y="4744303"/>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744303"/>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872319"/>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केवल 'अभ्यर्थी व्यक्तिशः (अथवा उसका प्रस्तावक)' कहती है और नोटिस 'दो प्रतियों में' प्रस्तुत करने पर ही मान्य बताती है — नियम 16 का परन्तुक एक तीसरा वैध रास्ता भी देता है, अर्थात् जेल/पुलिस अभिरक्षा में होने पर लिखित रूप से प्राधिकृत व्यक्ति द्वारा परिदान, और नियम 16 में 'दो प्रतियों' की कोई अपेक्षा है ही नहीं — अतः तीसरा रास्ता जोड़ें और 'दो प्रतियों' को प्रशासनिक सुविधा कहें, वैधता की शर्त नहीं।</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7 · नाम वापसी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प्ररूप-5 — डेक का अपना प्ररूप तीनों रास्ते दिखाता है</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प्ररूप-5 (नियम 16 देखिये) — 'RO द्वारा भरा जायेगा' वाला खण्ड तथा अभिस्वीकृति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66</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51.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प्ररूप-5 — RO वाले खण्ड में विकल्प (1) और (2) छपे हैं</a:t>
            </a:r>
            <a:r>
              <a:rPr sz="950" b="0" i="0">
                <a:solidFill>
                  <a:srgbClr val="5B6472"/>
                </a:solidFill>
                <a:latin typeface="Nirmala UI"/>
                <a:cs typeface="Nirmala UI"/>
                <a:ea typeface="Nirmala UI"/>
              </a:rPr>
              <a:t/>
            </a:r>
          </a:p>
        </p:txBody>
      </p:sp>
      <p:sp>
        <p:nvSpPr>
          <p:cNvPr id="12" name="TextBox 11"/>
          <p:cNvSpPr txBox="1"/>
          <p:nvPr/>
        </p:nvSpPr>
        <p:spPr>
          <a:xfrm>
            <a:off x="6263640" y="1620225"/>
            <a:ext cx="5367528" cy="478057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विकल्प (1)</a:t>
            </a:r>
            <a:r>
              <a:rPr sz="1450" b="0" i="0">
                <a:solidFill>
                  <a:srgbClr val="202733"/>
                </a:solidFill>
                <a:latin typeface="Nirmala UI"/>
                <a:cs typeface="Nirmala UI"/>
                <a:ea typeface="Nirmala UI"/>
              </a:rPr>
              <a:t>  —  अभ्यर्थी द्वारा व्यक्तिगत रूप से या प्रस्थापक द्वारा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विकल्प (2)</a:t>
            </a:r>
            <a:r>
              <a:rPr sz="1450" b="0" i="0">
                <a:solidFill>
                  <a:srgbClr val="202733"/>
                </a:solidFill>
                <a:latin typeface="Nirmala UI"/>
                <a:cs typeface="Nirmala UI"/>
                <a:ea typeface="Nirmala UI"/>
              </a:rPr>
              <a:t>  —  अभ्यर्थी द्वारा सम्यक् रूप से प्राधिकृत व्यक्ति द्वारा, क्योंकि अभ्यर्थी जेल/पुलिस अभिरक्षा में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सबूत</a:t>
            </a:r>
            <a:r>
              <a:rPr sz="1450" b="0" i="0">
                <a:solidFill>
                  <a:srgbClr val="202733"/>
                </a:solidFill>
                <a:latin typeface="Nirmala UI"/>
                <a:cs typeface="Nirmala UI"/>
                <a:ea typeface="Nirmala UI"/>
              </a:rPr>
              <a:t>  —  'जिसका सबूत मुझे दिया गया है' — अभिरक्षा का प्रमाण अभिलेख पर लें</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अभिस्वीकृति</a:t>
            </a:r>
            <a:r>
              <a:rPr sz="1450" b="0" i="0">
                <a:solidFill>
                  <a:srgbClr val="202733"/>
                </a:solidFill>
                <a:latin typeface="Nirmala UI"/>
                <a:cs typeface="Nirmala UI"/>
                <a:ea typeface="Nirmala UI"/>
              </a:rPr>
              <a:t>  —  RO अभिस्वीकृति भरकर प्रस्तुतकर्ता को देगा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काट-छाँट</a:t>
            </a:r>
            <a:r>
              <a:rPr sz="1450" b="0" i="0">
                <a:solidFill>
                  <a:srgbClr val="202733"/>
                </a:solidFill>
                <a:latin typeface="Nirmala UI"/>
                <a:cs typeface="Nirmala UI"/>
                <a:ea typeface="Nirmala UI"/>
              </a:rPr>
              <a:t>  —  'जो शब्द लागू न होते हों, उन्हें काट दीजिए' — यह पंक्ति भरना न भूलें</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05</a:t>
            </a:r>
          </a:p>
        </p:txBody>
      </p:sp>
      <p:sp>
        <p:nvSpPr>
          <p:cNvPr id="5" name="Rectangle 4"/>
          <p:cNvSpPr/>
          <p:nvPr/>
        </p:nvSpPr>
        <p:spPr>
          <a:xfrm>
            <a:off x="822960" y="3611880"/>
            <a:ext cx="1554480" cy="3175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नाम वापसी एवं प्रतीकों का आवंटन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नियम 16 · नियम 20 एवं 21 · वापसी 03.09.2026 · चिन्ह 04.09.2026</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रिटर्निंग अधिकारी  ·  67</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8 · प्रतीक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आवंटन का मूल सिद्धांत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20(5)(a) · नियम 20(2) — वापसी की अंतिम तिथि के ठीक अगले दिन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68</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52.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एक अभ्यर्थी, एक प्रतीक</a:t>
            </a:r>
            <a:r>
              <a:rPr sz="950" b="0" i="0">
                <a:solidFill>
                  <a:srgbClr val="5B6472"/>
                </a:solidFill>
                <a:latin typeface="Nirmala UI"/>
                <a:cs typeface="Nirmala UI"/>
                <a:ea typeface="Nirmala UI"/>
              </a:rPr>
              <a:t/>
            </a:r>
          </a:p>
        </p:txBody>
      </p:sp>
      <p:sp>
        <p:nvSpPr>
          <p:cNvPr id="12" name="TextBox 11"/>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एक प्रतीक</a:t>
            </a:r>
            <a:r>
              <a:rPr sz="1450" b="0" i="0">
                <a:solidFill>
                  <a:srgbClr val="202733"/>
                </a:solidFill>
                <a:latin typeface="Nirmala UI"/>
                <a:cs typeface="Nirmala UI"/>
                <a:ea typeface="Nirmala UI"/>
              </a:rPr>
              <a:t>  —  प्रत्येक सविरोध निर्वाचन में लड़ने वाले प्रत्येक अभ्यर्थी को एक प्रतीक आवंटित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भिन्नता</a:t>
            </a:r>
            <a:r>
              <a:rPr sz="1450" b="0" i="0">
                <a:solidFill>
                  <a:srgbClr val="202733"/>
                </a:solidFill>
                <a:latin typeface="Nirmala UI"/>
                <a:cs typeface="Nirmala UI"/>
                <a:ea typeface="Nirmala UI"/>
              </a:rPr>
              <a:t>  —  किसी वार्ड के निर्वाचन में भिन्न-भिन्न अभ्यर्थियों को भिन्न-भिन्न प्रतीक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नाम वापसी की अंतिम तिथि के ठीक अगले दिन — 04.09.2026 [नियम 20(2)]</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दलीय अभ्यर्थी</a:t>
            </a:r>
            <a:r>
              <a:rPr sz="1450" b="0" i="0">
                <a:solidFill>
                  <a:srgbClr val="202733"/>
                </a:solidFill>
                <a:latin typeface="Nirmala UI"/>
                <a:cs typeface="Nirmala UI"/>
                <a:ea typeface="Nirmala UI"/>
              </a:rPr>
              <a:t>  —  मान्यता प्राप्त दल को उसके लिए आरक्षित प्रतीक ही मिलेगा; ऐसा दल प्रति वार्ड केवल एक अभ्यर्थी खड़ा कर सकता है [नियम 20(3)]</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8 · प्रतीक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निर्दलीय अभ्यर्थी — प्रथम वरीयता एवं लाट</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20(4) एवं नियम 20(5)(b) — 'decide by lot (including computerized random draw)'</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69</a:t>
            </a:r>
          </a:p>
        </p:txBody>
      </p:sp>
      <p:sp>
        <p:nvSpPr>
          <p:cNvPr id="9" name="TextBox 8"/>
          <p:cNvSpPr txBox="1"/>
          <p:nvPr/>
        </p:nvSpPr>
        <p:spPr>
          <a:xfrm>
            <a:off x="566928" y="1638452"/>
            <a:ext cx="11064240" cy="476234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कौन-सा पत्र</a:t>
            </a:r>
            <a:r>
              <a:rPr sz="1450" b="0" i="0">
                <a:solidFill>
                  <a:srgbClr val="202733"/>
                </a:solidFill>
                <a:latin typeface="Nirmala UI"/>
                <a:cs typeface="Nirmala UI"/>
                <a:ea typeface="Nirmala UI"/>
              </a:rPr>
              <a:t>  —  अभ्यर्थी द्वारा प्रस्तुत प्रथम नामनिर्देशन पत्र में अंकित प्रतीकों पर ही विचार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भले ही खारिज हो</a:t>
            </a:r>
            <a:r>
              <a:rPr sz="1450" b="0" i="0">
                <a:solidFill>
                  <a:srgbClr val="202733"/>
                </a:solidFill>
                <a:latin typeface="Nirmala UI"/>
                <a:cs typeface="Nirmala UI"/>
                <a:ea typeface="Nirmala UI"/>
              </a:rPr>
              <a:t>  —  चाहे वह प्रथम नामनिर्देशन पत्र संवीक्षा में खारिज कर दिया गया हो [नियम 20(4)]</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टकराव</a:t>
            </a:r>
            <a:r>
              <a:rPr sz="1450" b="0" i="0">
                <a:solidFill>
                  <a:srgbClr val="202733"/>
                </a:solidFill>
                <a:latin typeface="Nirmala UI"/>
                <a:cs typeface="Nirmala UI"/>
                <a:ea typeface="Nirmala UI"/>
              </a:rPr>
              <a:t>  —  एक ही मुक्त प्रतीक एक से अधिक अभ्यर्थियों की प्रथम प्राथमिकता में हो तो लाट निकालकर तय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अभिलेख</a:t>
            </a:r>
            <a:r>
              <a:rPr sz="1450" b="0" i="0">
                <a:solidFill>
                  <a:srgbClr val="202733"/>
                </a:solidFill>
                <a:latin typeface="Nirmala UI"/>
                <a:cs typeface="Nirmala UI"/>
                <a:ea typeface="Nirmala UI"/>
              </a:rPr>
              <a:t>  —  लाट निकाले जाने की प्रक्रिया का कार्यवाही विवरण तैयार करें और अभ्यर्थियों के हस्ताक्षर लें</a:t>
            </a:r>
          </a:p>
        </p:txBody>
      </p:sp>
      <p:sp>
        <p:nvSpPr>
          <p:cNvPr id="10" name="Rounded Rectangle 9"/>
          <p:cNvSpPr/>
          <p:nvPr/>
        </p:nvSpPr>
        <p:spPr>
          <a:xfrm>
            <a:off x="566928" y="3004972"/>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004972"/>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132988"/>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नियम की भाषा</a:t>
            </a:r>
          </a:p>
          <a:p>
            <a:pPr algn="l">
              <a:lnSpc>
                <a:spcPct val="110000"/>
              </a:lnSpc>
              <a:spcAft>
                <a:spcPts val="300"/>
              </a:spcAft>
            </a:pPr>
            <a:r>
              <a:rPr sz="1300" b="0" i="0">
                <a:solidFill>
                  <a:srgbClr val="202733"/>
                </a:solidFill>
                <a:latin typeface="Nirmala UI"/>
                <a:cs typeface="Nirmala UI"/>
                <a:ea typeface="Nirmala UI"/>
              </a:rPr>
              <a:t>नियम 20(5)(b) लाट के साथ 'computerized random draw' को भी स्पष्ट रूप से अनुमत करता है।</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 · लोक सूचना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प्ररूप-2 — पृष्ठ 2 (खण्ड 2 से 6)</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प्ररूप-2 (नियम 11 देखिए), खण्ड (2) से (6)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07</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08.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प्ररूप-2 का द्वितीय पृष्ठ — खण्ड (2) से (6) एवं RO के हस्ताक्षर</a:t>
            </a:r>
            <a:r>
              <a:rPr sz="950" b="0" i="0">
                <a:solidFill>
                  <a:srgbClr val="5B6472"/>
                </a:solidFill>
                <a:latin typeface="Nirmala UI"/>
                <a:cs typeface="Nirmala UI"/>
                <a:ea typeface="Nirmala UI"/>
              </a:rPr>
              <a:t/>
            </a:r>
          </a:p>
        </p:txBody>
      </p:sp>
      <p:sp>
        <p:nvSpPr>
          <p:cNvPr id="12" name="TextBox 11"/>
          <p:cNvSpPr txBox="1"/>
          <p:nvPr/>
        </p:nvSpPr>
        <p:spPr>
          <a:xfrm>
            <a:off x="6263640" y="1573530"/>
            <a:ext cx="5367528" cy="4827270"/>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(2)</a:t>
            </a:r>
            <a:r>
              <a:rPr sz="1450" b="0" i="0">
                <a:solidFill>
                  <a:srgbClr val="202733"/>
                </a:solidFill>
                <a:latin typeface="Nirmala UI"/>
                <a:cs typeface="Nirmala UI"/>
                <a:ea typeface="Nirmala UI"/>
              </a:rPr>
              <a:t>  —  'किसी अभ्यर्थी या उसके प्रस्थापक द्वारा' — प्ररूप स्वयं प्रस्थापक को अनुमति देता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(5)</a:t>
            </a:r>
            <a:r>
              <a:rPr sz="1450" b="0" i="0">
                <a:solidFill>
                  <a:srgbClr val="202733"/>
                </a:solidFill>
                <a:latin typeface="Nirmala UI"/>
                <a:cs typeface="Nirmala UI"/>
                <a:ea typeface="Nirmala UI"/>
              </a:rPr>
              <a:t>  —  वापसी — अभ्यर्थी द्वारा, या जेल/पुलिस अभिरक्षा की दशा में उसके प्राधिकृत व्यक्ति द्वारा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खण्ड (6) के बाद</a:t>
            </a:r>
            <a:r>
              <a:rPr sz="1450" b="0" i="0">
                <a:solidFill>
                  <a:srgbClr val="202733"/>
                </a:solidFill>
                <a:latin typeface="Nirmala UI"/>
                <a:cs typeface="Nirmala UI"/>
                <a:ea typeface="Nirmala UI"/>
              </a:rPr>
              <a:t>  —  केवल स्थान, तारीख और रिटर्निंग अधिकारी के हस्ताक्षर</a:t>
            </a:r>
          </a:p>
        </p:txBody>
      </p:sp>
      <p:sp>
        <p:nvSpPr>
          <p:cNvPr id="13" name="Rounded Rectangle 12"/>
          <p:cNvSpPr/>
          <p:nvPr/>
        </p:nvSpPr>
        <p:spPr>
          <a:xfrm>
            <a:off x="6263640" y="3289553"/>
            <a:ext cx="5367528"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289553"/>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417570"/>
            <a:ext cx="4910328"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कक्षा में यह पृष्ठ दिखाकर पूछें</a:t>
            </a:r>
          </a:p>
          <a:p>
            <a:pPr algn="l">
              <a:lnSpc>
                <a:spcPct val="110000"/>
              </a:lnSpc>
              <a:spcAft>
                <a:spcPts val="300"/>
              </a:spcAft>
            </a:pPr>
            <a:r>
              <a:rPr sz="1300" b="0" i="0">
                <a:solidFill>
                  <a:srgbClr val="202733"/>
                </a:solidFill>
                <a:latin typeface="Nirmala UI"/>
                <a:cs typeface="Nirmala UI"/>
                <a:ea typeface="Nirmala UI"/>
              </a:rPr>
              <a:t>'मतगणना कहाँ लिखेंगे?' — उत्तर: इस प्ररूप में उसका खाना ही नहीं है।</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8 · प्रतीक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द्वितीय एवं तृतीय वरीयता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20(5)(a) एवं (b)</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70</a:t>
            </a:r>
          </a:p>
        </p:txBody>
      </p:sp>
      <p:sp>
        <p:nvSpPr>
          <p:cNvPr id="9" name="Rounded Rectangle 8"/>
          <p:cNvSpPr/>
          <p:nvPr/>
        </p:nvSpPr>
        <p:spPr>
          <a:xfrm>
            <a:off x="566928" y="1612117"/>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57554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प्रथम वरीयता के प्रतीकों का आवंटन पूरा करें</a:t>
            </a:r>
          </a:p>
        </p:txBody>
      </p:sp>
      <p:sp>
        <p:nvSpPr>
          <p:cNvPr id="11" name="Rounded Rectangle 10"/>
          <p:cNvSpPr/>
          <p:nvPr/>
        </p:nvSpPr>
        <p:spPr>
          <a:xfrm>
            <a:off x="566928" y="214881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11224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फिर द्वितीय वरीयता के प्रतीक देखें</a:t>
            </a:r>
          </a:p>
        </p:txBody>
      </p:sp>
      <p:sp>
        <p:nvSpPr>
          <p:cNvPr id="13" name="Rounded Rectangle 12"/>
          <p:cNvSpPr/>
          <p:nvPr/>
        </p:nvSpPr>
        <p:spPr>
          <a:xfrm>
            <a:off x="566928" y="268552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64894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द्वितीय वरीयता भी एक से अधिक अभ्यर्थियों ने चाही हो तो उनके बीच लाट निकालकर निर्णय करें</a:t>
            </a:r>
          </a:p>
        </p:txBody>
      </p:sp>
      <p:sp>
        <p:nvSpPr>
          <p:cNvPr id="15" name="Rounded Rectangle 14"/>
          <p:cNvSpPr/>
          <p:nvPr/>
        </p:nvSpPr>
        <p:spPr>
          <a:xfrm>
            <a:off x="566928" y="3222223"/>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8564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यही प्रक्रिया तृतीय क्रम के प्रतीक के साथ दोहराएँ</a:t>
            </a:r>
          </a:p>
        </p:txBody>
      </p:sp>
      <p:sp>
        <p:nvSpPr>
          <p:cNvPr id="17" name="Rounded Rectangle 16"/>
          <p:cNvSpPr/>
          <p:nvPr/>
        </p:nvSpPr>
        <p:spPr>
          <a:xfrm>
            <a:off x="566928" y="3758925"/>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72234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हर चरण का कार्यवाही विवरण बनाएँ</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8 · प्रतीक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जिन्हें अपनी पसंद का प्रतीक न मिले</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20(5)(a) — 'in conformity, as far as practicable, with his choice'</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71</a:t>
            </a:r>
          </a:p>
        </p:txBody>
      </p:sp>
      <p:sp>
        <p:nvSpPr>
          <p:cNvPr id="9" name="TextBox 8"/>
          <p:cNvSpPr txBox="1"/>
          <p:nvPr/>
        </p:nvSpPr>
        <p:spPr>
          <a:xfrm>
            <a:off x="566928" y="1638452"/>
            <a:ext cx="11064240" cy="476234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तीनों वरीयताओं का आवंटन हो जाने के बाद भी कोई अभ्यर्थी शेष रह जाए</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या</a:t>
            </a:r>
            <a:r>
              <a:rPr sz="1450" b="0" i="0">
                <a:solidFill>
                  <a:srgbClr val="202733"/>
                </a:solidFill>
                <a:latin typeface="Nirmala UI"/>
                <a:cs typeface="Nirmala UI"/>
                <a:ea typeface="Nirmala UI"/>
              </a:rPr>
              <a:t>  —  अभ्यर्थी ने अपने प्रथम नामनिर्देशन पत्र में किसी प्रतीक का उल्लेख ही न किया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तब</a:t>
            </a:r>
            <a:r>
              <a:rPr sz="1450" b="0" i="0">
                <a:solidFill>
                  <a:srgbClr val="202733"/>
                </a:solidFill>
                <a:latin typeface="Nirmala UI"/>
                <a:cs typeface="Nirmala UI"/>
                <a:ea typeface="Nirmala UI"/>
              </a:rPr>
              <a:t>  —  मुक्त प्रतीकों की सूची में जो सबसे ऊपर हो और अभी आवंटित न हुआ हो, वह लिया जाएगा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किस क्रम में</a:t>
            </a:r>
            <a:r>
              <a:rPr sz="1450" b="0" i="0">
                <a:solidFill>
                  <a:srgbClr val="202733"/>
                </a:solidFill>
                <a:latin typeface="Nirmala UI"/>
                <a:cs typeface="Nirmala UI"/>
                <a:ea typeface="Nirmala UI"/>
              </a:rPr>
              <a:t>  —  ऐसे अभ्यर्थियों को वर्णक्रमानुसार आवंटित किया जाएगा</a:t>
            </a:r>
          </a:p>
        </p:txBody>
      </p:sp>
      <p:sp>
        <p:nvSpPr>
          <p:cNvPr id="10" name="Rounded Rectangle 9"/>
          <p:cNvSpPr/>
          <p:nvPr/>
        </p:nvSpPr>
        <p:spPr>
          <a:xfrm>
            <a:off x="566928" y="3004972"/>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004972"/>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132988"/>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प्रतीक की घोषणा में दोष सारभूत नहीं</a:t>
            </a:r>
          </a:p>
          <a:p>
            <a:pPr algn="l">
              <a:lnSpc>
                <a:spcPct val="110000"/>
              </a:lnSpc>
              <a:spcAft>
                <a:spcPts val="300"/>
              </a:spcAft>
            </a:pPr>
            <a:r>
              <a:rPr sz="1300" b="0" i="0">
                <a:solidFill>
                  <a:srgbClr val="202733"/>
                </a:solidFill>
                <a:latin typeface="Nirmala UI"/>
                <a:cs typeface="Nirmala UI"/>
                <a:ea typeface="Nirmala UI"/>
              </a:rPr>
              <a:t>नियम 13(4) के अनुसार प्ररूप-3 में प्रतीकों की घोषणा का दोष सारभूत प्रकृति का नहीं माना जाएगा — इस कारण नामांकन अस्वीकार न करें।</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8 · प्रतीक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सारणी-1 — मान्यता प्राप्त दल एवं आरक्षित प्रतीक</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राज्य निर्वाचन आयोग की अधिसूचना 4178 दिनांक 17.10.2025 (संकलन आदेश 34, मु.पृ. 124)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72</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ROF_p056.jpg"/>
          <p:cNvPicPr>
            <a:picLocks noChangeAspect="1"/>
          </p:cNvPicPr>
          <p:nvPr/>
        </p:nvPicPr>
        <p:blipFill>
          <a:blip r:embed="rId2"/>
          <a:stretch>
            <a:fillRect/>
          </a:stretch>
        </p:blipFill>
        <p:spPr>
          <a:xfrm>
            <a:off x="566928" y="1592328"/>
            <a:ext cx="5349240" cy="4130543"/>
          </a:xfrm>
          <a:prstGeom prst="rect">
            <a:avLst/>
          </a:prstGeom>
        </p:spPr>
      </p:pic>
      <p:sp>
        <p:nvSpPr>
          <p:cNvPr id="12" name="TextBox 11"/>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सारणी-1 — 6 राष्ट्रीय दल एवं 2 राज्यीय दल</a:t>
            </a:r>
            <a:r>
              <a:rPr sz="950" b="0" i="0">
                <a:solidFill>
                  <a:srgbClr val="5B6472"/>
                </a:solidFill>
                <a:latin typeface="Nirmala UI"/>
                <a:cs typeface="Nirmala UI"/>
                <a:ea typeface="Nirmala UI"/>
              </a:rPr>
              <a:t/>
            </a:r>
          </a:p>
        </p:txBody>
      </p:sp>
      <p:sp>
        <p:nvSpPr>
          <p:cNvPr id="13" name="TextBox 12"/>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राष्ट्रीय दल</a:t>
            </a:r>
            <a:r>
              <a:rPr sz="1450" b="0" i="0">
                <a:solidFill>
                  <a:srgbClr val="202733"/>
                </a:solidFill>
                <a:latin typeface="Nirmala UI"/>
                <a:cs typeface="Nirmala UI"/>
                <a:ea typeface="Nirmala UI"/>
              </a:rPr>
              <a:t>  —  आम आदमी पार्टी · बहुजन समाज पार्टी · भारतीय जनता पार्टी · भाकपा (मार्क्सवादी) · भारतीय राष्ट्रीय कांग्रेस · नेशनल पीपुल्स पार्टी</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राज्यीय दल</a:t>
            </a:r>
            <a:r>
              <a:rPr sz="1450" b="0" i="0">
                <a:solidFill>
                  <a:srgbClr val="202733"/>
                </a:solidFill>
                <a:latin typeface="Nirmala UI"/>
                <a:cs typeface="Nirmala UI"/>
                <a:ea typeface="Nirmala UI"/>
              </a:rPr>
              <a:t>  —  राष्ट्रीय लोकतांत्रिक पार्टी (बोतल) · भारत आदिवासी पार्टी (हॉकी और बॉल)</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शासी अधिसूचना</a:t>
            </a:r>
            <a:r>
              <a:rPr sz="1450" b="0" i="0">
                <a:solidFill>
                  <a:srgbClr val="202733"/>
                </a:solidFill>
                <a:latin typeface="Nirmala UI"/>
                <a:cs typeface="Nirmala UI"/>
                <a:ea typeface="Nirmala UI"/>
              </a:rPr>
              <a:t>  —  4178 दिनांक 17.10.2025 ने 1516, 3888, 1903, 1439 एवं 2469 — पाँचों को अधिक्रमित कर दिया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चेतावनी</a:t>
            </a:r>
            <a:r>
              <a:rPr sz="1450" b="0" i="0">
                <a:solidFill>
                  <a:srgbClr val="202733"/>
                </a:solidFill>
                <a:latin typeface="Nirmala UI"/>
                <a:cs typeface="Nirmala UI"/>
                <a:ea typeface="Nirmala UI"/>
              </a:rPr>
              <a:t>  —  आयोग का Statutory Orders पृष्ठ आज भी अधिसूचना 2469 दिखाता है — उसे प्रमाण न मानें</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8 · प्रतीक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सारणी-2 — मुक्त प्रतीकों की सूची</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अधिसूचना 4178 दिनांक 17.10.2025 — नगरपालिका सदस्य के निर्वाचन हेतु मुक्त प्रतीक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73</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57.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सारणी-2 — मुक्त प्रतीकों की क्रमांकित सूची</a:t>
            </a:r>
            <a:r>
              <a:rPr sz="950" b="0" i="0">
                <a:solidFill>
                  <a:srgbClr val="5B6472"/>
                </a:solidFill>
                <a:latin typeface="Nirmala UI"/>
                <a:cs typeface="Nirmala UI"/>
                <a:ea typeface="Nirmala UI"/>
              </a:rPr>
              <a:t/>
            </a:r>
          </a:p>
        </p:txBody>
      </p:sp>
      <p:sp>
        <p:nvSpPr>
          <p:cNvPr id="12" name="TextBox 11"/>
          <p:cNvSpPr txBox="1"/>
          <p:nvPr/>
        </p:nvSpPr>
        <p:spPr>
          <a:xfrm>
            <a:off x="6263640" y="1680819"/>
            <a:ext cx="5367528" cy="4719980"/>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क्रम महत्वपूर्ण है</a:t>
            </a:r>
            <a:r>
              <a:rPr sz="1450" b="0" i="0">
                <a:solidFill>
                  <a:srgbClr val="202733"/>
                </a:solidFill>
                <a:latin typeface="Nirmala UI"/>
                <a:cs typeface="Nirmala UI"/>
                <a:ea typeface="Nirmala UI"/>
              </a:rPr>
              <a:t>  —  सूची का क्रम ही तय करता है कि पसंद न बताने वालों को कौन-सा प्रतीक मिलेगा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सूची से बाहर नहीं</a:t>
            </a:r>
            <a:r>
              <a:rPr sz="1450" b="0" i="0">
                <a:solidFill>
                  <a:srgbClr val="202733"/>
                </a:solidFill>
                <a:latin typeface="Nirmala UI"/>
                <a:cs typeface="Nirmala UI"/>
                <a:ea typeface="Nirmala UI"/>
              </a:rPr>
              <a:t>  —  इसके अतिरिक्त कोई प्रतीक मुद्रित या आवंटित नहीं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विशेष परिस्थिति</a:t>
            </a:r>
            <a:r>
              <a:rPr sz="1450" b="0" i="0">
                <a:solidFill>
                  <a:srgbClr val="202733"/>
                </a:solidFill>
                <a:latin typeface="Nirmala UI"/>
                <a:cs typeface="Nirmala UI"/>
                <a:ea typeface="Nirmala UI"/>
              </a:rPr>
              <a:t>  —  अपवाद के लिए आयोग की अनुमति अनिवार्य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मतपत्र मुद्रण</a:t>
            </a:r>
            <a:r>
              <a:rPr sz="1450" b="0" i="0">
                <a:solidFill>
                  <a:srgbClr val="202733"/>
                </a:solidFill>
                <a:latin typeface="Nirmala UI"/>
                <a:cs typeface="Nirmala UI"/>
                <a:ea typeface="Nirmala UI"/>
              </a:rPr>
              <a:t>  —  मतपत्र पर प्रतीक इसी अधिसूचना के अनुसार ही छपेंगे</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8 · प्रतीक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प्ररूप-6 — निर्वाचन लड़ने वाले अभ्यर्थियों की सूची</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प्ररूप-6 (नियम 21 देखिये) · नियम 21(1) का परन्तुक · नियम 21(4) एवं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74</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58.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प्ररूप-6 — पाँच स्तम्भ, अंतिम स्तम्भ आवंटित प्रतीक</a:t>
            </a:r>
            <a:r>
              <a:rPr sz="950" b="0" i="0">
                <a:solidFill>
                  <a:srgbClr val="5B6472"/>
                </a:solidFill>
                <a:latin typeface="Nirmala UI"/>
                <a:cs typeface="Nirmala UI"/>
                <a:ea typeface="Nirmala UI"/>
              </a:rPr>
              <a:t/>
            </a:r>
          </a:p>
        </p:txBody>
      </p:sp>
      <p:sp>
        <p:nvSpPr>
          <p:cNvPr id="12" name="TextBox 11"/>
          <p:cNvSpPr txBox="1"/>
          <p:nvPr/>
        </p:nvSpPr>
        <p:spPr>
          <a:xfrm>
            <a:off x="6263640" y="1620225"/>
            <a:ext cx="5367528" cy="478057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क्रम</a:t>
            </a:r>
            <a:r>
              <a:rPr sz="1450" b="0" i="0">
                <a:solidFill>
                  <a:srgbClr val="202733"/>
                </a:solidFill>
                <a:latin typeface="Nirmala UI"/>
                <a:cs typeface="Nirmala UI"/>
                <a:ea typeface="Nirmala UI"/>
              </a:rPr>
              <a:t>  —  पहले मान्यता प्राप्त दलों के अभ्यर्थी, फिर अन्य अभ्यर्थी — प्रत्येक श्रेणी में हिन्दी वर्णानुक्रम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लिपि</a:t>
            </a:r>
            <a:r>
              <a:rPr sz="1450" b="0" i="0">
                <a:solidFill>
                  <a:srgbClr val="202733"/>
                </a:solidFill>
                <a:latin typeface="Nirmala UI"/>
                <a:cs typeface="Nirmala UI"/>
                <a:ea typeface="Nirmala UI"/>
              </a:rPr>
              <a:t>  —  सूची हिन्दी में देवनागरी लिपि में</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नाम</a:t>
            </a:r>
            <a:r>
              <a:rPr sz="1450" b="0" i="0">
                <a:solidFill>
                  <a:srgbClr val="202733"/>
                </a:solidFill>
                <a:latin typeface="Nirmala UI"/>
                <a:cs typeface="Nirmala UI"/>
                <a:ea typeface="Nirmala UI"/>
              </a:rPr>
              <a:t>  —  नाम वैसा ही जैसा उसके नामनिर्देशन पत्र में आया है [नियम 21(2)]</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प्रति</a:t>
            </a:r>
            <a:r>
              <a:rPr sz="1450" b="0" i="0">
                <a:solidFill>
                  <a:srgbClr val="202733"/>
                </a:solidFill>
                <a:latin typeface="Nirmala UI"/>
                <a:cs typeface="Nirmala UI"/>
                <a:ea typeface="Nirmala UI"/>
              </a:rPr>
              <a:t>  —  प्रत्येक अभ्यर्थी या उसके निर्वाचन अभिकर्ता को एक प्रति दें [नियम 21(4)]</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प्रदर्शन</a:t>
            </a:r>
            <a:r>
              <a:rPr sz="1450" b="0" i="0">
                <a:solidFill>
                  <a:srgbClr val="202733"/>
                </a:solidFill>
                <a:latin typeface="Nirmala UI"/>
                <a:cs typeface="Nirmala UI"/>
                <a:ea typeface="Nirmala UI"/>
              </a:rPr>
              <a:t>  —  RO कार्यालय, ARO कार्यालय, नगरपालिका तथा अन्य उपयुक्त स्थानों पर प्रदर्शित [नियम 21(5)]</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09</a:t>
            </a:r>
          </a:p>
        </p:txBody>
      </p:sp>
      <p:sp>
        <p:nvSpPr>
          <p:cNvPr id="5" name="Rectangle 4"/>
          <p:cNvSpPr/>
          <p:nvPr/>
        </p:nvSpPr>
        <p:spPr>
          <a:xfrm>
            <a:off x="822960" y="3611880"/>
            <a:ext cx="1554480" cy="3175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निर्वाचन व्यय एवं प्रचार पर नियंत्रण</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आदेश 5579 दिनांक 06.08.2026 · आदेश 996 दिनांक 24.01.2026 · लोप्रअ की धारा 127-क</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रिटर्निंग अधिकारी  ·  75</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9 · व्यय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अधिकतम चुनाव खर्च सीमा</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एफ.1(2)(1)नपा-पंचा/सा.आ./रानिआ/14/5579 दिनांक 06.08.2026 (सां.आ. 161/2026) — जिसने अधिसूचना 5041 दिनांक 23.12.2025 को अधिक्रमित किया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76</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613397"/>
          <a:ext cx="11064240" cy="1182623"/>
        </p:xfrm>
        <a:graphic>
          <a:graphicData uri="http://schemas.openxmlformats.org/drawingml/2006/table">
            <a:tbl>
              <a:tblPr firstRow="1" bandRow="1">
                <a:tableStyleId>{5C22544A-7EE6-4342-B048-85BDC9FD1C3A}</a:tableStyleId>
              </a:tblPr>
              <a:tblGrid>
                <a:gridCol w="922020"/>
                <a:gridCol w="6454140"/>
                <a:gridCol w="3688080"/>
              </a:tblGrid>
              <a:tr h="295655">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अधिकतम खर्च सीमा</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नगर निगम पार्षद (Corporator)</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₹3,50,000</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नगर परिषद पार्षद (Councillor)</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₹2,50,000</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नगर निकाय सदस्य (Member)</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₹1,50,000</a:t>
                      </a:r>
                    </a:p>
                  </a:txBody>
                  <a:tcPr marL="82296" marR="82296" marT="27432" marB="27432" anchor="ctr">
                    <a:solidFill>
                      <a:srgbClr val="FFFFFF"/>
                    </a:solidFill>
                  </a:tcPr>
                </a:tc>
              </a:tr>
            </a:tbl>
          </a:graphicData>
        </a:graphic>
      </p:graphicFrame>
      <p:sp>
        <p:nvSpPr>
          <p:cNvPr id="11" name="Rounded Rectangle 10"/>
          <p:cNvSpPr/>
          <p:nvPr/>
        </p:nvSpPr>
        <p:spPr>
          <a:xfrm>
            <a:off x="566928" y="299718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99718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12520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पूरक — यह जोड़ें, और पुरानी सूची पर न जाएँ</a:t>
            </a:r>
          </a:p>
          <a:p>
            <a:pPr algn="l">
              <a:lnSpc>
                <a:spcPct val="110000"/>
              </a:lnSpc>
              <a:spcAft>
                <a:spcPts val="300"/>
              </a:spcAft>
            </a:pPr>
            <a:r>
              <a:rPr sz="1300" b="0" i="0">
                <a:solidFill>
                  <a:srgbClr val="202733"/>
                </a:solidFill>
                <a:latin typeface="Nirmala UI"/>
                <a:cs typeface="Nirmala UI"/>
                <a:ea typeface="Nirmala UI"/>
              </a:rPr>
              <a:t>लेखा प्ररूप 'क' में, परिणामों की घोषणा के 15 दिन के अन्दर DEO को; नोटिस बोर्ड पर 3 दिन; आपत्ति अगले 7 दिन में।</a:t>
            </a:r>
          </a:p>
          <a:p>
            <a:pPr algn="l">
              <a:lnSpc>
                <a:spcPct val="110000"/>
              </a:lnSpc>
              <a:spcAft>
                <a:spcPts val="300"/>
              </a:spcAft>
            </a:pPr>
            <a:r>
              <a:rPr sz="1300" b="0" i="0">
                <a:solidFill>
                  <a:srgbClr val="202733"/>
                </a:solidFill>
                <a:latin typeface="Nirmala UI"/>
                <a:cs typeface="Nirmala UI"/>
                <a:ea typeface="Nirmala UI"/>
              </a:rPr>
              <a:t>आयोग की General Orders सूची आज भी 2019 की अधिसूचना 4237 दिखाती है — उसे उद्धृत न करें; शासी आदेश 5579 दिनांक 06.08.2026 है।</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9 · प्रचार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वाहन, लाउडस्पीकर एवं बैनर — आदेश 5579</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5579 दिनांक 06.08.2026 (सां.आ. 161/2026) · अनुच्छेद 243ZA · अधिनियम 2009 की धारा 23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77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54658"/>
          <a:ext cx="11064240" cy="2505456"/>
        </p:xfrm>
        <a:graphic>
          <a:graphicData uri="http://schemas.openxmlformats.org/drawingml/2006/table">
            <a:tbl>
              <a:tblPr firstRow="1" bandRow="1">
                <a:tableStyleId>{5C22544A-7EE6-4342-B048-85BDC9FD1C3A}</a:tableStyleId>
              </a:tblPr>
              <a:tblGrid>
                <a:gridCol w="2766060"/>
                <a:gridCol w="8298180"/>
              </a:tblGrid>
              <a:tr h="313182">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निर्देश</a:t>
                      </a:r>
                    </a:p>
                  </a:txBody>
                  <a:tcPr marL="82296" marR="82296" marT="36576" marB="36576" anchor="ctr">
                    <a:solidFill>
                      <a:srgbClr val="162842"/>
                    </a:solidFill>
                  </a:tcPr>
                </a:tc>
              </a:tr>
              <a:tr h="313182">
                <a:tc>
                  <a:txBody>
                    <a:bodyPr/>
                    <a:lstStyle/>
                    <a:p>
                      <a:r>
                        <a:rPr sz="1200" b="0" i="0">
                          <a:solidFill>
                            <a:srgbClr val="202733"/>
                          </a:solidFill>
                          <a:latin typeface="Nirmala UI"/>
                          <a:cs typeface="Nirmala UI"/>
                          <a:ea typeface="Nirmala UI"/>
                        </a:rPr>
                        <a:t>पूर्णतः प्रतिबंधित वाहन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बस · ट्रक · मिनी बस · मेटाडोर · कोई भी पशुचालित वाहन</a:t>
                      </a:r>
                    </a:p>
                  </a:txBody>
                  <a:tcPr marL="82296" marR="82296" marT="27432" marB="27432" anchor="ctr">
                    <a:solidFill>
                      <a:srgbClr val="FFFFFF"/>
                    </a:solidFill>
                  </a:tcPr>
                </a:tc>
              </a:tr>
              <a:tr h="313182">
                <a:tc>
                  <a:txBody>
                    <a:bodyPr/>
                    <a:lstStyle/>
                    <a:p>
                      <a:r>
                        <a:rPr sz="1200" b="0" i="0">
                          <a:solidFill>
                            <a:srgbClr val="202733"/>
                          </a:solidFill>
                          <a:latin typeface="Nirmala UI"/>
                          <a:cs typeface="Nirmala UI"/>
                          <a:ea typeface="Nirmala UI"/>
                        </a:rPr>
                        <a:t>अधिकतम वाहन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निगम पार्षद 3 · परिषद पार्षद 2 · नगरपालिका सदस्य 1</a:t>
                      </a:r>
                    </a:p>
                  </a:txBody>
                  <a:tcPr marL="82296" marR="82296" marT="27432" marB="27432" anchor="ctr">
                    <a:solidFill>
                      <a:srgbClr val="F4F2EC"/>
                    </a:solidFill>
                  </a:tcPr>
                </a:tc>
              </a:tr>
              <a:tr h="313182">
                <a:tc>
                  <a:txBody>
                    <a:bodyPr/>
                    <a:lstStyle/>
                    <a:p>
                      <a:r>
                        <a:rPr sz="1200" b="0" i="0">
                          <a:solidFill>
                            <a:srgbClr val="202733"/>
                          </a:solidFill>
                          <a:latin typeface="Nirmala UI"/>
                          <a:cs typeface="Nirmala UI"/>
                          <a:ea typeface="Nirmala UI"/>
                        </a:rPr>
                        <a:t>अनुमति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24 घंटे पूर्व RO को लिखित सूचना; प्ररूप 'ख' में अनुमति, वाहन पर प्रदर्शित</a:t>
                      </a:r>
                    </a:p>
                  </a:txBody>
                  <a:tcPr marL="82296" marR="82296" marT="27432" marB="27432" anchor="ctr">
                    <a:solidFill>
                      <a:srgbClr val="FFFFFF"/>
                    </a:solidFill>
                  </a:tcPr>
                </a:tc>
              </a:tr>
              <a:tr h="313182">
                <a:tc>
                  <a:txBody>
                    <a:bodyPr/>
                    <a:lstStyle/>
                    <a:p>
                      <a:r>
                        <a:rPr sz="1200" b="0" i="0">
                          <a:solidFill>
                            <a:srgbClr val="202733"/>
                          </a:solidFill>
                          <a:latin typeface="Nirmala UI"/>
                          <a:cs typeface="Nirmala UI"/>
                          <a:ea typeface="Nirmala UI"/>
                        </a:rPr>
                        <a:t>काफिला</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तीन से अधिक वाहनों का काफिला नहीं; मतदान समाप्ति से 48 घंटे पूर्व रैली/काफिला पूर्णतः निषिद्ध</a:t>
                      </a:r>
                    </a:p>
                  </a:txBody>
                  <a:tcPr marL="82296" marR="82296" marT="27432" marB="27432" anchor="ctr">
                    <a:solidFill>
                      <a:srgbClr val="F4F2EC"/>
                    </a:solidFill>
                  </a:tcPr>
                </a:tc>
              </a:tr>
              <a:tr h="313182">
                <a:tc>
                  <a:txBody>
                    <a:bodyPr/>
                    <a:lstStyle/>
                    <a:p>
                      <a:r>
                        <a:rPr sz="1200" b="0" i="0">
                          <a:solidFill>
                            <a:srgbClr val="202733"/>
                          </a:solidFill>
                          <a:latin typeface="Nirmala UI"/>
                          <a:cs typeface="Nirmala UI"/>
                          <a:ea typeface="Nirmala UI"/>
                        </a:rPr>
                        <a:t>लाउडस्पीकर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प्रातः 6 से रात्रि 10 बजे तक, प्ररूप 'ग' की लिखित अनुमति से; अस्पताल, स्कूल एवं धार्मिक स्थल के 100 मीटर में पूर्ण प्रतिबन्ध</a:t>
                      </a:r>
                    </a:p>
                  </a:txBody>
                  <a:tcPr marL="82296" marR="82296" marT="27432" marB="27432" anchor="ctr">
                    <a:solidFill>
                      <a:srgbClr val="FFFFFF"/>
                    </a:solidFill>
                  </a:tcPr>
                </a:tc>
              </a:tr>
              <a:tr h="313182">
                <a:tc>
                  <a:txBody>
                    <a:bodyPr/>
                    <a:lstStyle/>
                    <a:p>
                      <a:r>
                        <a:rPr sz="1200" b="0" i="0">
                          <a:solidFill>
                            <a:srgbClr val="202733"/>
                          </a:solidFill>
                          <a:latin typeface="Nirmala UI"/>
                          <a:cs typeface="Nirmala UI"/>
                          <a:ea typeface="Nirmala UI"/>
                        </a:rPr>
                        <a:t>पोस्टर/बैनर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किसी भी मतदान बूथ के भवन के 200 मीटर की परिधि में कोई प्रचार सामग्री नहीं</a:t>
                      </a:r>
                    </a:p>
                  </a:txBody>
                  <a:tcPr marL="82296" marR="82296" marT="27432" marB="27432" anchor="ctr">
                    <a:solidFill>
                      <a:srgbClr val="F4F2EC"/>
                    </a:solidFill>
                  </a:tcPr>
                </a:tc>
              </a:tr>
              <a:tr h="313182">
                <a:tc>
                  <a:txBody>
                    <a:bodyPr/>
                    <a:lstStyle/>
                    <a:p>
                      <a:r>
                        <a:rPr sz="1200" b="0" i="0">
                          <a:solidFill>
                            <a:srgbClr val="202733"/>
                          </a:solidFill>
                          <a:latin typeface="Nirmala UI"/>
                          <a:cs typeface="Nirmala UI"/>
                          <a:ea typeface="Nirmala UI"/>
                        </a:rPr>
                        <a:t>अभ्यर्थी का बूथ</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के दिन एक बैनर, अधिकतम 2×5 फीट — उस पर कोई चित्र, चुनाव चिन्ह या नारा नहीं</a:t>
                      </a:r>
                    </a:p>
                  </a:txBody>
                  <a:tcPr marL="82296" marR="82296" marT="27432" marB="27432" anchor="ctr">
                    <a:solidFill>
                      <a:srgbClr val="FFFFFF"/>
                    </a:solidFill>
                  </a:tcPr>
                </a:tc>
              </a:tr>
            </a:tbl>
          </a:graphicData>
        </a:graphic>
      </p:graphicFrame>
      <p:sp>
        <p:nvSpPr>
          <p:cNvPr id="11" name="Rounded Rectangle 10"/>
          <p:cNvSpPr/>
          <p:nvPr/>
        </p:nvSpPr>
        <p:spPr>
          <a:xfrm>
            <a:off x="566928" y="4161282"/>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161282"/>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28929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दण्ड-ढाँचा — धारा 23</a:t>
            </a:r>
          </a:p>
          <a:p>
            <a:pPr algn="l">
              <a:lnSpc>
                <a:spcPct val="110000"/>
              </a:lnSpc>
              <a:spcAft>
                <a:spcPts val="300"/>
              </a:spcAft>
            </a:pPr>
            <a:r>
              <a:rPr sz="1300" b="0" i="0">
                <a:solidFill>
                  <a:srgbClr val="202733"/>
                </a:solidFill>
                <a:latin typeface="Nirmala UI"/>
                <a:cs typeface="Nirmala UI"/>
                <a:ea typeface="Nirmala UI"/>
              </a:rPr>
              <a:t>23(2) ₹5,000 तक जुर्माना · 23(3) दोषसिद्धि पर आयोग के आदेश से छह वर्ष तक निरर्हता · 23(4) आयोग द्वारा प्राधिकृत अधिकारी के परिवाद पर ही न्यायालय संज्ञान लेगा।</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9 · मुद्रण नियंत्रण</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127-क — पैम्फलेट एवं पोस्टर के मुद्रण पर नियंत्रण</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की धारा 127-क, अधिनियम 2009 की धारा 28 के साथ पठित · आदेश एफ.7(1)(3)पंचा/रानिआ/2014-15/996 दिनांक 24.01.2026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78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439966"/>
            <a:ext cx="11064240" cy="4960833"/>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उपधारा (1)</a:t>
            </a:r>
            <a:r>
              <a:rPr sz="1450" b="0" i="0">
                <a:solidFill>
                  <a:srgbClr val="202733"/>
                </a:solidFill>
                <a:latin typeface="Nirmala UI"/>
                <a:cs typeface="Nirmala UI"/>
                <a:ea typeface="Nirmala UI"/>
              </a:rPr>
              <a:t>  —  ऐसी कोई निर्वाचन पुस्तिका या पोस्टर मुद्रित/प्रकाशित नहीं होगा जिसके मुख पृष्ठ पर मुद्रक और प्रकाशक के नाम व पते न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उपधारा (2)(क)</a:t>
            </a:r>
            <a:r>
              <a:rPr sz="1450" b="0" i="0">
                <a:solidFill>
                  <a:srgbClr val="202733"/>
                </a:solidFill>
                <a:latin typeface="Nirmala UI"/>
                <a:cs typeface="Nirmala UI"/>
                <a:ea typeface="Nirmala UI"/>
              </a:rPr>
              <a:t>  —  मुद्रक पहले प्रकाशक से, दो परिचित व्यक्तियों द्वारा अनुप्रमाणित, द्विप्रतीक घोषणा (परिशिष्ट-क) लेगा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उपधारा (2)(ख)</a:t>
            </a:r>
            <a:r>
              <a:rPr sz="1450" b="0" i="0">
                <a:solidFill>
                  <a:srgbClr val="202733"/>
                </a:solidFill>
                <a:latin typeface="Nirmala UI"/>
                <a:cs typeface="Nirmala UI"/>
                <a:ea typeface="Nirmala UI"/>
              </a:rPr>
              <a:t>  —  मुद्रक घोषणा एवं दस्तावेज की प्रति जिला मजिस्ट्रेट को (राजधानी में मुख्य निर्वाचन अधिकारी को) भेजेगा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उपधारा (4)</a:t>
            </a:r>
            <a:r>
              <a:rPr sz="1450" b="0" i="0">
                <a:solidFill>
                  <a:srgbClr val="202733"/>
                </a:solidFill>
                <a:latin typeface="Nirmala UI"/>
                <a:cs typeface="Nirmala UI"/>
                <a:ea typeface="Nirmala UI"/>
              </a:rPr>
              <a:t>  —  उल्लंघन पर छह मास तक कारावास या दो हजार रुपये तक जुर्माना, या दोनों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अपवाद (3)(ख)</a:t>
            </a:r>
            <a:r>
              <a:rPr sz="1450" b="0" i="0">
                <a:solidFill>
                  <a:srgbClr val="202733"/>
                </a:solidFill>
                <a:latin typeface="Nirmala UI"/>
                <a:cs typeface="Nirmala UI"/>
                <a:ea typeface="Nirmala UI"/>
              </a:rPr>
              <a:t>  —  केवल सभा की तारीख/समय/स्थान बताने वाली, या अभिकर्ताओं को कार्य-निर्देश देने वाली पर्ची इसमें नहीं आती</a:t>
            </a:r>
          </a:p>
        </p:txBody>
      </p:sp>
      <p:sp>
        <p:nvSpPr>
          <p:cNvPr id="11" name="Rounded Rectangle 10"/>
          <p:cNvSpPr/>
          <p:nvPr/>
        </p:nvSpPr>
        <p:spPr>
          <a:xfrm>
            <a:off x="566928" y="3311438"/>
            <a:ext cx="11064240" cy="1941829"/>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311438"/>
            <a:ext cx="82296" cy="1941829"/>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439454"/>
            <a:ext cx="10607040" cy="1713229"/>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आदेश 996 के निर्देश — RO/ARO के काम की चार बातें</a:t>
            </a:r>
          </a:p>
          <a:p>
            <a:pPr algn="l">
              <a:lnSpc>
                <a:spcPct val="110000"/>
              </a:lnSpc>
              <a:spcAft>
                <a:spcPts val="300"/>
              </a:spcAft>
            </a:pPr>
            <a:r>
              <a:rPr sz="1300" b="0" i="0">
                <a:solidFill>
                  <a:srgbClr val="202733"/>
                </a:solidFill>
                <a:latin typeface="Nirmala UI"/>
                <a:cs typeface="Nirmala UI"/>
                <a:ea typeface="Nirmala UI"/>
              </a:rPr>
              <a:t>सभा-सूचना में ज़रा-सी भी अपील जुड़ते ही वह 'निर्वाचन पुस्तिका या पोस्टर' बन जाती है और 127-क लागू हो जाती है।</a:t>
            </a:r>
          </a:p>
          <a:p>
            <a:pPr algn="l">
              <a:lnSpc>
                <a:spcPct val="110000"/>
              </a:lnSpc>
              <a:spcAft>
                <a:spcPts val="300"/>
              </a:spcAft>
            </a:pPr>
            <a:r>
              <a:rPr sz="1300" b="0" i="0">
                <a:solidFill>
                  <a:srgbClr val="202733"/>
                </a:solidFill>
                <a:latin typeface="Nirmala UI"/>
                <a:cs typeface="Nirmala UI"/>
                <a:ea typeface="Nirmala UI"/>
              </a:rPr>
              <a:t>(i) कार्यक्रम घोषित होने के तीन दिन के भीतर जिला मजिस्ट्रेट जिले के सभी मुद्रणालयों को लिखेगा · (iii) मुद्रक काम लेने से पूर्व परिशिष्ट-क में प्रकाशक की, दो परिचितों द्वारा सत्यापित, घोषणा लेगा।</a:t>
            </a:r>
          </a:p>
          <a:p>
            <a:pPr algn="l">
              <a:lnSpc>
                <a:spcPct val="110000"/>
              </a:lnSpc>
              <a:spcAft>
                <a:spcPts val="300"/>
              </a:spcAft>
            </a:pPr>
            <a:r>
              <a:rPr sz="1300" b="0" i="0">
                <a:solidFill>
                  <a:srgbClr val="202733"/>
                </a:solidFill>
                <a:latin typeface="Nirmala UI"/>
                <a:cs typeface="Nirmala UI"/>
                <a:ea typeface="Nirmala UI"/>
              </a:rPr>
              <a:t>(iv) मुद्रण के तीन दिन के भीतर चार प्रतियाँ, परिशिष्ट-ख की सूचना सहित — सामूहिक रूप से नहीं, अलग-अलग · (v) जिला मजिस्ट्रेट प्राप्त सामग्री नोटिस बोर्ड पर प्रदर्शित कराएगा · (vii) उल्लंघन पर सक्षम न्यायालय में परिवाद।</a:t>
            </a:r>
          </a:p>
          <a:p>
            <a:pPr algn="l">
              <a:lnSpc>
                <a:spcPct val="110000"/>
              </a:lnSpc>
              <a:spcAft>
                <a:spcPts val="300"/>
              </a:spcAft>
            </a:pPr>
            <a:r>
              <a:rPr sz="1300" b="0" i="0">
                <a:solidFill>
                  <a:srgbClr val="202733"/>
                </a:solidFill>
                <a:latin typeface="Nirmala UI"/>
                <a:cs typeface="Nirmala UI"/>
                <a:ea typeface="Nirmala UI"/>
              </a:rPr>
              <a:t>परिशिष्ट-ख की मद 8 (मुद्रण प्रभार) ही निर्वाचन व्यय लेखे से मिलान में काम आती है। यही आदेश संकलन में 1783 दिनांक 01.05.2018 के रूप में छपा है; पाठ अक्षरशः वही है।</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10 · ईवीएम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मशीनें, पैनल एवं एक बैलेट यूनिट कब पर्याप्त है</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2184 दिनांक 26.02.2026, बिन्दु (2) एवं 9(vi)–(vii) · आदेश 521 दिनांक 15.01.2026 (सां.आ. 144/2026)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79</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92183"/>
          <a:ext cx="11064240" cy="1359407"/>
        </p:xfrm>
        <a:graphic>
          <a:graphicData uri="http://schemas.openxmlformats.org/drawingml/2006/table">
            <a:tbl>
              <a:tblPr firstRow="1" bandRow="1">
                <a:tableStyleId>{5C22544A-7EE6-4342-B048-85BDC9FD1C3A}</a:tableStyleId>
              </a:tblPr>
              <a:tblGrid>
                <a:gridCol w="3688080"/>
                <a:gridCol w="2766060"/>
                <a:gridCol w="2766060"/>
                <a:gridCol w="1844040"/>
              </a:tblGrid>
              <a:tr h="339851">
                <a:tc>
                  <a:txBody>
                    <a:bodyPr/>
                    <a:lstStyle/>
                    <a:p>
                      <a:r>
                        <a:rPr sz="1250" b="1" i="0">
                          <a:solidFill>
                            <a:srgbClr val="FFFFFF"/>
                          </a:solidFill>
                          <a:latin typeface="Nirmala UI"/>
                          <a:cs typeface="Nirmala UI"/>
                          <a:ea typeface="Nirmala UI"/>
                        </a:rPr>
                        <a:t>मॉडल</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पैनल (नोटा सहित)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एक BU कब पर्याप्त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स्लाईड स्विच</a:t>
                      </a:r>
                    </a:p>
                  </a:txBody>
                  <a:tcPr marL="82296" marR="82296" marT="36576" marB="36576" anchor="ctr">
                    <a:solidFill>
                      <a:srgbClr val="162842"/>
                    </a:solidFill>
                  </a:tcPr>
                </a:tc>
              </a:tr>
              <a:tr h="339851">
                <a:tc>
                  <a:txBody>
                    <a:bodyPr/>
                    <a:lstStyle/>
                    <a:p>
                      <a:r>
                        <a:rPr sz="1200" b="0" i="0">
                          <a:solidFill>
                            <a:srgbClr val="202733"/>
                          </a:solidFill>
                          <a:latin typeface="Nirmala UI"/>
                          <a:cs typeface="Nirmala UI"/>
                          <a:ea typeface="Nirmala UI"/>
                        </a:rPr>
                        <a:t>ECIL MPSV / MPMV</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अभ्यर्थी + नोटा 15 तक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r>
              <a:tr h="339851">
                <a:tc>
                  <a:txBody>
                    <a:bodyPr/>
                    <a:lstStyle/>
                    <a:p>
                      <a:r>
                        <a:rPr sz="1200" b="0" i="0">
                          <a:solidFill>
                            <a:srgbClr val="202733"/>
                          </a:solidFill>
                          <a:latin typeface="Nirmala UI"/>
                          <a:cs typeface="Nirmala UI"/>
                          <a:ea typeface="Nirmala UI"/>
                        </a:rPr>
                        <a:t>BEL M3A / MK-V</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अभ्यर्थी + नोटा 16 तक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a:t>
                      </a:r>
                    </a:p>
                  </a:txBody>
                  <a:tcPr marL="82296" marR="82296" marT="27432" marB="27432" anchor="ctr">
                    <a:solidFill>
                      <a:srgbClr val="F4F2EC"/>
                    </a:solidFill>
                  </a:tcPr>
                </a:tc>
              </a:tr>
              <a:tr h="339854">
                <a:tc>
                  <a:txBody>
                    <a:bodyPr/>
                    <a:lstStyle/>
                    <a:p>
                      <a:r>
                        <a:rPr sz="1200" b="0" i="0">
                          <a:solidFill>
                            <a:srgbClr val="202733"/>
                          </a:solidFill>
                          <a:latin typeface="Nirmala UI"/>
                          <a:cs typeface="Nirmala UI"/>
                          <a:ea typeface="Nirmala UI"/>
                        </a:rPr>
                        <a:t>अतिरिक्त बैलेट यूनिट</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क्रमिक रूप से</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दूसरी 2 · तीसरी 3 · चौथी 4</a:t>
                      </a:r>
                    </a:p>
                  </a:txBody>
                  <a:tcPr marL="82296" marR="82296" marT="27432" marB="27432" anchor="ctr">
                    <a:solidFill>
                      <a:srgbClr val="FFFFFF"/>
                    </a:solidFill>
                  </a:tcPr>
                </a:tc>
              </a:tr>
            </a:tbl>
          </a:graphicData>
        </a:graphic>
      </p:graphicFrame>
      <p:sp>
        <p:nvSpPr>
          <p:cNvPr id="11" name="Rounded Rectangle 10"/>
          <p:cNvSpPr/>
          <p:nvPr/>
        </p:nvSpPr>
        <p:spPr>
          <a:xfrm>
            <a:off x="566928" y="315275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15275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28077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'नोटा सहित' शब्द कभी न छोड़ें</a:t>
            </a:r>
          </a:p>
          <a:p>
            <a:pPr algn="l">
              <a:lnSpc>
                <a:spcPct val="110000"/>
              </a:lnSpc>
              <a:spcAft>
                <a:spcPts val="300"/>
              </a:spcAft>
            </a:pPr>
            <a:r>
              <a:rPr sz="1300" b="0" i="0">
                <a:solidFill>
                  <a:srgbClr val="202733"/>
                </a:solidFill>
                <a:latin typeface="Nirmala UI"/>
                <a:cs typeface="Nirmala UI"/>
                <a:ea typeface="Nirmala UI"/>
              </a:rPr>
              <a:t>एक CU के साथ अधिकतम चार BU जोड़ी जा सकती हैं। MPSV/MPMV से केवल सदस्य पद का चुनाव होने के कारण आंशिक मतदान की सम्भावना नहीं है, अतः BU का END बटन मास्क रहेगा [2184, बिन्दु 9(xxi)]।</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 · विधिक ढाँचा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महत्वपूर्ण नियम — नियम 12 से 17</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The Rajasthan Municipalities (Election) Rules, 1994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08</a:t>
            </a:r>
          </a:p>
        </p:txBody>
      </p:sp>
      <p:graphicFrame>
        <p:nvGraphicFramePr>
          <p:cNvPr id="9" name="Table 8"/>
          <p:cNvGraphicFramePr>
            <a:graphicFrameLocks noGrp="1"/>
          </p:cNvGraphicFramePr>
          <p:nvPr/>
        </p:nvGraphicFramePr>
        <p:xfrm>
          <a:off x="566928" y="1631289"/>
          <a:ext cx="11064240" cy="2218943"/>
        </p:xfrm>
        <a:graphic>
          <a:graphicData uri="http://schemas.openxmlformats.org/drawingml/2006/table">
            <a:tbl>
              <a:tblPr firstRow="1" bandRow="1">
                <a:tableStyleId>{5C22544A-7EE6-4342-B048-85BDC9FD1C3A}</a:tableStyleId>
              </a:tblPr>
              <a:tblGrid>
                <a:gridCol w="2766060"/>
                <a:gridCol w="8298180"/>
              </a:tblGrid>
              <a:tr h="316991">
                <a:tc>
                  <a:txBody>
                    <a:bodyPr/>
                    <a:lstStyle/>
                    <a:p>
                      <a:r>
                        <a:rPr sz="1250" b="1" i="0">
                          <a:solidFill>
                            <a:srgbClr val="FFFFFF"/>
                          </a:solidFill>
                          <a:latin typeface="Nirmala UI"/>
                          <a:cs typeface="Nirmala UI"/>
                          <a:ea typeface="Nirmala UI"/>
                        </a:rPr>
                        <a:t>नियम</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व्याख्या</a:t>
                      </a:r>
                    </a:p>
                  </a:txBody>
                  <a:tcPr marL="82296" marR="82296" marT="36576" marB="36576" anchor="ctr">
                    <a:solidFill>
                      <a:srgbClr val="162842"/>
                    </a:solidFill>
                  </a:tcPr>
                </a:tc>
              </a:tr>
              <a:tr h="316991">
                <a:tc>
                  <a:txBody>
                    <a:bodyPr/>
                    <a:lstStyle/>
                    <a:p>
                      <a:r>
                        <a:rPr sz="1200" b="0" i="0">
                          <a:solidFill>
                            <a:srgbClr val="202733"/>
                          </a:solidFill>
                          <a:latin typeface="Nirmala UI"/>
                          <a:cs typeface="Nirmala UI"/>
                          <a:ea typeface="Nirmala UI"/>
                        </a:rPr>
                        <a:t>नियम 12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नामांकन पत्र भरने संबंधी नियम</a:t>
                      </a:r>
                    </a:p>
                  </a:txBody>
                  <a:tcPr marL="82296" marR="82296" marT="27432" marB="27432" anchor="ctr">
                    <a:solidFill>
                      <a:srgbClr val="FFFFFF"/>
                    </a:solidFill>
                  </a:tcPr>
                </a:tc>
              </a:tr>
              <a:tr h="316991">
                <a:tc>
                  <a:txBody>
                    <a:bodyPr/>
                    <a:lstStyle/>
                    <a:p>
                      <a:r>
                        <a:rPr sz="1200" b="0" i="0">
                          <a:solidFill>
                            <a:srgbClr val="202733"/>
                          </a:solidFill>
                          <a:latin typeface="Nirmala UI"/>
                          <a:cs typeface="Nirmala UI"/>
                          <a:ea typeface="Nirmala UI"/>
                        </a:rPr>
                        <a:t>नियम 13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नामांकन पत्रों की संवीक्षा</a:t>
                      </a:r>
                    </a:p>
                  </a:txBody>
                  <a:tcPr marL="82296" marR="82296" marT="27432" marB="27432" anchor="ctr">
                    <a:solidFill>
                      <a:srgbClr val="F4F2EC"/>
                    </a:solidFill>
                  </a:tcPr>
                </a:tc>
              </a:tr>
              <a:tr h="316991">
                <a:tc>
                  <a:txBody>
                    <a:bodyPr/>
                    <a:lstStyle/>
                    <a:p>
                      <a:r>
                        <a:rPr sz="1200" b="0" i="0">
                          <a:solidFill>
                            <a:srgbClr val="202733"/>
                          </a:solidFill>
                          <a:latin typeface="Nirmala UI"/>
                          <a:cs typeface="Nirmala UI"/>
                          <a:ea typeface="Nirmala UI"/>
                        </a:rPr>
                        <a:t>नियम 14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संवीक्षा स्थगित नहीं की जा सकती — केवल दंगा, खुली हिंसा या नियंत्रण से बाहर के कारण से</a:t>
                      </a:r>
                    </a:p>
                  </a:txBody>
                  <a:tcPr marL="82296" marR="82296" marT="27432" marB="27432" anchor="ctr">
                    <a:solidFill>
                      <a:srgbClr val="FFFFFF"/>
                    </a:solidFill>
                  </a:tcPr>
                </a:tc>
              </a:tr>
              <a:tr h="316991">
                <a:tc>
                  <a:txBody>
                    <a:bodyPr/>
                    <a:lstStyle/>
                    <a:p>
                      <a:r>
                        <a:rPr sz="1200" b="0" i="0">
                          <a:solidFill>
                            <a:srgbClr val="202733"/>
                          </a:solidFill>
                          <a:latin typeface="Nirmala UI"/>
                          <a:cs typeface="Nirmala UI"/>
                          <a:ea typeface="Nirmala UI"/>
                        </a:rPr>
                        <a:t>नियम 15</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वैध नामांकनों की सूची प्ररूप-4 में तैयार कर कार्यालय में प्रदर्शित करना</a:t>
                      </a:r>
                    </a:p>
                  </a:txBody>
                  <a:tcPr marL="82296" marR="82296" marT="27432" marB="27432" anchor="ctr">
                    <a:solidFill>
                      <a:srgbClr val="F4F2EC"/>
                    </a:solidFill>
                  </a:tcPr>
                </a:tc>
              </a:tr>
              <a:tr h="316991">
                <a:tc>
                  <a:txBody>
                    <a:bodyPr/>
                    <a:lstStyle/>
                    <a:p>
                      <a:r>
                        <a:rPr sz="1200" b="0" i="0">
                          <a:solidFill>
                            <a:srgbClr val="202733"/>
                          </a:solidFill>
                          <a:latin typeface="Nirmala UI"/>
                          <a:cs typeface="Nirmala UI"/>
                          <a:ea typeface="Nirmala UI"/>
                        </a:rPr>
                        <a:t>नियम 16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 वापसी की प्रक्रिया (प्ररूप-5)</a:t>
                      </a:r>
                    </a:p>
                  </a:txBody>
                  <a:tcPr marL="82296" marR="82296" marT="27432" marB="27432" anchor="ctr">
                    <a:solidFill>
                      <a:srgbClr val="FFFFFF"/>
                    </a:solidFill>
                  </a:tcPr>
                </a:tc>
              </a:tr>
              <a:tr h="316997">
                <a:tc>
                  <a:txBody>
                    <a:bodyPr/>
                    <a:lstStyle/>
                    <a:p>
                      <a:r>
                        <a:rPr sz="1200" b="0" i="0">
                          <a:solidFill>
                            <a:srgbClr val="202733"/>
                          </a:solidFill>
                          <a:latin typeface="Nirmala UI"/>
                          <a:cs typeface="Nirmala UI"/>
                          <a:ea typeface="Nirmala UI"/>
                        </a:rPr>
                        <a:t>नियम 17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वापसी की अंतिम तिथि के बाद कोई वैध नामांकन न बचे तो कोई सदस्य निर्वाचित नहीं माना जाएगा; रिक्ति भरने की कार्यवाही अधिनियम के अधीन होगी</a:t>
                      </a:r>
                    </a:p>
                  </a:txBody>
                  <a:tcPr marL="82296" marR="82296" marT="27432" marB="27432" anchor="ctr">
                    <a:solidFill>
                      <a:srgbClr val="F4F2EC"/>
                    </a:solidFill>
                  </a:tcPr>
                </a:tc>
              </a:tr>
            </a:tbl>
          </a:graphicData>
        </a:graphic>
      </p:graphicFrame>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10 · ईवीएम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मतपत्र मुद्रण — दोनों मशीन-परिवार अलग हैं</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521 दिनांक 15.01.2026 (सां.आ. 144/2026), जिसने आदेश 4176 दिनांक 21.10.2019 को अधिक्रमित किया · आदेश 1896 दिनांक 18.02.2026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80</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98671"/>
          <a:ext cx="11064240" cy="1755647"/>
        </p:xfrm>
        <a:graphic>
          <a:graphicData uri="http://schemas.openxmlformats.org/drawingml/2006/table">
            <a:tbl>
              <a:tblPr firstRow="1" bandRow="1">
                <a:tableStyleId>{5C22544A-7EE6-4342-B048-85BDC9FD1C3A}</a:tableStyleId>
              </a:tblPr>
              <a:tblGrid>
                <a:gridCol w="3688080"/>
                <a:gridCol w="3688080"/>
                <a:gridCol w="3688080"/>
              </a:tblGrid>
              <a:tr h="292607">
                <a:tc>
                  <a:txBody>
                    <a:bodyPr/>
                    <a:lstStyle/>
                    <a:p>
                      <a:r>
                        <a:rPr sz="1250" b="1" i="0">
                          <a:solidFill>
                            <a:srgbClr val="FFFFFF"/>
                          </a:solidFill>
                          <a:latin typeface="Nirmala UI"/>
                          <a:cs typeface="Nirmala UI"/>
                          <a:ea typeface="Nirmala UI"/>
                        </a:rPr>
                        <a:t>विशिष्टि</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ECIL (MPSV/MPMV)</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BEL (M3A/MK-V)</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कुल लम्बाई × चौड़ाई</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458 मिमी × 138 मिमी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461.5 मिमी × 138 मिमी</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प्रत्येक पैनल</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25.4 मिमी × 138 मिमी</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27.5 मिमी × 138 मिमी</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पैनलों के बीच विभाजक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2 मिमी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 मिमी</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एक शीट पर (नोटा सहित)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15</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16</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चार शीट पर अधिकतम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60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64</a:t>
                      </a:r>
                    </a:p>
                  </a:txBody>
                  <a:tcPr marL="82296" marR="82296" marT="27432" marB="27432" anchor="ctr">
                    <a:solidFill>
                      <a:srgbClr val="FFFFFF"/>
                    </a:solidFill>
                  </a:tcPr>
                </a:tc>
              </a:tr>
            </a:tbl>
          </a:graphicData>
        </a:graphic>
      </p:graphicFrame>
      <p:sp>
        <p:nvSpPr>
          <p:cNvPr id="11" name="Rounded Rectangle 10"/>
          <p:cNvSpPr/>
          <p:nvPr/>
        </p:nvSpPr>
        <p:spPr>
          <a:xfrm>
            <a:off x="566928" y="3455487"/>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55487"/>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83503"/>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वह किनारा जो चूक जाता है</a:t>
            </a:r>
          </a:p>
          <a:p>
            <a:pPr algn="l">
              <a:lnSpc>
                <a:spcPct val="110000"/>
              </a:lnSpc>
              <a:spcAft>
                <a:spcPts val="300"/>
              </a:spcAft>
            </a:pPr>
            <a:r>
              <a:rPr sz="1300" b="0" i="0">
                <a:solidFill>
                  <a:srgbClr val="202733"/>
                </a:solidFill>
                <a:latin typeface="Nirmala UI"/>
                <a:cs typeface="Nirmala UI"/>
                <a:ea typeface="Nirmala UI"/>
              </a:rPr>
              <a:t>अभ्यर्थी ठीक 15 (ECIL) या 16 (BEL) हों — नोटा छोड़कर गिनने पर — तब भी एक अतिरिक्त शीट लगेगी जिस पर केवल नोटा रहेगा और नीचे के सभी पैनल खाली।</a:t>
            </a:r>
          </a:p>
          <a:p>
            <a:pPr algn="l">
              <a:lnSpc>
                <a:spcPct val="110000"/>
              </a:lnSpc>
              <a:spcAft>
                <a:spcPts val="300"/>
              </a:spcAft>
            </a:pPr>
            <a:r>
              <a:rPr sz="1300" b="0" i="0">
                <a:solidFill>
                  <a:srgbClr val="202733"/>
                </a:solidFill>
                <a:latin typeface="Nirmala UI"/>
                <a:cs typeface="Nirmala UI"/>
                <a:ea typeface="Nirmala UI"/>
              </a:rPr>
              <a:t>सदस्य पद का मतपत्र सफेद कागज पर; नाम एवं नोटा हिन्दी में देवनागरी लिपि में; पैनल में बाईं ओर क्रम संख्या सहित नाम, दाईं ओर प्रतीक।</a:t>
            </a:r>
          </a:p>
          <a:p>
            <a:pPr algn="l">
              <a:lnSpc>
                <a:spcPct val="110000"/>
              </a:lnSpc>
              <a:spcAft>
                <a:spcPts val="300"/>
              </a:spcAft>
            </a:pPr>
            <a:r>
              <a:rPr sz="1300" b="0" i="0">
                <a:solidFill>
                  <a:srgbClr val="202733"/>
                </a:solidFill>
                <a:latin typeface="Nirmala UI"/>
                <a:cs typeface="Nirmala UI"/>
                <a:ea typeface="Nirmala UI"/>
              </a:rPr>
              <a:t>निविदत्त मतपत्र वही डिजाइन है — केवल उसकी पीठ पर 'निविदत्त मतपत्र' स्टाम्प होगा [नियम 44-क, आदेश 3059 दिनांक 28.10.1999]।</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10 · ईवीएम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मशीनों की तैयारी (Commissioning) — RO क्या सुनिश्चित करेगा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2184 दिनांक 26.02.2026, बिन्दु 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81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364040"/>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27464"/>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वार्डवार आवंटन तय करें और उसका अभिलेख रखें</a:t>
            </a:r>
          </a:p>
        </p:txBody>
      </p:sp>
      <p:sp>
        <p:nvSpPr>
          <p:cNvPr id="12" name="Rounded Rectangle 11"/>
          <p:cNvSpPr/>
          <p:nvPr/>
        </p:nvSpPr>
        <p:spPr>
          <a:xfrm>
            <a:off x="566928" y="1900742"/>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64166"/>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अभ्यर्थियों/अभिकर्ताओं को तैयारी की सूचना दें और उन्हें उपस्थित रहने दें [9(iv)]</a:t>
            </a:r>
          </a:p>
        </p:txBody>
      </p:sp>
      <p:sp>
        <p:nvSpPr>
          <p:cNvPr id="14" name="Rounded Rectangle 13"/>
          <p:cNvSpPr/>
          <p:nvPr/>
        </p:nvSpPr>
        <p:spPr>
          <a:xfrm>
            <a:off x="566928" y="2437444"/>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00868"/>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मतपत्र बैलेट यूनिट में लगाएँ [नियम 32-क(क)] और स्लाईड स्विच मॉडल के अनुसार सेट करें</a:t>
            </a:r>
          </a:p>
        </p:txBody>
      </p:sp>
      <p:sp>
        <p:nvSpPr>
          <p:cNvPr id="16" name="Rounded Rectangle 15"/>
          <p:cNvSpPr/>
          <p:nvPr/>
        </p:nvSpPr>
        <p:spPr>
          <a:xfrm>
            <a:off x="566928" y="2974146"/>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37570"/>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तैयारी के समय मॉक पोल कराएँ [9(xii)–(xiv)]</a:t>
            </a:r>
          </a:p>
        </p:txBody>
      </p:sp>
      <p:sp>
        <p:nvSpPr>
          <p:cNvPr id="18" name="Rounded Rectangle 17"/>
          <p:cNvSpPr/>
          <p:nvPr/>
        </p:nvSpPr>
        <p:spPr>
          <a:xfrm>
            <a:off x="566928" y="3510848"/>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74272"/>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बैलेट यूनिट पर पिंक पेपर सील लगाएँ [9(xv)–(xvii)]</a:t>
            </a:r>
          </a:p>
        </p:txBody>
      </p:sp>
      <p:sp>
        <p:nvSpPr>
          <p:cNvPr id="20" name="Rounded Rectangle 19"/>
          <p:cNvSpPr/>
          <p:nvPr/>
        </p:nvSpPr>
        <p:spPr>
          <a:xfrm>
            <a:off x="566928" y="4047550"/>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010974"/>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a:t>
            </a:r>
          </a:p>
          <a:p>
            <a:pPr algn="l">
              <a:lnSpc>
                <a:spcPct val="105000"/>
              </a:lnSpc>
              <a:spcAft>
                <a:spcPts val="100"/>
              </a:spcAft>
            </a:pPr>
            <a:r>
              <a:rPr sz="1250" b="0" i="0">
                <a:solidFill>
                  <a:srgbClr val="202733"/>
                </a:solidFill>
                <a:latin typeface="Nirmala UI"/>
                <a:cs typeface="Nirmala UI"/>
                <a:ea typeface="Nirmala UI"/>
              </a:rPr>
              <a:t>BU का END बटन मास्क करें [9(xxi)]</a:t>
            </a:r>
          </a:p>
        </p:txBody>
      </p:sp>
      <p:sp>
        <p:nvSpPr>
          <p:cNvPr id="22" name="Rounded Rectangle 21"/>
          <p:cNvSpPr/>
          <p:nvPr/>
        </p:nvSpPr>
        <p:spPr>
          <a:xfrm>
            <a:off x="566928" y="4584252"/>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547676"/>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a:t>
            </a:r>
          </a:p>
          <a:p>
            <a:pPr algn="l">
              <a:lnSpc>
                <a:spcPct val="105000"/>
              </a:lnSpc>
              <a:spcAft>
                <a:spcPts val="100"/>
              </a:spcAft>
            </a:pPr>
            <a:r>
              <a:rPr sz="1250" b="0" i="0">
                <a:solidFill>
                  <a:srgbClr val="202733"/>
                </a:solidFill>
                <a:latin typeface="Nirmala UI"/>
                <a:cs typeface="Nirmala UI"/>
                <a:ea typeface="Nirmala UI"/>
              </a:rPr>
              <a:t>तैयार मशीनों को स्ट्रांग रूम में सुरक्षित अभिरक्षा में रखें [2184 ¶10]</a:t>
            </a:r>
          </a:p>
        </p:txBody>
      </p:sp>
      <p:sp>
        <p:nvSpPr>
          <p:cNvPr id="24" name="Rounded Rectangle 23"/>
          <p:cNvSpPr/>
          <p:nvPr/>
        </p:nvSpPr>
        <p:spPr>
          <a:xfrm>
            <a:off x="566928" y="5285546"/>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566928" y="5285546"/>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22960" y="5413562"/>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FLC एवं भण्डारण</a:t>
            </a:r>
          </a:p>
          <a:p>
            <a:pPr algn="l">
              <a:lnSpc>
                <a:spcPct val="110000"/>
              </a:lnSpc>
              <a:spcAft>
                <a:spcPts val="300"/>
              </a:spcAft>
            </a:pPr>
            <a:r>
              <a:rPr sz="1300" b="0" i="0">
                <a:solidFill>
                  <a:srgbClr val="202733"/>
                </a:solidFill>
                <a:latin typeface="Nirmala UI"/>
                <a:cs typeface="Nirmala UI"/>
                <a:ea typeface="Nirmala UI"/>
              </a:rPr>
              <a:t>प्रथम स्तरीय जाँच (FLC), पिंक पेपर सील, पीला स्टीकर तथा रजिस्टर/ट्रैकिंग सॉफ्टवेयर की व्यवस्था भी इसी आदेश के बिन्दु 3 से 5 में है।</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07</a:t>
            </a:r>
          </a:p>
        </p:txBody>
      </p:sp>
      <p:sp>
        <p:nvSpPr>
          <p:cNvPr id="5" name="Rectangle 4"/>
          <p:cNvSpPr/>
          <p:nvPr/>
        </p:nvSpPr>
        <p:spPr>
          <a:xfrm>
            <a:off x="822960" y="3611880"/>
            <a:ext cx="1554480" cy="3175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ईवीएम की तैयारी एवं मतगणना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आदेश 2184 (26.02.2026) · आदेश 521 (15.01.2026) · आदेश 2292 (09.03.2026) · मतगणना 14.09.2026</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रिटर्निंग अधिकारी  ·  82</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11 · मतगणना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विधिक आधार एवं दो पहली बातें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2292 दिनांक 09.03.2026 (आदेश 4249 दिनांक 22.10.2019 अधिक्रमित) · नियम 57–61, 65–73 एवं 46-क, 62-क, 63-क, 63-ख, 64-क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83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77858"/>
            <a:ext cx="11064240" cy="4822941"/>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नियम 62-क, 63-क, 63-ख</a:t>
            </a:r>
            <a:r>
              <a:rPr sz="1450" b="0" i="0">
                <a:solidFill>
                  <a:srgbClr val="202733"/>
                </a:solidFill>
                <a:latin typeface="Nirmala UI"/>
                <a:cs typeface="Nirmala UI"/>
                <a:ea typeface="Nirmala UI"/>
              </a:rPr>
              <a:t>  —  गणना से पूर्व मशीनों की संवीक्षा एवं निरीक्षण, मतों की वास्तविक गणना, तथा गणना के बाद मशीनों को सील करना</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नियम 57–61, 65–73</a:t>
            </a:r>
            <a:r>
              <a:rPr sz="1450" b="0" i="0">
                <a:solidFill>
                  <a:srgbClr val="202733"/>
                </a:solidFill>
                <a:latin typeface="Nirmala UI"/>
                <a:cs typeface="Nirmala UI"/>
                <a:ea typeface="Nirmala UI"/>
              </a:rPr>
              <a:t>  —  समय-स्थान, गणन अभिकर्ता, प्रवेश, गोपनीयता, लगातार गणना, पुनर्गणना, परिणाम की घोषणा एवं प्रमाण-पत्र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बूथवार</a:t>
            </a:r>
            <a:r>
              <a:rPr sz="1450" b="0" i="0">
                <a:solidFill>
                  <a:srgbClr val="202733"/>
                </a:solidFill>
                <a:latin typeface="Nirmala UI"/>
                <a:cs typeface="Nirmala UI"/>
                <a:ea typeface="Nirmala UI"/>
              </a:rPr>
              <a:t>  —  ईवीएम से मतदान होने पर गणना मतदान केन्द्रवार होती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स्थान</a:t>
            </a:r>
            <a:r>
              <a:rPr sz="1450" b="0" i="0">
                <a:solidFill>
                  <a:srgbClr val="202733"/>
                </a:solidFill>
                <a:latin typeface="Nirmala UI"/>
                <a:cs typeface="Nirmala UI"/>
                <a:ea typeface="Nirmala UI"/>
              </a:rPr>
              <a:t>  —  मतगणना नगरपालिका मुख्यालय पर ही होगी [2292 ¶3]</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उसी दिन</a:t>
            </a:r>
            <a:r>
              <a:rPr sz="1450" b="0" i="0">
                <a:solidFill>
                  <a:srgbClr val="202733"/>
                </a:solidFill>
                <a:latin typeface="Nirmala UI"/>
                <a:cs typeface="Nirmala UI"/>
                <a:ea typeface="Nirmala UI"/>
              </a:rPr>
              <a:t>  —  परिणाम की घोषणा के बाद निर्वाचित सदस्यों को उसी दिन शपथ दिलवा दें</a:t>
            </a:r>
          </a:p>
        </p:txBody>
      </p:sp>
      <p:sp>
        <p:nvSpPr>
          <p:cNvPr id="11" name="Rounded Rectangle 10"/>
          <p:cNvSpPr/>
          <p:nvPr/>
        </p:nvSpPr>
        <p:spPr>
          <a:xfrm>
            <a:off x="566928" y="3449330"/>
            <a:ext cx="11064240" cy="79273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49330"/>
            <a:ext cx="82296" cy="79273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77346"/>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अंतिम पंक्ति का कारण</a:t>
            </a:r>
          </a:p>
          <a:p>
            <a:pPr algn="l">
              <a:lnSpc>
                <a:spcPct val="110000"/>
              </a:lnSpc>
              <a:spcAft>
                <a:spcPts val="300"/>
              </a:spcAft>
            </a:pPr>
            <a:r>
              <a:rPr sz="1300" b="0" i="0">
                <a:solidFill>
                  <a:srgbClr val="202733"/>
                </a:solidFill>
                <a:latin typeface="Nirmala UI"/>
                <a:cs typeface="Nirmala UI"/>
                <a:ea typeface="Nirmala UI"/>
              </a:rPr>
              <a:t>शपथ लिए बिना सदस्य अध्यक्ष के चुनाव में मत नहीं दे सकता — 14.09 से 21.09 के बीच सभी की शपथ पूरी होनी चाहिए।</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11 · मतगणना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मेजें एवं गणना स्टाफ</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2292 दिनांक 09.03.2026, ¶4 एवं ¶5 · नियम 57 एवं नियम 59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84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671492"/>
            <a:ext cx="11064240" cy="472930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मेजों की संख्या</a:t>
            </a:r>
            <a:r>
              <a:rPr sz="1450" b="0" i="0">
                <a:solidFill>
                  <a:srgbClr val="202733"/>
                </a:solidFill>
                <a:latin typeface="Nirmala UI"/>
                <a:cs typeface="Nirmala UI"/>
                <a:ea typeface="Nirmala UI"/>
              </a:rPr>
              <a:t>  —  वार्डों की संख्या तथा वार्ड में मतदान केन्द्रों की संख्या से तय होगी; इसी पर अभिकर्ताओं की संख्या भी निर्भर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एक कक्ष, एक वार्ड</a:t>
            </a:r>
            <a:r>
              <a:rPr sz="1450" b="0" i="0">
                <a:solidFill>
                  <a:srgbClr val="202733"/>
                </a:solidFill>
                <a:latin typeface="Nirmala UI"/>
                <a:cs typeface="Nirmala UI"/>
                <a:ea typeface="Nirmala UI"/>
              </a:rPr>
              <a:t>  —  एक कक्ष में एक से अधिक वार्ड की गणना हो सकती है, पर एक वार्ड पूरा होने के बाद ही दूसरा प्रारम्भ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उपस्थिति</a:t>
            </a:r>
            <a:r>
              <a:rPr sz="1450" b="0" i="0">
                <a:solidFill>
                  <a:srgbClr val="202733"/>
                </a:solidFill>
                <a:latin typeface="Nirmala UI"/>
                <a:cs typeface="Nirmala UI"/>
                <a:ea typeface="Nirmala UI"/>
              </a:rPr>
              <a:t>  —  जिस वार्ड की गणना चल रही हो, उसी वार्ड के अभ्यर्थी/अभिकर्ता कक्ष में रहेंगे; शेष के लिए भवन में एक नियत प्रतीक्षा कक्ष</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स्टाफ</a:t>
            </a:r>
            <a:r>
              <a:rPr sz="1450" b="0" i="0">
                <a:solidFill>
                  <a:srgbClr val="202733"/>
                </a:solidFill>
                <a:latin typeface="Nirmala UI"/>
                <a:cs typeface="Nirmala UI"/>
                <a:ea typeface="Nirmala UI"/>
              </a:rPr>
              <a:t>  —  प्रति मेज एक गणन पर्यवेक्षक (राजपत्रित या समकक्ष) एवं एक गणन सहायक — DEO के अनुमोदन से [नियम 59]</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कौन नहीं</a:t>
            </a:r>
            <a:r>
              <a:rPr sz="1450" b="0" i="0">
                <a:solidFill>
                  <a:srgbClr val="202733"/>
                </a:solidFill>
                <a:latin typeface="Nirmala UI"/>
                <a:cs typeface="Nirmala UI"/>
                <a:ea typeface="Nirmala UI"/>
              </a:rPr>
              <a:t>  —  किसी राजनैतिक दल या अभ्यर्थी से जुड़े व्यक्ति तथा नगर निकाय कार्यालयों के कार्मिक नियुक्त न किए जाएँ</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11 · मतगणना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गणन अभिकर्ता — प्ररूप 19 एवं 20</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58(3) एवं 58(5) · आदेश 2292 दिनांक 09.03.2026, ¶6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85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662165"/>
            <a:ext cx="11064240" cy="473863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संख्या</a:t>
            </a:r>
            <a:r>
              <a:rPr sz="1450" b="0" i="0">
                <a:solidFill>
                  <a:srgbClr val="202733"/>
                </a:solidFill>
                <a:latin typeface="Nirmala UI"/>
                <a:cs typeface="Nirmala UI"/>
                <a:ea typeface="Nirmala UI"/>
              </a:rPr>
              <a:t>  —  गणन अभिकर्ताओं की संख्या गणना मेजों की संख्या से अधिक नहीं — जिसमें RO/ARO की मेज भी शामिल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नियुक्ति</a:t>
            </a:r>
            <a:r>
              <a:rPr sz="1450" b="0" i="0">
                <a:solidFill>
                  <a:srgbClr val="202733"/>
                </a:solidFill>
                <a:latin typeface="Nirmala UI"/>
                <a:cs typeface="Nirmala UI"/>
                <a:ea typeface="Nirmala UI"/>
              </a:rPr>
              <a:t>  —  प्ररूप-19 में, दो प्रतियों में; एक प्रति RO 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घोषणा</a:t>
            </a:r>
            <a:r>
              <a:rPr sz="1450" b="0" i="0">
                <a:solidFill>
                  <a:srgbClr val="202733"/>
                </a:solidFill>
                <a:latin typeface="Nirmala UI"/>
                <a:cs typeface="Nirmala UI"/>
                <a:ea typeface="Nirmala UI"/>
              </a:rPr>
              <a:t>  —  दूसरी प्रति पर घोषणा पढ़कर हस्ताक्षर, मतगणना प्रारम्भ होने से कम से कम एक घण्टा पूर्व RO के समक्ष — अन्यथा प्रवेश नहीं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सहमति</a:t>
            </a:r>
            <a:r>
              <a:rPr sz="1450" b="0" i="0">
                <a:solidFill>
                  <a:srgbClr val="202733"/>
                </a:solidFill>
                <a:latin typeface="Nirmala UI"/>
                <a:cs typeface="Nirmala UI"/>
                <a:ea typeface="Nirmala UI"/>
              </a:rPr>
              <a:t>  —  नियुक्त व्यक्तियों के हस्ताक्षर सहमति के रूप में आवश्यक; हस्ताक्षर न हों तो नियुक्ति मान्य नहीं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निरस्तीकरण</a:t>
            </a:r>
            <a:r>
              <a:rPr sz="1450" b="0" i="0">
                <a:solidFill>
                  <a:srgbClr val="202733"/>
                </a:solidFill>
                <a:latin typeface="Nirmala UI"/>
                <a:cs typeface="Nirmala UI"/>
                <a:ea typeface="Nirmala UI"/>
              </a:rPr>
              <a:t>  —  प्ररूप-20 से; उसके बाद उसकी एवज में दूसरा अभिकर्ता नियुक्त किया जा सकता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फोटो पहचान</a:t>
            </a:r>
            <a:r>
              <a:rPr sz="1450" b="0" i="0">
                <a:solidFill>
                  <a:srgbClr val="202733"/>
                </a:solidFill>
                <a:latin typeface="Nirmala UI"/>
                <a:cs typeface="Nirmala UI"/>
                <a:ea typeface="Nirmala UI"/>
              </a:rPr>
              <a:t>  —  फोटो पहचान पत्र प्रवेश की अनिवार्य शर्त है</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11 · मतगणना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सीलों की जाँच — गणना की विधिक पूर्व-शर्त</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63-क(1) — 'After the returning officer is satisfied that a voting machine has in fact not been tampered with' · आदेश 2292 ¶13–¶17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86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05463"/>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6888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कैरिंग बक्सा मेज पर आते ही पीठासीन अधिकारी की सील जाँचें</a:t>
            </a:r>
          </a:p>
        </p:txBody>
      </p:sp>
      <p:sp>
        <p:nvSpPr>
          <p:cNvPr id="12" name="Rounded Rectangle 11"/>
          <p:cNvSpPr/>
          <p:nvPr/>
        </p:nvSpPr>
        <p:spPr>
          <a:xfrm>
            <a:off x="566928" y="1942165"/>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0558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CU बाहर निकालकर मेज पर रखें ताकि अभ्यर्थी/अभिकर्ता स्ट्रिप सील, स्पेशल टैग एवं पिंक पेपर सील देख सकें</a:t>
            </a:r>
          </a:p>
        </p:txBody>
      </p:sp>
      <p:sp>
        <p:nvSpPr>
          <p:cNvPr id="14" name="Rounded Rectangle 13"/>
          <p:cNvSpPr/>
          <p:nvPr/>
        </p:nvSpPr>
        <p:spPr>
          <a:xfrm>
            <a:off x="566928" y="2478867"/>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42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प्रत्येक CU की क्रम संख्या मिलाएँ — यह वही मशीन है जो उस मतदान केन्द्र को दी गई थी</a:t>
            </a:r>
          </a:p>
        </p:txBody>
      </p:sp>
      <p:sp>
        <p:nvSpPr>
          <p:cNvPr id="16" name="Rounded Rectangle 15"/>
          <p:cNvSpPr/>
          <p:nvPr/>
        </p:nvSpPr>
        <p:spPr>
          <a:xfrm>
            <a:off x="566928" y="301556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78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भीतरी कवर की दो पेपर सीलों का क्रम संख्यांक प्ररूप 14-ग भाग-I की मद 9 के पेपर सील लेखे से मिलाएँ</a:t>
            </a:r>
          </a:p>
        </p:txBody>
      </p:sp>
      <p:sp>
        <p:nvSpPr>
          <p:cNvPr id="18" name="Rounded Rectangle 17"/>
          <p:cNvSpPr/>
          <p:nvPr/>
        </p:nvSpPr>
        <p:spPr>
          <a:xfrm>
            <a:off x="566928" y="355227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15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मिलान न हो तो अप्रयुक्त सीलों के क्रमांक तथा बूथ पर की गई शिकायतों की जाँच करें; लिपिकीय भूल हो तो उसे नज़रअंदाज़ करें</a:t>
            </a:r>
          </a:p>
        </p:txBody>
      </p:sp>
      <p:sp>
        <p:nvSpPr>
          <p:cNvPr id="20" name="Rounded Rectangle 19"/>
          <p:cNvSpPr/>
          <p:nvPr/>
        </p:nvSpPr>
        <p:spPr>
          <a:xfrm>
            <a:off x="566928" y="4088973"/>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052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a:t>
            </a:r>
          </a:p>
          <a:p>
            <a:pPr algn="l">
              <a:lnSpc>
                <a:spcPct val="105000"/>
              </a:lnSpc>
              <a:spcAft>
                <a:spcPts val="100"/>
              </a:spcAft>
            </a:pPr>
            <a:r>
              <a:rPr sz="1250" b="0" i="0">
                <a:solidFill>
                  <a:srgbClr val="202733"/>
                </a:solidFill>
                <a:latin typeface="Nirmala UI"/>
                <a:cs typeface="Nirmala UI"/>
                <a:ea typeface="Nirmala UI"/>
              </a:rPr>
              <a:t>वास्तव में छेड़छाड़ सिद्ध हो तो उस मशीन को अलग रखें, उसके मत न गिनें, आयोग को रिपोर्ट करें — पूरी गणना स्थगित करना आवश्यक नहीं</a:t>
            </a:r>
          </a:p>
        </p:txBody>
      </p:sp>
      <p:sp>
        <p:nvSpPr>
          <p:cNvPr id="22" name="Rounded Rectangle 21"/>
          <p:cNvSpPr/>
          <p:nvPr/>
        </p:nvSpPr>
        <p:spPr>
          <a:xfrm>
            <a:off x="566928" y="4790267"/>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790267"/>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918283"/>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समाधान किसका — रिटर्निंग अधिकारी का</a:t>
            </a:r>
          </a:p>
          <a:p>
            <a:pPr algn="l">
              <a:lnSpc>
                <a:spcPct val="110000"/>
              </a:lnSpc>
              <a:spcAft>
                <a:spcPts val="300"/>
              </a:spcAft>
            </a:pPr>
            <a:r>
              <a:rPr sz="1300" b="0" i="0">
                <a:solidFill>
                  <a:srgbClr val="202733"/>
                </a:solidFill>
                <a:latin typeface="Nirmala UI"/>
                <a:cs typeface="Nirmala UI"/>
                <a:ea typeface="Nirmala UI"/>
              </a:rPr>
              <a:t>नियम 63-क(1) पहले 'satisfied' कहता है, तब 'shall have the votes counted' — क्रम उलटा नहीं हो सकता, और समाधान RO का स्वयं का होगा, गणन पर्यवेक्षक का नहीं।</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11 · मतगणना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परिणाम निकालना एवं प्ररूप 14-ग का भाग-II</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2292 दिनांक 09.03.2026, ¶12, ¶18, ¶19, ¶20 · नियम 63-क(2)(ख) एवं 63-क(3)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87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34105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0448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CU का पावर स्विच ऑन करें — प्रदर्शन अनुभाग में हरी बत्ती चमकेगी</a:t>
            </a:r>
          </a:p>
        </p:txBody>
      </p:sp>
      <p:sp>
        <p:nvSpPr>
          <p:cNvPr id="12" name="Rounded Rectangle 11"/>
          <p:cNvSpPr/>
          <p:nvPr/>
        </p:nvSpPr>
        <p:spPr>
          <a:xfrm>
            <a:off x="566928" y="187776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4118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परिणाम-अनुभाग के भीतरी कवर के छिद्र के नीचे लगी पेपर सील हटाएँ</a:t>
            </a:r>
          </a:p>
        </p:txBody>
      </p:sp>
      <p:sp>
        <p:nvSpPr>
          <p:cNvPr id="14" name="Rounded Rectangle 13"/>
          <p:cNvSpPr/>
          <p:nvPr/>
        </p:nvSpPr>
        <p:spPr>
          <a:xfrm>
            <a:off x="566928" y="2414463"/>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37788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Result-1 बटन दबाएँ — प्रत्येक अभ्यर्थी एवं नोटा के मत एक-एक कर स्वतः प्रदर्शित होंगे</a:t>
            </a:r>
          </a:p>
        </p:txBody>
      </p:sp>
      <p:sp>
        <p:nvSpPr>
          <p:cNvPr id="16" name="Rounded Rectangle 15"/>
          <p:cNvSpPr/>
          <p:nvPr/>
        </p:nvSpPr>
        <p:spPr>
          <a:xfrm>
            <a:off x="566928" y="2951165"/>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1458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परिणाम प्ररूप 14-ग के भाग-II में अभ्यर्थीवार लिखें; नोटा के मत उसके निर्धारित कॉलम में</a:t>
            </a:r>
          </a:p>
        </p:txBody>
      </p:sp>
      <p:sp>
        <p:nvSpPr>
          <p:cNvPr id="18" name="Rounded Rectangle 17"/>
          <p:cNvSpPr/>
          <p:nvPr/>
        </p:nvSpPr>
        <p:spPr>
          <a:xfrm>
            <a:off x="566928" y="3487867"/>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51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भाग-II का योग उसी प्ररूप के भाग-I की मद 5 से मिलाएँ</a:t>
            </a:r>
          </a:p>
        </p:txBody>
      </p:sp>
      <p:sp>
        <p:nvSpPr>
          <p:cNvPr id="20" name="Rounded Rectangle 19"/>
          <p:cNvSpPr/>
          <p:nvPr/>
        </p:nvSpPr>
        <p:spPr>
          <a:xfrm>
            <a:off x="566928" y="4024569"/>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3987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a:t>
            </a:r>
          </a:p>
          <a:p>
            <a:pPr algn="l">
              <a:lnSpc>
                <a:spcPct val="105000"/>
              </a:lnSpc>
              <a:spcAft>
                <a:spcPts val="100"/>
              </a:spcAft>
            </a:pPr>
            <a:r>
              <a:rPr sz="1250" b="0" i="0">
                <a:solidFill>
                  <a:srgbClr val="202733"/>
                </a:solidFill>
                <a:latin typeface="Nirmala UI"/>
                <a:cs typeface="Nirmala UI"/>
                <a:ea typeface="Nirmala UI"/>
              </a:rPr>
              <a:t>गणन पर्यवेक्षक तथा उपस्थित अभ्यर्थी/अभिकर्ता हस्ताक्षर करें; फिर RO स्वयं समाधान कर हस्ताक्षर करेगा</a:t>
            </a:r>
          </a:p>
        </p:txBody>
      </p:sp>
      <p:sp>
        <p:nvSpPr>
          <p:cNvPr id="22" name="Rounded Rectangle 21"/>
          <p:cNvSpPr/>
          <p:nvPr/>
        </p:nvSpPr>
        <p:spPr>
          <a:xfrm>
            <a:off x="566928" y="4561271"/>
            <a:ext cx="384048" cy="384048"/>
          </a:xfrm>
          <a:prstGeom prst="roundRect">
            <a:avLst>
              <a:gd name="adj" fmla="val 50000"/>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524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a:t>
            </a:r>
          </a:p>
          <a:p>
            <a:pPr algn="l">
              <a:lnSpc>
                <a:spcPct val="105000"/>
              </a:lnSpc>
              <a:spcAft>
                <a:spcPts val="100"/>
              </a:spcAft>
            </a:pPr>
            <a:r>
              <a:rPr sz="1250" b="0" i="0">
                <a:solidFill>
                  <a:srgbClr val="202733"/>
                </a:solidFill>
                <a:latin typeface="Nirmala UI"/>
                <a:cs typeface="Nirmala UI"/>
                <a:ea typeface="Nirmala UI"/>
              </a:rPr>
              <a:t>MK-V / M3A में परिणाम हेतु बैलेट यूनिट को CU से जोड़ना होगा; MPSV/MPMV में केवल CU पर्याप्त है</a:t>
            </a:r>
          </a:p>
        </p:txBody>
      </p:sp>
      <p:sp>
        <p:nvSpPr>
          <p:cNvPr id="24" name="Rounded Rectangle 23"/>
          <p:cNvSpPr/>
          <p:nvPr/>
        </p:nvSpPr>
        <p:spPr>
          <a:xfrm>
            <a:off x="566928" y="5262565"/>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566928" y="5262565"/>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22960" y="539058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निविदत्त मत कभी नहीं गिने जाते</a:t>
            </a:r>
          </a:p>
          <a:p>
            <a:pPr algn="l">
              <a:lnSpc>
                <a:spcPct val="110000"/>
              </a:lnSpc>
              <a:spcAft>
                <a:spcPts val="300"/>
              </a:spcAft>
            </a:pPr>
            <a:r>
              <a:rPr sz="1300" b="0" i="0">
                <a:solidFill>
                  <a:srgbClr val="202733"/>
                </a:solidFill>
                <a:latin typeface="Nirmala UI"/>
                <a:cs typeface="Nirmala UI"/>
                <a:ea typeface="Nirmala UI"/>
              </a:rPr>
              <a:t>नियम 63-क(3) — 'No envelope containing the tendered ballot papers shall be opened and no such votes shall be counted.' प्ररूप-21/22 की 'निविदत्त मतों की कुल संख्या' वाली पंक्ति केवल अभिलेख के लिए है; वह किसी अभ्यर्थी के योग में नहीं जाती।</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11 · मतगणना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प्ररूप-21 — अंतिम परिणाम पत्र</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प्ररूप-21 (नियम 66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88</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88.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प्ररूप-21 — वार्डवार अंतिम परिणाम पत्र</a:t>
            </a:r>
            <a:r>
              <a:rPr sz="950" b="0" i="0">
                <a:solidFill>
                  <a:srgbClr val="5B6472"/>
                </a:solidFill>
                <a:latin typeface="Nirmala UI"/>
                <a:cs typeface="Nirmala UI"/>
                <a:ea typeface="Nirmala UI"/>
              </a:rPr>
              <a:t/>
            </a:r>
          </a:p>
        </p:txBody>
      </p:sp>
      <p:sp>
        <p:nvSpPr>
          <p:cNvPr id="12" name="TextBox 11"/>
          <p:cNvSpPr txBox="1"/>
          <p:nvPr/>
        </p:nvSpPr>
        <p:spPr>
          <a:xfrm>
            <a:off x="6263640" y="1680819"/>
            <a:ext cx="5367528" cy="4719980"/>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तालिका</a:t>
            </a:r>
            <a:r>
              <a:rPr sz="1450" b="0" i="0">
                <a:solidFill>
                  <a:srgbClr val="202733"/>
                </a:solidFill>
                <a:latin typeface="Nirmala UI"/>
                <a:cs typeface="Nirmala UI"/>
                <a:ea typeface="Nirmala UI"/>
              </a:rPr>
              <a:t>  —  क्रम संख्या · अभ्यर्थी का नाम · संबद्ध दल · डाले गये मतों की संख्या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नोटा</a:t>
            </a:r>
            <a:r>
              <a:rPr sz="1450" b="0" i="0">
                <a:solidFill>
                  <a:srgbClr val="202733"/>
                </a:solidFill>
                <a:latin typeface="Nirmala UI"/>
                <a:cs typeface="Nirmala UI"/>
                <a:ea typeface="Nirmala UI"/>
              </a:rPr>
              <a:t>  —  नोटा की पृथक पंक्ति तालिका के नीचे</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पाँच योग</a:t>
            </a:r>
            <a:r>
              <a:rPr sz="1450" b="0" i="0">
                <a:solidFill>
                  <a:srgbClr val="202733"/>
                </a:solidFill>
                <a:latin typeface="Nirmala UI"/>
                <a:cs typeface="Nirmala UI"/>
                <a:ea typeface="Nirmala UI"/>
              </a:rPr>
              <a:t>  —  विधिमान्य मतों की कुल संख्या · स्तम्भ 4 का योग · नोटा को मिले मत · अस्वीकृत मत · निविदत्त मतों की कुल संख्या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तारीख एवं रिटर्निंग अधिकारी के हस्ताक्षर</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11 · मतगणना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प्ररूप-22 — परिणाम की घोषणा</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प्ररूप-22 (नियम 68 देखिये) — वार्डवार भरा जावे</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89</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89.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प्ररूप-22 — परिणाम की घोषणा, वार्डवार</a:t>
            </a:r>
            <a:r>
              <a:rPr sz="950" b="0" i="0">
                <a:solidFill>
                  <a:srgbClr val="5B6472"/>
                </a:solidFill>
                <a:latin typeface="Nirmala UI"/>
                <a:cs typeface="Nirmala UI"/>
                <a:ea typeface="Nirmala UI"/>
              </a:rPr>
              <a:t/>
            </a:r>
          </a:p>
        </p:txBody>
      </p:sp>
      <p:sp>
        <p:nvSpPr>
          <p:cNvPr id="12" name="TextBox 11"/>
          <p:cNvSpPr txBox="1"/>
          <p:nvPr/>
        </p:nvSpPr>
        <p:spPr>
          <a:xfrm>
            <a:off x="6263640" y="1620225"/>
            <a:ext cx="5367528" cy="478057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शीर्ष</a:t>
            </a:r>
            <a:r>
              <a:rPr sz="1450" b="0" i="0">
                <a:solidFill>
                  <a:srgbClr val="202733"/>
                </a:solidFill>
                <a:latin typeface="Nirmala UI"/>
                <a:cs typeface="Nirmala UI"/>
                <a:ea typeface="Nirmala UI"/>
              </a:rPr>
              <a:t>  —  निकाय, वार्ड संख्या एवं गणना की तारीख</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तालिका</a:t>
            </a:r>
            <a:r>
              <a:rPr sz="1450" b="0" i="0">
                <a:solidFill>
                  <a:srgbClr val="202733"/>
                </a:solidFill>
                <a:latin typeface="Nirmala UI"/>
                <a:cs typeface="Nirmala UI"/>
                <a:ea typeface="Nirmala UI"/>
              </a:rPr>
              <a:t>  —  क्रम संख्या · अभ्यर्थी का नाम · (संबद्ध दल) · डाले गये मतों की संख्या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योग</a:t>
            </a:r>
            <a:r>
              <a:rPr sz="1450" b="0" i="0">
                <a:solidFill>
                  <a:srgbClr val="202733"/>
                </a:solidFill>
                <a:latin typeface="Nirmala UI"/>
                <a:cs typeface="Nirmala UI"/>
                <a:ea typeface="Nirmala UI"/>
              </a:rPr>
              <a:t>  —  कुल मत · विधिमान्य मत · स्तम्भ 4 का योग · नोटा · अस्वीकृत · निविदत्त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घोषणा</a:t>
            </a:r>
            <a:r>
              <a:rPr sz="1450" b="0" i="0">
                <a:solidFill>
                  <a:srgbClr val="202733"/>
                </a:solidFill>
                <a:latin typeface="Nirmala UI"/>
                <a:cs typeface="Nirmala UI"/>
                <a:ea typeface="Nirmala UI"/>
              </a:rPr>
              <a:t>  —  '…के स्थान को भरने के लिए सम्यक् रूप से निर्वाचित हो गया है' — नाम, पता एवं वार्ड संख्या भरें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निर्विरोध</a:t>
            </a:r>
            <a:r>
              <a:rPr sz="1450" b="0" i="0">
                <a:solidFill>
                  <a:srgbClr val="202733"/>
                </a:solidFill>
                <a:latin typeface="Nirmala UI"/>
                <a:cs typeface="Nirmala UI"/>
                <a:ea typeface="Nirmala UI"/>
              </a:rPr>
              <a:t>  —  निर्विरोध निर्वाचन का परिणाम प्ररूप 22-क में होगा [नियम 18]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 · विधिक ढाँचा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महत्वपूर्ण नियम — नियम 18 से 22</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The Rajasthan Municipalities (Election) Rules, 1994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09</a:t>
            </a:r>
          </a:p>
        </p:txBody>
      </p:sp>
      <p:graphicFrame>
        <p:nvGraphicFramePr>
          <p:cNvPr id="9" name="Table 8"/>
          <p:cNvGraphicFramePr>
            <a:graphicFrameLocks noGrp="1"/>
          </p:cNvGraphicFramePr>
          <p:nvPr/>
        </p:nvGraphicFramePr>
        <p:xfrm>
          <a:off x="566928" y="1567616"/>
          <a:ext cx="11064240" cy="1755647"/>
        </p:xfrm>
        <a:graphic>
          <a:graphicData uri="http://schemas.openxmlformats.org/drawingml/2006/table">
            <a:tbl>
              <a:tblPr firstRow="1" bandRow="1">
                <a:tableStyleId>{5C22544A-7EE6-4342-B048-85BDC9FD1C3A}</a:tableStyleId>
              </a:tblPr>
              <a:tblGrid>
                <a:gridCol w="2766060"/>
                <a:gridCol w="8298180"/>
              </a:tblGrid>
              <a:tr h="292607">
                <a:tc>
                  <a:txBody>
                    <a:bodyPr/>
                    <a:lstStyle/>
                    <a:p>
                      <a:r>
                        <a:rPr sz="1250" b="1" i="0">
                          <a:solidFill>
                            <a:srgbClr val="FFFFFF"/>
                          </a:solidFill>
                          <a:latin typeface="Nirmala UI"/>
                          <a:cs typeface="Nirmala UI"/>
                          <a:ea typeface="Nirmala UI"/>
                        </a:rPr>
                        <a:t>नियम</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व्याख्या</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नियम 18</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निर्विरोध निर्वाचन — वापसी के बाद वैध नामांकन केवल एक हो तो वही निर्वाचित घोषित; परिणाम प्ररूप 22-क में</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नियम 19</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वैध नामांकन एक से अधिक हों तो नियत तिथि पर मतदान</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नियम 20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निर्वाचन लड़ने वाले अभ्यर्थियों को प्रतीक आवंटन</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नियम 21</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निर्वाचन लड़ने वाले अभ्यर्थियों की सूची — प्ररूप-6</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नियम 22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प्रतिभूति निक्षेप एवं उसकी वापसी</a:t>
                      </a:r>
                    </a:p>
                  </a:txBody>
                  <a:tcPr marL="82296" marR="82296" marT="27432" marB="27432" anchor="ctr">
                    <a:solidFill>
                      <a:srgbClr val="FFFFFF"/>
                    </a:solidFill>
                  </a:tcPr>
                </a:tc>
              </a:tr>
            </a:tbl>
          </a:graphicData>
        </a:graphic>
      </p:graphicFrame>
      <p:sp>
        <p:nvSpPr>
          <p:cNvPr id="10" name="Rounded Rectangle 9"/>
          <p:cNvSpPr/>
          <p:nvPr/>
        </p:nvSpPr>
        <p:spPr>
          <a:xfrm>
            <a:off x="566928" y="3524432"/>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524432"/>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652448"/>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नियम 22(2)</a:t>
            </a:r>
          </a:p>
          <a:p>
            <a:pPr algn="l">
              <a:lnSpc>
                <a:spcPct val="110000"/>
              </a:lnSpc>
              <a:spcAft>
                <a:spcPts val="300"/>
              </a:spcAft>
            </a:pPr>
            <a:r>
              <a:rPr sz="1300" b="0" i="0">
                <a:solidFill>
                  <a:srgbClr val="202733"/>
                </a:solidFill>
                <a:latin typeface="Nirmala UI"/>
                <a:cs typeface="Nirmala UI"/>
                <a:ea typeface="Nirmala UI"/>
              </a:rPr>
              <a:t>निक्षेप लौटाने योग्य है; जब्त केवल तब जब अभ्यर्थी को समस्त अभ्यर्थियों द्वारा डाले गये कुल विधिमान्य मतों का कम से कम छठा भाग न मिले।</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11 · मतगणना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प्ररूप-23 — निर्वाचन का प्रमाण पत्र</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प्ररूप-23 (नियम 71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90</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90.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प्ररूप-23 — निर्वाचित सदस्य को दिया जाने वाला प्रमाण पत्र</a:t>
            </a:r>
            <a:r>
              <a:rPr sz="950" b="0" i="0">
                <a:solidFill>
                  <a:srgbClr val="5B6472"/>
                </a:solidFill>
                <a:latin typeface="Nirmala UI"/>
                <a:cs typeface="Nirmala UI"/>
                <a:ea typeface="Nirmala UI"/>
              </a:rPr>
              <a:t/>
            </a:r>
          </a:p>
        </p:txBody>
      </p:sp>
      <p:sp>
        <p:nvSpPr>
          <p:cNvPr id="12" name="TextBox 11"/>
          <p:cNvSpPr txBox="1"/>
          <p:nvPr/>
        </p:nvSpPr>
        <p:spPr>
          <a:xfrm>
            <a:off x="6263640" y="1706453"/>
            <a:ext cx="5367528" cy="4694346"/>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किसे</a:t>
            </a:r>
            <a:r>
              <a:rPr sz="1450" b="0" i="0">
                <a:solidFill>
                  <a:srgbClr val="202733"/>
                </a:solidFill>
                <a:latin typeface="Nirmala UI"/>
                <a:cs typeface="Nirmala UI"/>
                <a:ea typeface="Nirmala UI"/>
              </a:rPr>
              <a:t>  —  निर्वाचित घोषित अभ्यर्थी 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क्या भरना है</a:t>
            </a:r>
            <a:r>
              <a:rPr sz="1450" b="0" i="0">
                <a:solidFill>
                  <a:srgbClr val="202733"/>
                </a:solidFill>
                <a:latin typeface="Nirmala UI"/>
                <a:cs typeface="Nirmala UI"/>
                <a:ea typeface="Nirmala UI"/>
              </a:rPr>
              <a:t>  —  नगरपालिका, वार्ड संख्या, वर्ष, मास एवं दिन, तथा मान्यता प्राप्त दल का नाम (यदि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रिटर्निंग अधिकारी के हस्ताक्षर और मोहर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अध्यक्ष पद के लिए</a:t>
            </a:r>
            <a:r>
              <a:rPr sz="1450" b="0" i="0">
                <a:solidFill>
                  <a:srgbClr val="202733"/>
                </a:solidFill>
                <a:latin typeface="Nirmala UI"/>
                <a:cs typeface="Nirmala UI"/>
                <a:ea typeface="Nirmala UI"/>
              </a:rPr>
              <a:t>  —  वही प्रमाण-पत्र प्ररूप 23-क में होगा — ROF_p080 देखें</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12</a:t>
            </a:r>
          </a:p>
        </p:txBody>
      </p:sp>
      <p:sp>
        <p:nvSpPr>
          <p:cNvPr id="5" name="Rectangle 4"/>
          <p:cNvSpPr/>
          <p:nvPr/>
        </p:nvSpPr>
        <p:spPr>
          <a:xfrm>
            <a:off x="822960" y="3611880"/>
            <a:ext cx="1554480" cy="3175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अध्यक्ष पद का निर्वाचन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नियम 78 एवं 78-क · महापौर / सभापति / अध्यक्ष · 21.09.2026</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रिटर्निंग अधिकारी  ·  91</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12</a:t>
            </a:r>
          </a:p>
        </p:txBody>
      </p:sp>
      <p:sp>
        <p:nvSpPr>
          <p:cNvPr id="5" name="Rectangle 4"/>
          <p:cNvSpPr/>
          <p:nvPr/>
        </p:nvSpPr>
        <p:spPr>
          <a:xfrm>
            <a:off x="822960" y="3611880"/>
            <a:ext cx="1554480" cy="3175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अध्यक्ष पद का निर्वाचन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मूल डेक का उपशीर्षक पृष्ठ — यहाँ से अध्यक्षीय प्रक्रिया प्रारम्भ</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रिटर्निंग अधिकारी  ·  92</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कौन चुनेगा और कौन खड़ा हो सकता है</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78(1), (2) एवं (3) · स्पष्टीकरण — 'Elected member means a member elected from a ward'</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93</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62.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निर्वाचक-मण्डल एवं अर्हता</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कौन चुनेगा</a:t>
            </a:r>
            <a:r>
              <a:rPr sz="1450" b="0" i="0">
                <a:solidFill>
                  <a:srgbClr val="202733"/>
                </a:solidFill>
                <a:latin typeface="Nirmala UI"/>
                <a:cs typeface="Nirmala UI"/>
                <a:ea typeface="Nirmala UI"/>
              </a:rPr>
              <a:t>  —  अध्यक्ष पद का चुनाव नगर निकाय के निर्वाचित सदस्यों द्वारा किया जाएगा [नियम 78(1)]</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अर्हता</a:t>
            </a:r>
            <a:r>
              <a:rPr sz="1450" b="0" i="0">
                <a:solidFill>
                  <a:srgbClr val="202733"/>
                </a:solidFill>
                <a:latin typeface="Nirmala UI"/>
                <a:cs typeface="Nirmala UI"/>
                <a:ea typeface="Nirmala UI"/>
              </a:rPr>
              <a:t>  —  सदस्य के लिए निर्धारित योग्यता होनी आवश्यक है और वह निर्योग्य न हो [नियम 78(2)]</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सदस्य भी पात्र</a:t>
            </a:r>
            <a:r>
              <a:rPr sz="1450" b="0" i="0">
                <a:solidFill>
                  <a:srgbClr val="202733"/>
                </a:solidFill>
                <a:latin typeface="Nirmala UI"/>
                <a:cs typeface="Nirmala UI"/>
                <a:ea typeface="Nirmala UI"/>
              </a:rPr>
              <a:t>  —  कोई भी निर्वाचित सदस्य अध्यक्ष के रूप में चुने जाने का पात्र होगा [नियम 78(3)]</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'निर्वाचित सदस्य'</a:t>
            </a:r>
            <a:r>
              <a:rPr sz="1450" b="0" i="0">
                <a:solidFill>
                  <a:srgbClr val="202733"/>
                </a:solidFill>
                <a:latin typeface="Nirmala UI"/>
                <a:cs typeface="Nirmala UI"/>
                <a:ea typeface="Nirmala UI"/>
              </a:rPr>
              <a:t>  —  अर्थात् वार्ड से निर्वाचित पार्षद — मनोनीत या पदेन सदस्य नहीं</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निषेध एवं आरक्षण</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78(4) एवं 78(5)(a)(b)(c) · आदेश एफ 1(4)(1)न.पा./रानिआ/14/5164 दिनांक 15.11.2019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94</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63.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निषेध एवं आरक्षित पद की शर्त</a:t>
            </a:r>
            <a:r>
              <a:rPr sz="950" b="0" i="0">
                <a:solidFill>
                  <a:srgbClr val="5B6472"/>
                </a:solidFill>
                <a:latin typeface="Nirmala UI"/>
                <a:cs typeface="Nirmala UI"/>
                <a:ea typeface="Nirmala UI"/>
              </a:rPr>
              <a:t/>
            </a:r>
          </a:p>
        </p:txBody>
      </p:sp>
      <p:sp>
        <p:nvSpPr>
          <p:cNvPr id="12" name="TextBox 11"/>
          <p:cNvSpPr txBox="1"/>
          <p:nvPr/>
        </p:nvSpPr>
        <p:spPr>
          <a:xfrm>
            <a:off x="6263640" y="1603918"/>
            <a:ext cx="5367528" cy="4796881"/>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निषेध [78(4)]</a:t>
            </a:r>
            <a:r>
              <a:rPr sz="1450" b="0" i="0">
                <a:solidFill>
                  <a:srgbClr val="202733"/>
                </a:solidFill>
                <a:latin typeface="Nirmala UI"/>
                <a:cs typeface="Nirmala UI"/>
                <a:ea typeface="Nirmala UI"/>
              </a:rPr>
              <a:t>  —  संसद या राज्य विधानसभा का सदस्य, अथवा किसी पंचायती राज संस्था का सदस्य या अध्यक्ष — अध्यक्ष नहीं बन सकता</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आरक्षित पद [78(5)]</a:t>
            </a:r>
            <a:r>
              <a:rPr sz="1450" b="0" i="0">
                <a:solidFill>
                  <a:srgbClr val="202733"/>
                </a:solidFill>
                <a:latin typeface="Nirmala UI"/>
                <a:cs typeface="Nirmala UI"/>
                <a:ea typeface="Nirmala UI"/>
              </a:rPr>
              <a:t>  —  जिस जाति/वर्ग के लिए पद आरक्षित है, उसी वर्ग का अभ्यर्थी ही पात्र होगा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महिला के लिए आरक्षित</a:t>
            </a:r>
            <a:r>
              <a:rPr sz="1450" b="0" i="0">
                <a:solidFill>
                  <a:srgbClr val="202733"/>
                </a:solidFill>
                <a:latin typeface="Nirmala UI"/>
                <a:cs typeface="Nirmala UI"/>
                <a:ea typeface="Nirmala UI"/>
              </a:rPr>
              <a:t>  —  अभ्यर्थी का स्त्री-लिंग का होना आवश्यक</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प्रमाण-पत्र</a:t>
            </a:r>
            <a:r>
              <a:rPr sz="1450" b="0" i="0">
                <a:solidFill>
                  <a:srgbClr val="202733"/>
                </a:solidFill>
                <a:latin typeface="Nirmala UI"/>
                <a:cs typeface="Nirmala UI"/>
                <a:ea typeface="Nirmala UI"/>
              </a:rPr>
              <a:t>  —  आरक्षित पद पर नाम निर्देशन पत्र के साथ ही राज्य सरकार के सक्षम प्राधिकारी द्वारा जारी जाति प्रमाण पत्र की प्रति संलग्न होगी [आदेश 5164]</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 निर्देशन पत्र एवं अमानत राशि</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78(6) के खण्ड (i), (ii), (iii) एवं (iv) · प्ररूप 3-क (ROF_p075 पर छपा)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95</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470720"/>
          <a:ext cx="11064240" cy="1182623"/>
        </p:xfrm>
        <a:graphic>
          <a:graphicData uri="http://schemas.openxmlformats.org/drawingml/2006/table">
            <a:tbl>
              <a:tblPr firstRow="1" bandRow="1">
                <a:tableStyleId>{5C22544A-7EE6-4342-B048-85BDC9FD1C3A}</a:tableStyleId>
              </a:tblPr>
              <a:tblGrid>
                <a:gridCol w="3688080"/>
                <a:gridCol w="3688080"/>
                <a:gridCol w="3688080"/>
              </a:tblGrid>
              <a:tr h="295655">
                <a:tc>
                  <a:txBody>
                    <a:bodyPr/>
                    <a:lstStyle/>
                    <a:p>
                      <a:r>
                        <a:rPr sz="1250" b="1" i="0">
                          <a:solidFill>
                            <a:srgbClr val="FFFFFF"/>
                          </a:solidFill>
                          <a:latin typeface="Nirmala UI"/>
                          <a:cs typeface="Nirmala UI"/>
                          <a:ea typeface="Nirmala UI"/>
                        </a:rPr>
                        <a:t>पद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सामान्य वर्ग</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महिला तथा अ.जा./अ.ज.जा./पिछड़ा वर्ग</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महापौर (Mayor)</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₹30,000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₹15,000</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सभापति (President)</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₹20,000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₹10,000</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अध्यक्ष (Chairman)</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₹10,000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₹5,000</a:t>
                      </a:r>
                    </a:p>
                  </a:txBody>
                  <a:tcPr marL="82296" marR="82296" marT="27432" marB="27432" anchor="ctr">
                    <a:solidFill>
                      <a:srgbClr val="FFFFFF"/>
                    </a:solidFill>
                  </a:tcPr>
                </a:tc>
              </a:tr>
            </a:tbl>
          </a:graphicData>
        </a:graphic>
      </p:graphicFrame>
      <p:sp>
        <p:nvSpPr>
          <p:cNvPr id="11" name="TextBox 10"/>
          <p:cNvSpPr txBox="1"/>
          <p:nvPr/>
        </p:nvSpPr>
        <p:spPr>
          <a:xfrm>
            <a:off x="566928" y="2854512"/>
            <a:ext cx="11064240" cy="354628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प्ररूप</a:t>
            </a:r>
            <a:r>
              <a:rPr sz="1450" b="0" i="0">
                <a:solidFill>
                  <a:srgbClr val="202733"/>
                </a:solidFill>
                <a:latin typeface="Nirmala UI"/>
                <a:cs typeface="Nirmala UI"/>
                <a:ea typeface="Nirmala UI"/>
              </a:rPr>
              <a:t>  —  अध्यक्ष पद का नाम निर्देशन पत्र प्ररूप 3-क में भरा जाएगा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प्रस्तावक</a:t>
            </a:r>
            <a:r>
              <a:rPr sz="1450" b="0" i="0">
                <a:solidFill>
                  <a:srgbClr val="202733"/>
                </a:solidFill>
                <a:latin typeface="Nirmala UI"/>
                <a:cs typeface="Nirmala UI"/>
                <a:ea typeface="Nirmala UI"/>
              </a:rPr>
              <a:t>  —  नाम निर्देशन पत्र किसी निर्वाचित सदस्य द्वारा प्रस्तावक के रूप में सम्यक् रूप से हस्ताक्षरित होना आवश्यक है [नियम 78(6)(iv)]</a:t>
            </a:r>
          </a:p>
        </p:txBody>
      </p:sp>
      <p:sp>
        <p:nvSpPr>
          <p:cNvPr id="12" name="Rounded Rectangle 11"/>
          <p:cNvSpPr/>
          <p:nvPr/>
        </p:nvSpPr>
        <p:spPr>
          <a:xfrm>
            <a:off x="566928" y="3851970"/>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66928" y="3851970"/>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22960" y="3979986"/>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आधी अमानत राशि केवल 'अनुसूचित जाति, अनुसूचित जनजाति एवं महिला उम्मीदवार' के लिए बताती है और पिछड़ा वर्ग छोड़ देती है — नियम 78(6)(i) से (iii) का पाठ 'woman candidate and candidates belonging to Scheduled Castes, Scheduled Tribes and Backward Classes' है — अतः पिछड़ा वर्ग का अभ्यर्थी भी आधी राशि का हकदार है, और पूरी राशि माँगना विधि-विरुद्ध होगा।</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अध्यक्षीय नाम निर्देशन के साथ क्या-क्या लगेगा</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4831 दिनांक 15.07.2026 · आदेश 4977 दिनांक 21.07.2026 · आदेश 4537 दिनांक 01.11.2019 · आदेश 3795 दिनांक 04.10.2019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96</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498671"/>
          <a:ext cx="11064240" cy="1755647"/>
        </p:xfrm>
        <a:graphic>
          <a:graphicData uri="http://schemas.openxmlformats.org/drawingml/2006/table">
            <a:tbl>
              <a:tblPr firstRow="1" bandRow="1">
                <a:tableStyleId>{5C22544A-7EE6-4342-B048-85BDC9FD1C3A}</a:tableStyleId>
              </a:tblPr>
              <a:tblGrid>
                <a:gridCol w="6454140"/>
                <a:gridCol w="4610100"/>
              </a:tblGrid>
              <a:tr h="292607">
                <a:tc>
                  <a:txBody>
                    <a:bodyPr/>
                    <a:lstStyle/>
                    <a:p>
                      <a:r>
                        <a:rPr sz="1250" b="1" i="0">
                          <a:solidFill>
                            <a:srgbClr val="FFFFFF"/>
                          </a:solidFill>
                          <a:latin typeface="Nirmala UI"/>
                          <a:cs typeface="Nirmala UI"/>
                          <a:ea typeface="Nirmala UI"/>
                        </a:rPr>
                        <a:t>दस्तावेज</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शासी आदेश</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दोषसिद्धि एवं विचाराधीन आपराधिक मुकदमों की घोषणा + परिशिष्ट-II</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आदेश 4831 दिनांक 15.07.2026</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घर में कार्यशील स्वच्छ शौचालय की घोषणा/अंडरटेकिंग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आदेश 4537 दिनांक 01.11.2019 [धारा 21(g)]</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₹50 के नॉन-न्यायिक स्टाम्प पेपर पर उपाबन्ध-I (शपथ पत्र)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आदेश 3795 दिनांक 04.10.2019</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आरक्षित पद पर जाति प्रमाण पत्र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आदेश 5164 दिनांक 15.11.2019 · नियम 78(5)</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सांख्यिकी सूचना का फॉर्म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आयोग द्वारा विहित प्रारूप</a:t>
                      </a:r>
                    </a:p>
                  </a:txBody>
                  <a:tcPr marL="82296" marR="82296" marT="27432" marB="27432" anchor="ctr">
                    <a:solidFill>
                      <a:srgbClr val="FFFFFF"/>
                    </a:solidFill>
                  </a:tcPr>
                </a:tc>
              </a:tr>
            </a:tbl>
          </a:graphicData>
        </a:graphic>
      </p:graphicFrame>
      <p:sp>
        <p:nvSpPr>
          <p:cNvPr id="11" name="Rounded Rectangle 10"/>
          <p:cNvSpPr/>
          <p:nvPr/>
        </p:nvSpPr>
        <p:spPr>
          <a:xfrm>
            <a:off x="566928" y="3455487"/>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55487"/>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83503"/>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(क) आपराधिक-मुकदमों की घोषणा के लिए पत्रांक 4149 दिनांक 21.10.2019 उद्धृत करती है, और (ख) 'संतानों की सूचना हेतु निर्धारित घोषणा पत्र' भी माँगती है — दोनों अब जीवित नहीं हैं, क्योंकि आदेश 4831 दिनांक 15.07.2026 ने 4149 को अधिक्रमित कर दिया, और संतान संबंधी घोषणा लेने वाला आदेश 502 दिनांक 02.06.1999 आदेश 4977 दिनांक 21.07.2026 से निरस्त हो चुका है (धारा 24(xvii) राजपत्र 25.03.2026 से विलोपित) — अतः 4149 के स्थान पर 4831 पढ़ाएँ और संतान संबंधी घोषणा माँगें ही नहीं।</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संलग्नक न लगे हों तो — मीमो की प्रक्रिया</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4831 का परिशिष्ट-III · आदेश 4537 का परिशिष्ट-2 · आदेश 808 की उपधारा (ii) एवं (iii)</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97</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ROF_p066.jpg"/>
          <p:cNvPicPr>
            <a:picLocks noChangeAspect="1"/>
          </p:cNvPicPr>
          <p:nvPr/>
        </p:nvPicPr>
        <p:blipFill>
          <a:blip r:embed="rId2"/>
          <a:stretch>
            <a:fillRect/>
          </a:stretch>
        </p:blipFill>
        <p:spPr>
          <a:xfrm>
            <a:off x="566928" y="1592328"/>
            <a:ext cx="5349240" cy="4130543"/>
          </a:xfrm>
          <a:prstGeom prst="rect">
            <a:avLst/>
          </a:prstGeom>
        </p:spPr>
      </p:pic>
      <p:sp>
        <p:nvSpPr>
          <p:cNvPr id="12" name="TextBox 11"/>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कमी की पूर्ति हेतु मीमो</a:t>
            </a:r>
            <a:r>
              <a:rPr sz="950" b="0" i="0">
                <a:solidFill>
                  <a:srgbClr val="5B6472"/>
                </a:solidFill>
                <a:latin typeface="Nirmala UI"/>
                <a:cs typeface="Nirmala UI"/>
                <a:ea typeface="Nirmala UI"/>
              </a:rPr>
              <a:t/>
            </a:r>
          </a:p>
        </p:txBody>
      </p:sp>
      <p:sp>
        <p:nvSpPr>
          <p:cNvPr id="13" name="TextBox 12"/>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सामान्य नियम</a:t>
            </a:r>
            <a:r>
              <a:rPr sz="1450" b="0" i="0">
                <a:solidFill>
                  <a:srgbClr val="202733"/>
                </a:solidFill>
                <a:latin typeface="Nirmala UI"/>
                <a:cs typeface="Nirmala UI"/>
                <a:ea typeface="Nirmala UI"/>
              </a:rPr>
              <a:t>  —  संबंधित आयोग-पत्रों में अंकित निर्देशों के अनुसार RO कमी की पूर्ति के लिए मीमो जारी करेगा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समय-सीमा</a:t>
            </a:r>
            <a:r>
              <a:rPr sz="1450" b="0" i="0">
                <a:solidFill>
                  <a:srgbClr val="202733"/>
                </a:solidFill>
                <a:latin typeface="Nirmala UI"/>
                <a:cs typeface="Nirmala UI"/>
                <a:ea typeface="Nirmala UI"/>
              </a:rPr>
              <a:t>  —  पूर्ति संवीक्षा प्रारम्भ होने से पूर्व — मीमो में तिथि एवं समय दोनों भरें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तब भी न दे</a:t>
            </a:r>
            <a:r>
              <a:rPr sz="1450" b="0" i="0">
                <a:solidFill>
                  <a:srgbClr val="202733"/>
                </a:solidFill>
                <a:latin typeface="Nirmala UI"/>
                <a:cs typeface="Nirmala UI"/>
                <a:ea typeface="Nirmala UI"/>
              </a:rPr>
              <a:t>  —  संबंधित RO द्वारा नाम निर्देशन अस्वीकार किया जा सकेगा</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एक अपवाद</a:t>
            </a:r>
            <a:r>
              <a:rPr sz="1450" b="0" i="0">
                <a:solidFill>
                  <a:srgbClr val="202733"/>
                </a:solidFill>
                <a:latin typeface="Nirmala UI"/>
                <a:cs typeface="Nirmala UI"/>
                <a:ea typeface="Nirmala UI"/>
              </a:rPr>
              <a:t>  —  उपाबन्ध-I (शपथपत्र) प्रस्तुत ही न किया हो तो आदेश 808(ii) के अनुसार वह सीधे नामंजूर करने योग्य है — मीमो केवल खाली कॉलम की स्थिति के लिए है</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दल द्वारा खड़ा किया गया प्रतिस्थानी अभ्यर्थी — प्ररूप 'घ'</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निर्वाचन प्रतीक (आरक्षण एवं आवंटन) आदेश का खण्ड 6 · प्ररूप 'घ' (ROF_p068 पर छपा)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98</a:t>
            </a:r>
          </a:p>
        </p:txBody>
      </p:sp>
      <p:sp>
        <p:nvSpPr>
          <p:cNvPr id="9" name="TextBox 8"/>
          <p:cNvSpPr txBox="1"/>
          <p:nvPr/>
        </p:nvSpPr>
        <p:spPr>
          <a:xfrm>
            <a:off x="566928" y="1697126"/>
            <a:ext cx="11064240" cy="4703673"/>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मनोनयन बदलना</a:t>
            </a:r>
            <a:r>
              <a:rPr sz="1450" b="0" i="0">
                <a:solidFill>
                  <a:srgbClr val="202733"/>
                </a:solidFill>
                <a:latin typeface="Nirmala UI"/>
                <a:cs typeface="Nirmala UI"/>
                <a:ea typeface="Nirmala UI"/>
              </a:rPr>
              <a:t>  —  दल पूर्व में अनुमोदित अभ्यर्थी का मनोनयन निरस्त कर दूसरे को अनुमोदित कर सकता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शर्त</a:t>
            </a:r>
            <a:r>
              <a:rPr sz="1450" b="0" i="0">
                <a:solidFill>
                  <a:srgbClr val="202733"/>
                </a:solidFill>
                <a:latin typeface="Nirmala UI"/>
                <a:cs typeface="Nirmala UI"/>
                <a:ea typeface="Nirmala UI"/>
              </a:rPr>
              <a:t>  —  प्ररूप 'घ' में स्पष्ट उल्लेख हो कि पूर्ववर्ती मनोनयन निरस्त कर दिया गया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समय</a:t>
            </a:r>
            <a:r>
              <a:rPr sz="1450" b="0" i="0">
                <a:solidFill>
                  <a:srgbClr val="202733"/>
                </a:solidFill>
                <a:latin typeface="Nirmala UI"/>
                <a:cs typeface="Nirmala UI"/>
                <a:ea typeface="Nirmala UI"/>
              </a:rPr>
              <a:t>  —  दल के अध्यक्ष या प्राधिकृत व्यक्ति द्वारा हस्ताक्षरित प्ररूप 'घ' आदेश के खण्ड 6 की समयावधि के भीतर RO को मिल जाए</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एकाधिक प्ररूप 'घ'</a:t>
            </a:r>
            <a:r>
              <a:rPr sz="1450" b="0" i="0">
                <a:solidFill>
                  <a:srgbClr val="202733"/>
                </a:solidFill>
                <a:latin typeface="Nirmala UI"/>
                <a:cs typeface="Nirmala UI"/>
                <a:ea typeface="Nirmala UI"/>
              </a:rPr>
              <a:t>  —  भिन्न-भिन्न अभ्यर्थियों के लिए एक से अधिक प्ररूप 'घ' मिलें और दल यह न बता सके कि पूर्ववर्ती वापस लिया गया</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तब</a:t>
            </a:r>
            <a:r>
              <a:rPr sz="1450" b="0" i="0">
                <a:solidFill>
                  <a:srgbClr val="202733"/>
                </a:solidFill>
                <a:latin typeface="Nirmala UI"/>
                <a:cs typeface="Nirmala UI"/>
                <a:ea typeface="Nirmala UI"/>
              </a:rPr>
              <a:t>  —  RO केवल उसी एक अभ्यर्थी को दल का मानेगा जिसका नाम निर्देशन पत्र सबसे पहले प्राप्त हुआ है</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8A3F2B"/>
                </a:solidFill>
                <a:latin typeface="Nirmala UI"/>
                <a:cs typeface="Nirmala UI"/>
                <a:ea typeface="Nirmala UI"/>
              </a:rPr>
              <a:t>खण्ड 12 · अध्यक्ष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'ग' एवं प्ररूप 'घ' — अध्यक्षीय संस्करण</a:t>
            </a:r>
          </a:p>
        </p:txBody>
      </p:sp>
      <p:sp>
        <p:nvSpPr>
          <p:cNvPr id="5" name="Rectangle 4"/>
          <p:cNvSpPr/>
          <p:nvPr/>
        </p:nvSpPr>
        <p:spPr>
          <a:xfrm>
            <a:off x="521207" y="1170432"/>
            <a:ext cx="777240" cy="3810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8A3F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अधिसूचना एफ 4(1)(1)नपा/रानिआ/14/… का खण्ड 6 — अध्यक्षीय पद हेतु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रिटर्निंग अधिकारी  ·  99</a:t>
            </a:r>
          </a:p>
        </p:txBody>
      </p:sp>
      <p:sp>
        <p:nvSpPr>
          <p:cNvPr id="9" name="Rounded Rectangle 8"/>
          <p:cNvSpPr/>
          <p:nvPr/>
        </p:nvSpPr>
        <p:spPr>
          <a:xfrm>
            <a:off x="521207" y="1546608"/>
            <a:ext cx="5440679" cy="4221983"/>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ROF_p068.jpg"/>
          <p:cNvPicPr>
            <a:picLocks noChangeAspect="1"/>
          </p:cNvPicPr>
          <p:nvPr/>
        </p:nvPicPr>
        <p:blipFill>
          <a:blip r:embed="rId2"/>
          <a:stretch>
            <a:fillRect/>
          </a:stretch>
        </p:blipFill>
        <p:spPr>
          <a:xfrm>
            <a:off x="566928" y="1592328"/>
            <a:ext cx="5349240" cy="4130543"/>
          </a:xfrm>
          <a:prstGeom prst="rect">
            <a:avLst/>
          </a:prstGeom>
        </p:spPr>
      </p:pic>
      <p:sp>
        <p:nvSpPr>
          <p:cNvPr id="11" name="TextBox 10"/>
          <p:cNvSpPr txBox="1"/>
          <p:nvPr/>
        </p:nvSpPr>
        <p:spPr>
          <a:xfrm>
            <a:off x="566928" y="5805167"/>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 'ग' (प्राधिकृत व्यक्ति) एवं प्ररूप 'घ' (अनुमोदित एवं प्रतिस्थानी अभ्यर्थी)</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प्ररूप 'ग'</a:t>
            </a:r>
            <a:r>
              <a:rPr sz="1450" b="0" i="0">
                <a:solidFill>
                  <a:srgbClr val="202733"/>
                </a:solidFill>
                <a:latin typeface="Nirmala UI"/>
                <a:cs typeface="Nirmala UI"/>
                <a:ea typeface="Nirmala UI"/>
              </a:rPr>
              <a:t>  —  सदस्य पद के प्ररूप 'क' का ही अध्यक्षीय संस्करण — प्राधिकृत व्यक्तियों के नाम एवं नमूना हस्ताक्षर</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प्ररूप 'घ'</a:t>
            </a:r>
            <a:r>
              <a:rPr sz="1450" b="0" i="0">
                <a:solidFill>
                  <a:srgbClr val="202733"/>
                </a:solidFill>
                <a:latin typeface="Nirmala UI"/>
                <a:cs typeface="Nirmala UI"/>
                <a:ea typeface="Nirmala UI"/>
              </a:rPr>
              <a:t>  —  सदस्य पद के प्ररूप 'ख' का अध्यक्षीय संस्करण — आठ स्तम्भ</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प्ररूप 'घ' का पैरा 3</a:t>
            </a:r>
            <a:r>
              <a:rPr sz="1450" b="0" i="0">
                <a:solidFill>
                  <a:srgbClr val="202733"/>
                </a:solidFill>
                <a:latin typeface="Nirmala UI"/>
                <a:cs typeface="Nirmala UI"/>
                <a:ea typeface="Nirmala UI"/>
              </a:rPr>
              <a:t>  —  प्रमाणन कि नामित प्रत्येक अभ्यर्थी दल का सदस्य है और उसका नाम दल की नामावली में विधिवत शामिल है</a:t>
            </a:r>
          </a:p>
          <a:p>
            <a:pPr algn="l">
              <a:lnSpc>
                <a:spcPct val="110000"/>
              </a:lnSpc>
              <a:spcAft>
                <a:spcPts val="700"/>
              </a:spcAft>
            </a:pPr>
            <a:r>
              <a:rPr sz="1050" b="1" i="0">
                <a:solidFill>
                  <a:srgbClr val="8A3F2B"/>
                </a:solidFill>
                <a:latin typeface="Nirmala UI"/>
                <a:cs typeface="Nirmala UI"/>
                <a:ea typeface="Nirmala UI"/>
              </a:rPr>
              <a:t>●  </a:t>
            </a:r>
            <a:r>
              <a:rPr sz="1450" b="1" i="0">
                <a:solidFill>
                  <a:srgbClr val="162842"/>
                </a:solidFill>
                <a:latin typeface="Nirmala UI"/>
                <a:cs typeface="Nirmala UI"/>
                <a:ea typeface="Nirmala UI"/>
              </a:rPr>
              <a:t>समय-सीमा</a:t>
            </a:r>
            <a:r>
              <a:rPr sz="1450" b="0" i="0">
                <a:solidFill>
                  <a:srgbClr val="202733"/>
                </a:solidFill>
                <a:latin typeface="Nirmala UI"/>
                <a:cs typeface="Nirmala UI"/>
                <a:ea typeface="Nirmala UI"/>
              </a:rPr>
              <a:t>  —  अंतिम तारीख को 3.00 बजे अपरान्ह से पूर्व; फैक्स/ई-मेल/व्हाट्सएप से भेजा प्ररूप मान्य नहीं</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