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628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960120"/>
            <a:ext cx="2377440" cy="2794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66928"/>
            <a:ext cx="10607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00" b="0" i="0">
                <a:solidFill>
                  <a:srgbClr val="C9D3E0"/>
                </a:solidFill>
                <a:latin typeface="Nirmala UI"/>
                <a:cs typeface="Nirmala UI"/>
                <a:ea typeface="Nirmala UI"/>
              </a:rPr>
              <a:t>स्वतंत्र प्रशिक्षण-सामग्री · टीम समदड़ी (BLMT), जिला बालोतरा — आयोग का प्रकाशन नहीं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371600"/>
            <a:ext cx="10881360" cy="16914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दल</a:t>
            </a:r>
          </a:p>
          <a:p>
            <a:pPr algn="l">
              <a:lnSpc>
                <a:spcPct val="104000"/>
              </a:lnSpc>
              <a:spcAft>
                <a:spcPts val="600"/>
              </a:spcAft>
            </a:pPr>
            <a:r>
              <a:rPr sz="40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एक बैठक में पूरा दिन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136188"/>
            <a:ext cx="10515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900" b="0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नगरपालिका आम चुनाव 2026 (राजस्थान) — रवानगी से सामग्री जमा कराने तक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4453128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दल: 1 पीठासीन अधिकारी + 3 मतदान अधिकारी [आदेश 4038]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4837176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केन्द्र पर पहुँचना: मतदान से एक दिन पूर्व, अधिकतम सायं 4 बजे [परिशिष्ट-14(2क)]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5221224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आधार: मार्गदर्शिका 2026 · नियम 35-क, 43, 44, 47-क, 50-क · MPSV पुस्तिका अ.3–5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5800" y="5605272"/>
            <a:ext cx="10515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F2C4A5"/>
                </a:solidFill>
                <a:latin typeface="Nirmala UI"/>
                <a:cs typeface="Nirmala UI"/>
                <a:ea typeface="Nirmala UI"/>
              </a:rPr>
              <a:t>▪  </a:t>
            </a:r>
            <a:r>
              <a:rPr sz="1350" b="0" i="0">
                <a:solidFill>
                  <a:srgbClr val="DDE4EC"/>
                </a:solidFill>
                <a:latin typeface="Nirmala UI"/>
                <a:cs typeface="Nirmala UI"/>
                <a:ea typeface="Nirmala UI"/>
              </a:rPr>
              <a:t>स्वतंत्र सामग्री — आयोग का प्रकाशन नहीं; विवाद में मूल आदेश ही अंतिम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635508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000" b="0" i="1">
                <a:solidFill>
                  <a:srgbClr val="93A2B5"/>
                </a:solidFill>
                <a:latin typeface="Nirmala UI"/>
                <a:cs typeface="Nirmala UI"/>
                <a:ea typeface="Nirmala UI"/>
              </a:rPr>
              <a:t>भूमिका-वार विस्तार PRO/PO-1/PO-2/PO-3 डेक में; मशीन का बटन-स्तरीय अभ्यास EVM डेक व सिमुलेशन लैब में।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व्यवस्था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पहुँचते ही यह पाँच देखिए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परिशिष्ट-14(2क); ले-आउट: परिशिष्ट-5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2846" y="1252728"/>
            <a:ext cx="3737402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mg_pari5_layo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566" y="1298448"/>
            <a:ext cx="3645962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परिशिष्ट-5 — निर्धारित ले-आउट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4747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10898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प्रतीक्षा का स्थान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पुरुष व महिला की अलग-अलग पंक्तियाँ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252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088672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प्रवेश व निकास पृथक्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आमने-सामने न हों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0302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566446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मतदान कक्ष में पर्याप्त प्रकाश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और मतपत्र यूनिट की गोपनीयता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0807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044220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क्षेत्र-ब्यौरा व अभ्यर्थी-सूची प्रदर्शित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बाहर, दिखने वाली जगह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63640" y="355857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30568" y="3521994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बैठक नियत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आप · मतदान अधिकारी · अभिकर्ता — और CU कहाँ रखी जाएगी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चेतावनी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ये दो चूकें केन्द्र पर ही होती हैं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परिशिष्ट-14(2क) — दोनों मद 🚨 चिह्नित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60184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660184"/>
            <a:ext cx="82296" cy="792734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1788200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राजनैतिक फोटो — हटाइए या पूरी तरह ढकिए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किसी दल के नेता का कोई चित्र केन्द्र में टंगा न रहे। ढकना भी चलेगा, पर आधा-अधूरा नहीं।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2654086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2654086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2782102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अभिरक्षा आपकी — किसी और की नहीं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व सामग्री बिल्कुल आपकी अभिरक्षा में रहेगी।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पुलिस गार्ड या किसी अन्य की अभिरक्षा में कदापि न छोड़ें — केवल आप, या आपका चुना हुआ मतदान अधिकारी।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04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मॉक पोल — और उसके बाद CLEAR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दिन का सबसे नाज़ुक पन्द्रह मिनट [MPSV अ.5]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मशीन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परिणाम खण्ड के बटन — पहचान लीजिए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MPSV अ.3, अ.5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207" y="1831551"/>
            <a:ext cx="5440679" cy="3652096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cu_result_sec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877271"/>
            <a:ext cx="5349240" cy="35606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5520224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परिणाम खण्ड खुला — Close · Result I/II · Clear · Total · Ballot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977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1160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 मतदाता के लिए — सामान्यतः PO-3 दबाता है [MG अ.2(3)]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9024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53666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अब तक दर्ज मतों की संख्या — मॉक पोल में शून्य दिखाने के लिए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827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46172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Clear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 पोल के मत मिटाने के लिए — केवल एक बार, मॉक के बाद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7525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38678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समाप्ति पर; इसकी रबर कैप बन्द होनी ही चाहिए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क्रम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के बाद — इसी क्रम में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MPSV अ.5; MG अ.4 पृ.20; चैक मेमो मद 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69994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569994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615714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एजेंटों के सामने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06140" y="1569994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406140" y="1569994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525012" y="1615714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1-1 मत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नोटा सहित हर बटन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3140964" y="1782338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245352" y="1569994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45352" y="1569994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64224" y="1615714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गिनती मिलाइए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5980176" y="1782338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9084563" y="1569994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203436" y="1615714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0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CLEAR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मॉक मत मिटे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8819388" y="1782338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084563" y="2534178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203436" y="2579898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0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Total = 0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शून्य दिखाइए</a:t>
            </a:r>
          </a:p>
        </p:txBody>
      </p:sp>
      <p:sp>
        <p:nvSpPr>
          <p:cNvPr id="25" name="Down Arrow 24"/>
          <p:cNvSpPr/>
          <p:nvPr/>
        </p:nvSpPr>
        <p:spPr>
          <a:xfrm>
            <a:off x="10280141" y="2186706"/>
            <a:ext cx="155448" cy="310896"/>
          </a:xfrm>
          <a:prstGeom prst="down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245352" y="2534178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245352" y="2534178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364224" y="2579898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6.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स्विच ऑफ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सील से पहले</a:t>
            </a:r>
          </a:p>
        </p:txBody>
      </p:sp>
      <p:sp>
        <p:nvSpPr>
          <p:cNvPr id="29" name="Left Arrow 28"/>
          <p:cNvSpPr/>
          <p:nvPr/>
        </p:nvSpPr>
        <p:spPr>
          <a:xfrm>
            <a:off x="8819388" y="2746522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3406140" y="2534178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3406140" y="2534178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525012" y="2579898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7.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क्रमांक नोट+नोट कराएँ</a:t>
            </a:r>
          </a:p>
        </p:txBody>
      </p:sp>
      <p:sp>
        <p:nvSpPr>
          <p:cNvPr id="33" name="Left Arrow 32"/>
          <p:cNvSpPr/>
          <p:nvPr/>
        </p:nvSpPr>
        <p:spPr>
          <a:xfrm>
            <a:off x="5980176" y="2746522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66928" y="2534178"/>
            <a:ext cx="2546604" cy="580135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566928" y="2534178"/>
            <a:ext cx="2546604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85800" y="2579898"/>
            <a:ext cx="2308860" cy="488695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8.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कैप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बन्द</a:t>
            </a:r>
          </a:p>
        </p:txBody>
      </p:sp>
      <p:sp>
        <p:nvSpPr>
          <p:cNvPr id="37" name="Left Arrow 36"/>
          <p:cNvSpPr/>
          <p:nvPr/>
        </p:nvSpPr>
        <p:spPr>
          <a:xfrm>
            <a:off x="3140964" y="2746522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566928" y="3315482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FDF3E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66928" y="3315482"/>
            <a:ext cx="82296" cy="984250"/>
          </a:xfrm>
          <a:prstGeom prst="rect">
            <a:avLst/>
          </a:prstGeom>
          <a:solidFill>
            <a:srgbClr val="C886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22960" y="3443498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CLEAR के बिना आगे कुछ नहीं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CLEAR दबाए बिना सीलिंग की तो मशीन में मॉक मत रह जाएँगे — यही री-पोल का सबसे आम कारण है।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Total = 0 एजेंटों को दिखाकर ही आगे बढ़िए, और डायरी में समय लिखिए।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सील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 व स्ट्रिप सील — लगाने का ढंग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32-ख(3)–(5); MPSV अ.3; चैक मेमो मद 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207" y="1838651"/>
            <a:ext cx="5440679" cy="3637897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eal_pi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884371"/>
            <a:ext cx="5349240" cy="35464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5513124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 लगाते हुए — एड्रेस टैग लटके हुए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704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8231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 भीतरी ढक्कन के फ्रेम में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पिंक पीछे, सफेद बाहर; क्रमांक के नीचे पूरे हस्ताक्षर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8258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46005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 ऐसे लगे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कि तोड़े बिना रिजल्ट सेक्शन दबाया ही न जा सके [32-ख(3)]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603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23779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स्ट्रिप सील — A → B → C → D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D: CLOSE की रबर कैप के नीचे से घुमाकर; सीरियल दिखता रहे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381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01553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एड्रेस टैग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CU क्रमांक लिखकर हस्ताक्षर; हरा ट्वाईन + चपड़ी; खराब टैग कदापि नहीं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05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मतदान — चार मेज़ें, एक क्रम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मतदाता का रास्ता, और हर मेज़ पर क्या तय होता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प्रवाह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 का रास्ता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 (कर्तव्य-विभाजन); ले-आउट परिशिष्ट-5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88348"/>
            <a:ext cx="1978761" cy="74955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6883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734068"/>
            <a:ext cx="1741017" cy="65811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प्रवेश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कतार से, एक-एक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38297" y="1688348"/>
            <a:ext cx="1978761" cy="74955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838297" y="16883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57169" y="1734068"/>
            <a:ext cx="1741017" cy="65811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PO-1 — पहचान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चिन्हित प्रति + फोटो-दस्तावेज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2573121" y="1985401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109667" y="1688348"/>
            <a:ext cx="1978761" cy="74955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109667" y="16883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28539" y="1734068"/>
            <a:ext cx="1741017" cy="65811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PO-2 — स्याही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14-क + पर्ची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4844491" y="1985401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381036" y="1688348"/>
            <a:ext cx="1978761" cy="74955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7381036" y="1688348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99908" y="1734068"/>
            <a:ext cx="1741017" cy="65811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PO-3 — Ballot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पर्ची लेकर ही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7115860" y="1985401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652406" y="1688348"/>
            <a:ext cx="1978761" cy="749554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71278" y="1734068"/>
            <a:ext cx="1741017" cy="65811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2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मतदान कक्ष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 + लम्बी बीप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9387230" y="1985401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66928" y="2639070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66928" y="2639070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22960" y="2767086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अड़चन आए तो मतदाता वापिस नहीं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किसी भी पड़ाव पर प्रश्न खड़ा हो, तो प्रकरण पीठासीन अधिकारी की मेज़ पर आता है — कतार में नहीं लौटता।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PO-2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 — किस अंगुली पर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35-क(2)(क); परिशिष्ट-18 = आदेश 2205 दि. 04.07.2019, निर्देश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18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615165"/>
          <a:ext cx="11064239" cy="1359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1291"/>
                <a:gridCol w="3134868"/>
                <a:gridCol w="3688080"/>
              </a:tblGrid>
              <a:tr h="339851"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स्थिति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अंगुली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आधार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33985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सामान्य नगरपालिका मतदान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बाईं तर्जनी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 35-क(2)(क)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339851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पुनर्मतदान (री-पोल)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बाईं मध्यमा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परिशिष्ट-18 · आदेश 2205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339854"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लोकसभा/विधानसभा के तुरन्त बाद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दाईं तर्जनी, सभी मतदाताओं की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तभी, जब पिछला निशान दृष्टव्य हो — जिला/आयोग से पुष्ट करें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175741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175741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303757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लगाना PO-2 का, जाँचना PO-3 का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स्याही लगाना द्वितीय मतदान अधिकारी का काम है; Ballot दबाने से पूर्व निशान जाँचना तृतीय का [आदेश 1408, निर्देश 2]।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PO-2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रजिस्टर 14-क — चार स्तम्भ, और उनका अनुशासन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35-क व 78; प्रश्नोत्तर §4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19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2558" y="1252728"/>
            <a:ext cx="3737978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rules_p1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78" y="1298448"/>
            <a:ext cx="3646538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FORM 14A — मतदाताओं का रजिस्टर (खाली)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704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8231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1 — क्रम संख्या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किसी भी दशा में नहीं बदली जाती; क्रम भंग हो तब भी नहीं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8258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46005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2 — नामावली की क्रम संख्या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का भाग-क्रम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603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23779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3 — हस्ताक्षर/अंगूठा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का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381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01553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4 — अभ्युक्तियाँ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पहचान दस्तावेज़ के अन्तिम चार डिजिट — हर मतदाता के लिए, विशेष प्रकरण नहीं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नक्शा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पूरा दिन — एक नज़र में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परिशिष्ट-14; नियम 47-क, 50-क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73530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66928" y="1573530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1619250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1.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रवानगी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सामग्री + मशीन जाँच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38297" y="1573530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838297" y="1573530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957169" y="1619250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2.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केन्द्र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4 बजे तक, व्यवस्था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2573121" y="1778507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109667" y="1573530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DF3E2"/>
          </a:solidFill>
          <a:ln w="15240">
            <a:solidFill>
              <a:srgbClr val="C886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228539" y="1619250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3.  </a:t>
            </a:r>
            <a:r>
              <a:rPr sz="1150" b="1" i="0">
                <a:solidFill>
                  <a:srgbClr val="C8861A"/>
                </a:solidFill>
                <a:latin typeface="Nirmala UI"/>
                <a:cs typeface="Nirmala UI"/>
                <a:ea typeface="Nirmala UI"/>
              </a:rPr>
              <a:t>मॉक पोल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फिर CLEAR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844491" y="1778507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381036" y="1573530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7381036" y="1573530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499908" y="1619250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4.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7:00 प्रारम्भ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चार मेज़ें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7115860" y="1778507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652406" y="1573530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9652406" y="1573530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71278" y="1619250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5.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दिन भर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विशेष स्थितियाँ + डायरी</a:t>
            </a:r>
          </a:p>
        </p:txBody>
      </p:sp>
      <p:sp>
        <p:nvSpPr>
          <p:cNvPr id="26" name="Right Arrow 25"/>
          <p:cNvSpPr/>
          <p:nvPr/>
        </p:nvSpPr>
        <p:spPr>
          <a:xfrm>
            <a:off x="9387230" y="1778507"/>
            <a:ext cx="237744" cy="155448"/>
          </a:xfrm>
          <a:prstGeom prst="righ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652406" y="2522981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652406" y="2522981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771278" y="2568701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6.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6:00 समाप्ति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कतार को पर्चियाँ</a:t>
            </a:r>
          </a:p>
        </p:txBody>
      </p:sp>
      <p:sp>
        <p:nvSpPr>
          <p:cNvPr id="30" name="Down Arrow 29"/>
          <p:cNvSpPr/>
          <p:nvPr/>
        </p:nvSpPr>
        <p:spPr>
          <a:xfrm>
            <a:off x="10564063" y="2175510"/>
            <a:ext cx="155448" cy="310896"/>
          </a:xfrm>
          <a:prstGeom prst="down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381036" y="2522981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7381036" y="2522981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499908" y="2568701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7.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+ लेखा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14-ग भाग-1</a:t>
            </a:r>
          </a:p>
        </p:txBody>
      </p:sp>
      <p:sp>
        <p:nvSpPr>
          <p:cNvPr id="34" name="Left Arrow 33"/>
          <p:cNvSpPr/>
          <p:nvPr/>
        </p:nvSpPr>
        <p:spPr>
          <a:xfrm>
            <a:off x="9387230" y="2727959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109667" y="2522981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FFFFFF"/>
          </a:solidFill>
          <a:ln w="15240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5109667" y="2522981"/>
            <a:ext cx="1978761" cy="54864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228539" y="2568701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8.  </a:t>
            </a:r>
            <a:r>
              <a:rPr sz="11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सीलबन्दी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+ 8 लिफाफे</a:t>
            </a:r>
          </a:p>
        </p:txBody>
      </p:sp>
      <p:sp>
        <p:nvSpPr>
          <p:cNvPr id="38" name="Left Arrow 37"/>
          <p:cNvSpPr/>
          <p:nvPr/>
        </p:nvSpPr>
        <p:spPr>
          <a:xfrm>
            <a:off x="7115860" y="2727959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2838297" y="2522981"/>
            <a:ext cx="1978761" cy="565404"/>
          </a:xfrm>
          <a:prstGeom prst="roundRect">
            <a:avLst>
              <a:gd name="adj" fmla="val 14000"/>
            </a:avLst>
          </a:prstGeom>
          <a:solidFill>
            <a:srgbClr val="EAF5EE"/>
          </a:solidFill>
          <a:ln w="15240">
            <a:solidFill>
              <a:srgbClr val="1E7A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957169" y="2568701"/>
            <a:ext cx="1741017" cy="4739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11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9.  </a:t>
            </a:r>
            <a:r>
              <a:rPr sz="1150" b="1" i="0">
                <a:solidFill>
                  <a:srgbClr val="1E7A46"/>
                </a:solidFill>
                <a:latin typeface="Nirmala UI"/>
                <a:cs typeface="Nirmala UI"/>
                <a:ea typeface="Nirmala UI"/>
              </a:rPr>
              <a:t>जमा</a:t>
            </a:r>
          </a:p>
          <a:p>
            <a:pPr algn="ctr">
              <a:lnSpc>
                <a:spcPct val="105000"/>
              </a:lnSpc>
              <a:spcAft>
                <a:spcPts val="100"/>
              </a:spcAft>
            </a:pPr>
            <a:r>
              <a:rPr sz="9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नियम 50-क</a:t>
            </a:r>
          </a:p>
        </p:txBody>
      </p:sp>
      <p:sp>
        <p:nvSpPr>
          <p:cNvPr id="41" name="Left Arrow 40"/>
          <p:cNvSpPr/>
          <p:nvPr/>
        </p:nvSpPr>
        <p:spPr>
          <a:xfrm>
            <a:off x="4844491" y="2727959"/>
            <a:ext cx="237744" cy="155448"/>
          </a:xfrm>
          <a:prstGeom prst="leftArrow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566928" y="3289554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66928" y="3289554"/>
            <a:ext cx="82296" cy="98425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22960" y="3417570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इस डेक का क्रम यही है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पहले वे सात चूकें, जिनसे री-पोल होता है — फिर दिन इसी क्रम में।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हर पन्ने के नीचे उसका स्रोत है; संख्या मूल दस्तावेज़ से मिलाकर ही काम में लीजिए।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PO-3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Ballot दबाने से पहले — तीन बातें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अ.2(3); प्रश्नोत्तर §5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63226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595688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पर्ची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PO-2 की जारी की हुई मतदाता पर्ची हो — अशासकीय पहचान-पर्ची से प्रवेश नहीं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13950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2102926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स्याही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अमिट स्याही का निशान स्पष्ट हो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6467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610164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कक्ष खाली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पिछला मतदाता मतदान पूरा करके बाहर आ चुका हो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318570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66928" y="3318570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3446586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लम्बी बीप = मत दर्ज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बटन दबते ही लम्बी बीप आती है। बीप न आए तो मतदाता को दोबारा दबाने के लिए मत कहिए — प्रकरण पीठासीन अधिकारी का है।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06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विशेष स्थितियाँ — जो दिन भर में आती हैं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आक्षेपित मत · निविदत्त मत · दृष्टिहीन एवं शिथिलांग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आक्षेपित मत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चुनौती — ₹2, रसीद, और जाँच का क्रम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43(1), 43(5); मार्गदर्शिका अ.6(2); रसीद: परिशिष्ट-13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2558" y="1252728"/>
            <a:ext cx="3737978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rules_p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78" y="1298448"/>
            <a:ext cx="3646538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FORM 13 — चुनौती मतों की सूची (खाली)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704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8231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₹2 नगद पहले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राशि जमा हुए बिना चुनौती स्वीकार ही न करें [अ.6(2)]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8258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46005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रसीद परिशिष्ट-13 की बुक से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प्रतिपर्ण पर 'नियम 43(5) के अन्तर्गत' लिखा होता है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603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23779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 चुनौतीकर्ता सिद्ध करे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प्रथम दृष्ट्या — न कर पाए तो चुनौती नहीं मानी जाएगी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381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01553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तभी मतदाता से खण्डन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दोनों को शपथ; आसपास के लोगों से तथ्य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निविदत्त मत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जब कोई और आपके मतदाता के नाम से मत दे गया हो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44 व 78; प्ररूप 14-ख; प्रश्नोत्तर §7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2558" y="1252728"/>
            <a:ext cx="3737978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rules_p1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78" y="1298448"/>
            <a:ext cx="3646538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FORM 14 — निविदत्त मतों की सूची (खाली)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704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8231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पहचान से संतुष्ट होइए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असली है या नहीं — एजेंटों की सहायता से पीठासीन तय करते हैं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8258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46005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फिर बाएँ हाथ की तर्जनी पर स्याही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क्रम उलटा नहीं होता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603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23779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फिर प्ररूप 14-ख में प्रविष्टि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मतदाता के हस्ताक्षर या अंगूठा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381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01553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इसके पश्चात ही मतपत्र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केन्द्र पर बीस मिलते हैं; कम पड़ें तो जोनल मजिस्ट्रेट को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साथी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दृष्टिहीन एवं शिथिलांग मतदाता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मार्गदर्शिका अ.7; नियम 38-क; सूची: FORM 12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652595"/>
            <a:ext cx="11064240" cy="474820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अनुमति का आधार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केवल दृष्टिहीनता या अंग-शिथिलता — प्रतीक पहचानने या बटन दबाने में असमर्थता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निरक्षरता पर्याप्त नहीं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मार्गदर्शिका स्पष्ट कहती है — केवल निरक्षर होना आधार नहीं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साथी की आयु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कम से कम अठारह वर्ष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सूची में प्रविष्टि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प्ररूप 12 — दृष्टिहीन एवं शिथिलांग निर्वाचकों की सूची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901259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2901259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029275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साथी की विधिक प्रक्रिया अलग है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साथी को घोषणा देनी होती है, और एक साथी एक ही मतदाता के साथ जा सकता है।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07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समाप्ति — और दिन का अंकगणित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प्ररूप 14-ग भाग-1: यहीं सबसे ज़्यादा गड़बड़ होती है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लेखा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14-ग का मिलान-सूत्र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44 व 78; MG अ.11(3); परिशिष्ट-8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2558" y="1252728"/>
            <a:ext cx="3737978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rules_p1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78" y="1298448"/>
            <a:ext cx="3646538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FORM 14C भाग-1 — रिकार्ड किये गये मतों का लेखा (खाली)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704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8231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सूत्र: मद 5 = मद 2 − मद 3 − मद 4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मशीन के मत = रजिस्टर के मतदाता − दो श्रेणियाँ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8258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46005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3 — 'No Vote'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रजिस्टर में हस्ताक्षर कर के भी स्वयं मत न डालने वाले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603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23779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4 — मत नहीं देने दिया गया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पीठासीन अधिकारी द्वारा, नियम 35-क के अधीन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381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01553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मिलान न बैठे तो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संख्याएँ मत बदलिए — पहले Total दोबारा पढ़िए, फिर मद 6 में फर्क लिखिए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जो आप नहीं भरेंगे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हर खाना आपका नहीं है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FORM 14C भाग-2; पुस्तिका पृ.11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72558" y="1252728"/>
            <a:ext cx="3737978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rules_p1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278" y="1298448"/>
            <a:ext cx="3646538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FORM 14C भाग-2 — मतगणना का परिणाम (खाली)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3640" y="1781190"/>
            <a:ext cx="5367528" cy="46196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पर स्वयं लिखा है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'इस भाग का इन्द्राज मतदान दल के पीठासीन अधिकारी द्वारा नहीं किया जाएगा'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खाली छोड़ना यहाँ चूक नहीं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भर देना चूक है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भाग-1 आपका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भाग-2 मतगणना के दिन का — यह अन्तर अभी पहचान लीजिए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08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सीलबन्दी और सुपुर्दगी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नियम 47-क से 50-क तक की शृंखला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क्रम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सील करने का सही क्रम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47-क(1), 47-क(3); आदेश 145/2026 ¶2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29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207" y="1835788"/>
            <a:ext cx="5440679" cy="3643622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eal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881508"/>
            <a:ext cx="5349240" cy="35521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5515987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स्ट्रिप सील लपेटते हुए — एड्रेस टैग सहित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704807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8231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पहले लेखा तैयार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और अभिकर्ताओं को प्रतियाँ दे दीजिए — तभी मशीन सील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82581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46005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का पावर स्विच बन्द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फिर BU और CU का सम्बन्ध-विच्छेद [145/2026 ¶2; 47-क(1)]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60355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23779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अपनी सील तीन वर्ग लगा सकते हैं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मतदान अभिकर्ता · निर्वाचन अभिकर्ता · अभ्यर्थी स्वयं [47-क(3)]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38129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01553"/>
            <a:ext cx="4727448" cy="47777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'केवल पोलिंग एजेंट' कहकर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0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अभ्यर्थी को मना नहीं किया जा सकता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01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पहले वही, जो सबसे ज़्यादा बिगड़ता है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हर चुनाव में यही सात दोहराई जाती हैं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लिफाफे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आठ लिफाफे सीलबन्द — E-1 से E-8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47-क, 50-क; प्रश्नोत्तर §10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30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05925"/>
          <a:ext cx="11064240" cy="2269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8444"/>
                <a:gridCol w="9035796"/>
              </a:tblGrid>
              <a:tr h="283718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लिफाफा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सामग्री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E-1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निर्वाचक नामावली की चिन्हित प्रति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E-2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मतदाताओं का रजिस्टर (प्ररूप 14-क)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E-3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प्रयुक्त मतदाता पर्चियाँ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E-4 · E-5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अप्रयुक्त एवं प्रयुक्त निविदत्त मतपत्र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E-6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निविदत्त मतों की सूची (प्ररूप 14-ख)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E-7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आक्षेपित मतों की सूची (प्ररूप 13)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83718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E-8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निर्वाचन ड्यूटी प्रमाण-पत्र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976837"/>
            <a:ext cx="11064240" cy="792734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976837"/>
            <a:ext cx="82296" cy="792734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4104853"/>
            <a:ext cx="10607040" cy="5641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शेष लिफाफे सीलबन्द नहीं होते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E-9 से आगे के लिफाफे अलग श्रेणी में हैं — सूची मिलाकर ही जमा कराइए।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09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भरे हुए नमूने — पढ़िए, फिर भरिए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एक काल्पनिक बूथ के पन्ने — नाम काल्पनिक, भरने का ढंग असली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प्ररूप 14-क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मतदाताओं का रजिस्टर — भरा हुआ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नियम 35-क व 78; पुस्तिका पृ.7 — मनीष कुमार गोयल (SLMT-Jaipur)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7301" y="1252728"/>
            <a:ext cx="3428493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ota_p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21" y="1298448"/>
            <a:ext cx="3337053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14-क — भरा हुआ नमूना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3640" y="1775399"/>
            <a:ext cx="5367528" cy="4625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क्रम वही, जिस क्रम में मतदाता आया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बीच में खाली पंक्ति नहीं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स्तम्भ 4 में अन्तिम चार डिजिट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हर मतदाता के लिए, छोड़ना नहीं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रजिस्टर PO-2 की मेज़ पर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पर हिसाब पीठासीन का [MG अ.2(2)]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यही 14-ग से मिलेगा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अन्तर रहा तो मतगणना के दिन प्रश्न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प्ररूप 14-ग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मतों का लेखा — भरा हुआ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MG अ.11(3); पुस्तिका पृ.9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7301" y="1252728"/>
            <a:ext cx="3428493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ota_p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21" y="1298448"/>
            <a:ext cx="3337053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प्ररूप 14-ग भाग-1 — भरा हुआ नमूना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3640" y="1775399"/>
            <a:ext cx="5367528" cy="4625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मशीन के क्रमांक सबसे ऊपर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CU व BU — दोनों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5 — कुल मत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Total दबाकर आई संख्या तत्काल यहीं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8 — निविदत्त मतपत्र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नमूना परिशिष्ट-8 में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मद 9 — पेपर सील का लेखा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क्रमांक यहीं दर्ज होता है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डायरी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पीठासीन अधिकारी की डायरी — भरी हुई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चैक मेमो मद 19; पुस्तिका पृ.30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27301" y="1252728"/>
            <a:ext cx="3428493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paota_p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021" y="1298448"/>
            <a:ext cx="3337053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डायरी — भरा हुआ नमूना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3640" y="1775399"/>
            <a:ext cx="5367528" cy="4625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दिन भर लिखी जाती है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दिन के अंत में याद करके लिखी डायरी पकड़ी जाती है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हर घटना अपने समय पर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मॉक पोल · CLEAR · सीलिंग · प्रारम्भ · समाप्ति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विशेष स्थितियाँ भी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चुनौती मत · निविदत्त मत · मशीन बदली — सब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यह सातों घातक चूकों में छठी है</a:t>
            </a:r>
            <a:r>
              <a:rPr sz="12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[चैक मेमो मद 19]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निकलने से पहले — दस प्रश्न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एक का भी उत्तर 'नहीं' हो, तो अभी मत चढ़िए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अंतिम जाँच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दस — गिनकर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 व परिशिष्ट-15 का सार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583314"/>
            <a:ext cx="11064240" cy="481748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· BU · SDMM के क्रमांक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लिखे हुए, मेरे पास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सीलों के क्रमांक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लिखे हुए, और एजेंटों को भी नोट कराए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 BU पर, पंक्तिबद्ध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नोटा सहित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नामावली की चिन्हित प्रति + पूरक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पूरी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स्याही · पीतल मुहर · ऐरोक्रॉस · स्टाम्प पैड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चारों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निविदत्त मतपत्र — बीस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और सभी प्ररूप, परिशिष्ट व लिफाफे गिनकर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14-ग भाग-2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मैं नहीं भरूँगा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पहुँचने का समय व वाहन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तय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का क्रम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Total → CLEAR → Total=0 → स्विच ऑफ → सील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85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डायरी</a:t>
            </a:r>
            <a:r>
              <a:rPr sz="12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दिन भर लिखूँगा, अन्त में नहीं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स्रोत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यह सामग्री कहाँ से आई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पूरा संग्रह: mockpoll.com/ulb/rajasthan/2026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37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66928" y="1516440"/>
          <a:ext cx="11064240" cy="1990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4868"/>
                <a:gridCol w="7929372"/>
              </a:tblGrid>
              <a:tr h="284371"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भाग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 i="0">
                          <a:solidFill>
                            <a:srgbClr val="FFFFFF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स्रोत</a:t>
                      </a:r>
                    </a:p>
                  </a:txBody>
                  <a:tcPr marL="82296" marR="82296" marT="36576" marB="36576" anchor="ctr">
                    <a:solidFill>
                      <a:srgbClr val="162842"/>
                    </a:solidFill>
                  </a:tcPr>
                </a:tc>
              </a:tr>
              <a:tr h="28437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प्रक्रिया व चेकलिस्ट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मार्गदर्शिका 2026 — परिशिष्ट-14 (चरणवार) व परिशिष्ट-15 (चैक मेमो)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8437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नियम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राजस्थान नगरपालिका निर्वाचन नियम — 35-क, 43, 44, 47-क, 50-क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8437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मशीन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MPSV पुस्तिका अध्याय 3–5 (ECIL MPSV); चित्र 17, 19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8437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आदेश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2205 (स्याही) · 2292 (पेपर सील) · 145/2026 (सीलिंग क्रम) · 4038 (दल)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  <a:tr h="284371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भरे हुए प्ररूप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मनीष कुमार गोयल, राज्य स्तरीय मास्टर ट्रेनर (SLMT), जयपुर — नाम काल्पनिक</a:t>
                      </a:r>
                    </a:p>
                  </a:txBody>
                  <a:tcPr marL="82296" marR="82296" marT="27432" marB="27432" anchor="ctr">
                    <a:solidFill>
                      <a:srgbClr val="FFFFFF"/>
                    </a:solidFill>
                  </a:tcPr>
                </a:tc>
              </a:tr>
              <a:tr h="284372"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संकलन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50" b="0" i="0">
                          <a:solidFill>
                            <a:srgbClr val="202733"/>
                          </a:solidFill>
                          <a:latin typeface="Nirmala UI"/>
                          <a:cs typeface="Nirmala UI"/>
                          <a:ea typeface="Nirmala UI"/>
                        </a:rPr>
                        <a:t>टीम समदड़ी (BLMT), जिला बालोतरा — भरत चौधरी · epicbharat@gmail.com</a:t>
                      </a:r>
                    </a:p>
                  </a:txBody>
                  <a:tcPr marL="82296" marR="82296" marT="27432" marB="27432" anchor="ctr"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66928" y="3708206"/>
            <a:ext cx="11064240" cy="984250"/>
          </a:xfrm>
          <a:prstGeom prst="roundRect">
            <a:avLst>
              <a:gd name="adj" fmla="val 6000"/>
            </a:avLst>
          </a:prstGeom>
          <a:solidFill>
            <a:srgbClr val="EDF3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66928" y="3708206"/>
            <a:ext cx="82296" cy="98425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836222"/>
            <a:ext cx="10607040" cy="7556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50" b="1" i="0">
                <a:solidFill>
                  <a:srgbClr val="243D61"/>
                </a:solidFill>
                <a:latin typeface="Nirmala UI"/>
                <a:cs typeface="Nirmala UI"/>
                <a:ea typeface="Nirmala UI"/>
              </a:rPr>
              <a:t>कहीं चूक दिखे तो लिखिए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मूल से मिलाकर सुधार दिया जाएगा, और सुधार की तिथि पन्ने पर दिखेगी।</a:t>
            </a:r>
          </a:p>
          <a:p>
            <a:pPr algn="l">
              <a:lnSpc>
                <a:spcPct val="110000"/>
              </a:lnSpc>
              <a:spcAft>
                <a:spcPts val="300"/>
              </a:spcAft>
            </a:pP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यह स्वतंत्र प्रशिक्षण-सामग्री है — आयोग का प्रकाशन नहीं; विवाद में मूल आदेश ही अंतिम।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घातक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सात चूकें — जिनसे री-पोल तक जाता है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चेकलिस्ट §8; MPSV अ.5 चेतावनी; MG अ.4 पृ.20; चैक मेमो मद 15, 19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66928" y="150805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3856" y="1471482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मॉक पोल के वोट CLEAR न करना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सबसे बड़ी — मशीन में मॉक मत रह गए तो मतदान अवैध [MPSV अ.5 चेतावनी]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01529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3856" y="1978720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सील से पहले CU स्विच ऑफ न करना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रिजल्ट सेक्शन सील करने से पूर्व स्विच ऑफ अनिवार्य [MPSV अ.5]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6928" y="252253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33856" y="2485958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TOTAL से शून्य की जाँच न करना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एजेंटों के सामने Total = 0 दिखाया ही नहीं गया [MPSV अ.5]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02977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33856" y="2993196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नोटा सहित हर अभ्यर्थी को 1-1 मॉक मत न देना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कोई बटन छूटा तो मॉक पोल अधूरा [MG अ.4 पृ.20]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53701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33856" y="3500434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 का क्रमांक नोट/नोट न कराना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स्वयं लिखें और एजेंटों को भी लिखवाएँ [चैक मेमो 15; 2292 ¶16]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0442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33856" y="4007672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डायरी समय-समय पर पूर्ण न करना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दिन के अंत में लिखी डायरी पकड़ी जाती है [चैक मेमो 19]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66928" y="455148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33856" y="4514910"/>
            <a:ext cx="10424160" cy="50723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CLOSE की कैप खुली छोड़ना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5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रबर कैप बन्द न हो तो सीलिंग अधूरी [MPSV अ.3, अ.5]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02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रवानगी काउंटर — सामग्री प्राप्ति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जो यहाँ नहीं जाँचा, वह केन्द्र पर नहीं मिलेगा [परिशिष्ट-14(2)]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मशीन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व BU — पहले क्रमांक, फिर सील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परिशिष्ट-14(2); चैक मेमो मद 1–6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207" y="1515749"/>
            <a:ext cx="5440679" cy="4283701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cu_bu_connect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561469"/>
            <a:ext cx="5349240" cy="41922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5836026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नियंत्रण यूनिट व मतपत्र यूनिट — केबल से जुड़ी हुई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977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1160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आपके ही केन्द्र की CU व BU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क्रमांक पर्ची से मिलाएँ — बाद में बदली नहीं जातीं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9024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53666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कैंड सेट सेक्शन मुहरबंद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एड्रेस टैग मजबूती से लगा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827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46172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CU की बैटरी पूर्ण परिचालित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कम हो तो अभी बदलवाएँ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7525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38678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BU के शिखर व तल — दाहिने भाग सील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एड्रेस टैग दोनों पर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मतपत्र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 चिपका, पंक्तिबद्ध — और नोटा मौजूद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परिशिष्ट-14(2); चित्र 17 व चित्र 19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07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474284" y="1252728"/>
            <a:ext cx="3534526" cy="4809744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9525">
            <a:solidFill>
              <a:srgbClr val="DDD9D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bu_fro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004" y="1298448"/>
            <a:ext cx="3443086" cy="47183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66928" y="6099048"/>
            <a:ext cx="53492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6000"/>
              </a:lnSpc>
              <a:spcAft>
                <a:spcPts val="400"/>
              </a:spcAft>
            </a:pPr>
            <a:r>
              <a:rPr sz="11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मतपत्र यूनिट — अन्तिम पैनल पर 'None of the Above'</a:t>
            </a: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169773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30568" y="1661160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समुचित मतपत्र प्रत्येक BU पर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स्क्रीन के नीचे उचित पंक्ति में [चित्र 17]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63640" y="219024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30568" y="2153666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स्लाइड स्विच सही स्थिति पर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एक से अधिक BU हों तो क्रम अवश्य देखें [चित्र 19]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63640" y="268274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30568" y="2646172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अभ्यर्थी-सूची = BU का मतपत्र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नाम, प्रतीक और क्रम — तीनों वही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63640" y="317525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30568" y="3138678"/>
            <a:ext cx="4727448" cy="4925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25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अन्तिम अभ्यर्थी के बाद नोटा</a:t>
            </a:r>
          </a:p>
          <a:p>
            <a:pPr algn="l">
              <a:lnSpc>
                <a:spcPct val="105000"/>
              </a:lnSpc>
              <a:spcAft>
                <a:spcPts val="100"/>
              </a:spcAft>
            </a:pPr>
            <a:r>
              <a:rPr sz="11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चित्र में 13वाँ पैनल — 'इनमें से कोई नहीं'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92608"/>
            <a:ext cx="1115568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2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सामग्री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48640"/>
            <a:ext cx="1115568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26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परिशिष्ट-4 — और जो अक्सर छूटता है</a:t>
            </a:r>
          </a:p>
        </p:txBody>
      </p:sp>
      <p:sp>
        <p:nvSpPr>
          <p:cNvPr id="5" name="Rectangle 4"/>
          <p:cNvSpPr/>
          <p:nvPr/>
        </p:nvSpPr>
        <p:spPr>
          <a:xfrm>
            <a:off x="521207" y="1170432"/>
            <a:ext cx="777240" cy="381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02920" y="6510528"/>
            <a:ext cx="8961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स्रोत: परिशिष्ट-14(2); चैक मेमो मद 15; आदेश 2292 ¶16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5B6472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1671401"/>
            <a:ext cx="11064240" cy="47293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पेपर सीलों के क्रमांक जाँचे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स्वयं नोट + एजेंटों को नोट कराना — दोनों [चैक मेमो 15]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परिशिष्ट-4 की सभी वस्तुएँ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अपेक्षित मात्रा में; कम हो तो काउंटर पर ही माँगें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निर्वाचक नामावली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पूरक सूचियाँ · भाग संख्या · पृष्ठ क्रमबद्ध · मुद्रित क्रमांक में शुद्धि नहीं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अमिट स्याही + ढक्कन सील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सील न हो तो मोमबत्ती की मोम से पुनः बन्द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ऐरोक्रॉस रबड़ मुहर + पीतल मुहर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रबड़ मुहर के दोनों तरफ मुहरें; स्टाम्प पैड सूखा न हो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निविदत्त मतपत्र — बीस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कम पड़ें तो जोनल मजिस्ट्रेट को बताइए</a:t>
            </a:r>
          </a:p>
          <a:p>
            <a:pPr algn="l">
              <a:lnSpc>
                <a:spcPct val="110000"/>
              </a:lnSpc>
              <a:spcAft>
                <a:spcPts val="700"/>
              </a:spcAft>
            </a:pPr>
            <a:r>
              <a:rPr sz="900" b="1" i="0">
                <a:solidFill>
                  <a:srgbClr val="C2410C"/>
                </a:solidFill>
                <a:latin typeface="Nirmala UI"/>
                <a:cs typeface="Nirmala UI"/>
                <a:ea typeface="Nirmala UI"/>
              </a:rPr>
              <a:t>●  </a:t>
            </a:r>
            <a:r>
              <a:rPr sz="1300" b="1" i="0">
                <a:solidFill>
                  <a:srgbClr val="162842"/>
                </a:solidFill>
                <a:latin typeface="Nirmala UI"/>
                <a:cs typeface="Nirmala UI"/>
                <a:ea typeface="Nirmala UI"/>
              </a:rPr>
              <a:t>आने-जाने का कार्यक्रम</a:t>
            </a:r>
            <a:r>
              <a:rPr sz="1300" b="0" i="0">
                <a:solidFill>
                  <a:srgbClr val="202733"/>
                </a:solidFill>
                <a:latin typeface="Nirmala UI"/>
                <a:cs typeface="Nirmala UI"/>
                <a:ea typeface="Nirmala UI"/>
              </a:rPr>
              <a:t>  —  पहुँचने का समय · वाहन · प्रस्थान स्थल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43D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965960"/>
            <a:ext cx="29260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8800" b="1" i="0">
                <a:solidFill>
                  <a:srgbClr val="465D80"/>
                </a:solidFill>
                <a:latin typeface="Nirmala UI"/>
                <a:cs typeface="Nirmala UI"/>
                <a:ea typeface="Nirmala UI"/>
              </a:rPr>
              <a:t>03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3611880"/>
            <a:ext cx="1554480" cy="31750"/>
          </a:xfrm>
          <a:prstGeom prst="rect">
            <a:avLst/>
          </a:prstGeom>
          <a:solidFill>
            <a:srgbClr val="C241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04672" y="3794760"/>
            <a:ext cx="1060704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3300" b="1" i="0">
                <a:solidFill>
                  <a:srgbClr val="FFFFFF"/>
                </a:solidFill>
                <a:latin typeface="Nirmala UI"/>
                <a:cs typeface="Nirmala UI"/>
                <a:ea typeface="Nirmala UI"/>
              </a:rPr>
              <a:t>केन्द्र पर — अधिकतम सायं 4 बजे तक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26280"/>
            <a:ext cx="104241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6000"/>
              </a:lnSpc>
              <a:spcAft>
                <a:spcPts val="400"/>
              </a:spcAft>
            </a:pPr>
            <a:r>
              <a:rPr sz="1550" b="0" i="0">
                <a:solidFill>
                  <a:srgbClr val="BECAD9"/>
                </a:solidFill>
                <a:latin typeface="Nirmala UI"/>
                <a:cs typeface="Nirmala UI"/>
                <a:ea typeface="Nirmala UI"/>
              </a:rPr>
              <a:t>रात में जो नहीं सुधरा, वह सुबह भीड़ में नहीं सुधरेगा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6419088"/>
            <a:ext cx="11183112" cy="13970"/>
          </a:xfrm>
          <a:prstGeom prst="rect">
            <a:avLst/>
          </a:prstGeom>
          <a:solidFill>
            <a:srgbClr val="3E55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509760" y="6510528"/>
            <a:ext cx="217627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6000"/>
              </a:lnSpc>
              <a:spcAft>
                <a:spcPts val="400"/>
              </a:spcAft>
            </a:pPr>
            <a:r>
              <a:rPr sz="950" b="0" i="0">
                <a:solidFill>
                  <a:srgbClr val="B9C2CE"/>
                </a:solidFill>
                <a:latin typeface="Nirmala UI"/>
                <a:cs typeface="Nirmala UI"/>
                <a:ea typeface="Nirmala UI"/>
              </a:rPr>
              <a:t>मतदान दल — एक बैठक में पूरा दिन  ·  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