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राज्य निर्वाचन आयोग, राजस्थान  ·  नगरीय निकाय आम चुनाव 2026</a:t>
            </a:r>
          </a:p>
        </p:txBody>
      </p:sp>
      <p:sp>
        <p:nvSpPr>
          <p:cNvPr id="6" name="TextBox 5"/>
          <p:cNvSpPr txBox="1"/>
          <p:nvPr/>
        </p:nvSpPr>
        <p:spPr>
          <a:xfrm>
            <a:off x="685800" y="1371600"/>
            <a:ext cx="10881360" cy="1691436"/>
          </a:xfrm>
          <a:prstGeom prst="rect">
            <a:avLst/>
          </a:prstGeom>
          <a:noFill/>
        </p:spPr>
        <p:txBody>
          <a:bodyPr wrap="square" anchor="t" lIns="0" rIns="0" tIns="0" bIns="0">
            <a:spAutoFit/>
          </a:bodyPr>
          <a:lstStyle/>
          <a:p>
            <a:pPr algn="l">
              <a:lnSpc>
                <a:spcPct val="104000"/>
              </a:lnSpc>
              <a:spcAft>
                <a:spcPts val="600"/>
              </a:spcAft>
            </a:pPr>
            <a:r>
              <a:rPr sz="4000" b="1" i="0">
                <a:solidFill>
                  <a:srgbClr val="FFFFFF"/>
                </a:solidFill>
                <a:latin typeface="Nirmala UI"/>
                <a:cs typeface="Nirmala UI"/>
                <a:ea typeface="Nirmala UI"/>
              </a:rPr>
              <a:t>सेक्टर अधिकारी प्रशिक्षण</a:t>
            </a:r>
          </a:p>
          <a:p>
            <a:pPr algn="l">
              <a:lnSpc>
                <a:spcPct val="104000"/>
              </a:lnSpc>
              <a:spcAft>
                <a:spcPts val="600"/>
              </a:spcAft>
            </a:pPr>
            <a:r>
              <a:rPr sz="4000" b="1" i="0">
                <a:solidFill>
                  <a:srgbClr val="FFFFFF"/>
                </a:solidFill>
                <a:latin typeface="Nirmala UI"/>
                <a:cs typeface="Nirmala UI"/>
                <a:ea typeface="Nirmala UI"/>
              </a:rPr>
              <a:t>संशोधित एवं संवर्धित संस्करण</a:t>
            </a:r>
          </a:p>
        </p:txBody>
      </p:sp>
      <p:sp>
        <p:nvSpPr>
          <p:cNvPr id="7" name="TextBox 6"/>
          <p:cNvSpPr txBox="1"/>
          <p:nvPr/>
        </p:nvSpPr>
        <p:spPr>
          <a:xfrm>
            <a:off x="685800" y="3136188"/>
            <a:ext cx="10515600" cy="868680"/>
          </a:xfrm>
          <a:prstGeom prst="rect">
            <a:avLst/>
          </a:prstGeom>
          <a:noFill/>
        </p:spPr>
        <p:txBody>
          <a:bodyPr wrap="square" anchor="t" lIns="0" rIns="0" tIns="0" bIns="0">
            <a:spAutoFit/>
          </a:bodyPr>
          <a:lstStyle/>
          <a:p>
            <a:pPr algn="l">
              <a:lnSpc>
                <a:spcPct val="106000"/>
              </a:lnSpc>
              <a:spcAft>
                <a:spcPts val="400"/>
              </a:spcAft>
            </a:pPr>
            <a:r>
              <a:rPr sz="1900" b="0" i="0">
                <a:solidFill>
                  <a:srgbClr val="CDD99B"/>
                </a:solidFill>
                <a:latin typeface="Nirmala UI"/>
                <a:cs typeface="Nirmala UI"/>
                <a:ea typeface="Nirmala UI"/>
              </a:rPr>
              <a:t>नगरीय निकाय आम चुनाव 2026 — सेक्टर मजिस्ट्रेट के मतदान-पूर्व, मतदान-दिवस एवं मतदान-पश्चात दायित्व</a:t>
            </a:r>
          </a:p>
        </p:txBody>
      </p:sp>
      <p:sp>
        <p:nvSpPr>
          <p:cNvPr id="8" name="TextBox 7"/>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CDD99B"/>
                </a:solidFill>
                <a:latin typeface="Nirmala UI"/>
                <a:cs typeface="Nirmala UI"/>
                <a:ea typeface="Nirmala UI"/>
              </a:rPr>
              <a:t>▪  </a:t>
            </a:r>
            <a:r>
              <a:rPr sz="1350" b="0" i="0">
                <a:solidFill>
                  <a:srgbClr val="DDE4EC"/>
                </a:solidFill>
                <a:latin typeface="Nirmala UI"/>
                <a:cs typeface="Nirmala UI"/>
                <a:ea typeface="Nirmala UI"/>
              </a:rPr>
              <a:t>मतदान: 09.09.2026 (बुधवार) एवं 11.09.2026 (शुक्रवार) · प्रातः 7.00 से सांय 6.00 बजे</a:t>
            </a:r>
          </a:p>
        </p:txBody>
      </p:sp>
      <p:sp>
        <p:nvSpPr>
          <p:cNvPr id="9" name="TextBox 8"/>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CDD99B"/>
                </a:solidFill>
                <a:latin typeface="Nirmala UI"/>
                <a:cs typeface="Nirmala UI"/>
                <a:ea typeface="Nirmala UI"/>
              </a:rPr>
              <a:t>▪  </a:t>
            </a:r>
            <a:r>
              <a:rPr sz="1350" b="0" i="0">
                <a:solidFill>
                  <a:srgbClr val="DDE4EC"/>
                </a:solidFill>
                <a:latin typeface="Nirmala UI"/>
                <a:cs typeface="Nirmala UI"/>
                <a:ea typeface="Nirmala UI"/>
              </a:rPr>
              <a:t>मतगणना: 14.09.2026 · आदर्श आचार संहिता 27.08.2026 से प्रभावी</a:t>
            </a:r>
          </a:p>
        </p:txBody>
      </p:sp>
      <p:sp>
        <p:nvSpPr>
          <p:cNvPr id="10" name="TextBox 9"/>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CDD99B"/>
                </a:solidFill>
                <a:latin typeface="Nirmala UI"/>
                <a:cs typeface="Nirmala UI"/>
                <a:ea typeface="Nirmala UI"/>
              </a:rPr>
              <a:t>▪  </a:t>
            </a:r>
            <a:r>
              <a:rPr sz="1350" b="0" i="0">
                <a:solidFill>
                  <a:srgbClr val="DDE4EC"/>
                </a:solidFill>
                <a:latin typeface="Nirmala UI"/>
                <a:cs typeface="Nirmala UI"/>
                <a:ea typeface="Nirmala UI"/>
              </a:rPr>
              <a:t>मूल प्रस्तुति: राज्य निर्वाचन आयोग, राजस्थान — 119 स्लाइड</a:t>
            </a:r>
          </a:p>
        </p:txBody>
      </p:sp>
      <p:sp>
        <p:nvSpPr>
          <p:cNvPr id="11" name="TextBox 10"/>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यह मूल प्रस्तुति का पृष्ठ-दर-पृष्ठ संशोधित संस्करण है। जहाँ मूल स्लाइड नियम/आदेश से भिन्न थी, वहाँ सुधार किया गया है और अंतर उसी स्लाइड पर लिखा गया है। किसी भी विवाद में मूल आदेश ही अंतिम है।</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निगरानी एवं रिपोर्ट — क्या-क्या देखना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8); वाहन/लाउडस्पीकर/पोस्टर प्रतिबंध — आदेश क्रमांक 5579, दिनांक 06.08.2026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77858"/>
            <a:ext cx="11064240" cy="4822941"/>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दल का कार्यालय</a:t>
            </a:r>
            <a:r>
              <a:rPr sz="1450" b="0" i="0">
                <a:solidFill>
                  <a:srgbClr val="202733"/>
                </a:solidFill>
                <a:latin typeface="Nirmala UI"/>
                <a:cs typeface="Nirmala UI"/>
                <a:ea typeface="Nirmala UI"/>
              </a:rPr>
              <a:t>  —  देखें कि मतदान केन्द्र की 200 मीटर की परिधि के भीतर किसी दल का कार्यालय संचालित तो नहीं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वाहन</a:t>
            </a:r>
            <a:r>
              <a:rPr sz="1450" b="0" i="0">
                <a:solidFill>
                  <a:srgbClr val="202733"/>
                </a:solidFill>
                <a:latin typeface="Nirmala UI"/>
                <a:cs typeface="Nirmala UI"/>
                <a:ea typeface="Nirmala UI"/>
              </a:rPr>
              <a:t>  —  प्रचार में अवैध रूप से लगे वाहनों के संचालन पर निगरानी — वाहन-सीमा: निगम पार्षद 3, परिषद पार्षद 2, पालिका सदस्य 1 (आदेश 5579)।</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सम्पत्ति-विरूपण</a:t>
            </a:r>
            <a:r>
              <a:rPr sz="1450" b="0" i="0">
                <a:solidFill>
                  <a:srgbClr val="202733"/>
                </a:solidFill>
                <a:latin typeface="Nirmala UI"/>
                <a:cs typeface="Nirmala UI"/>
                <a:ea typeface="Nirmala UI"/>
              </a:rPr>
              <a:t>  —  सम्पत्ति के विरूपण एवं अवैध चुनाव प्रचार पर निगरानी।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सरकारी संसाधन</a:t>
            </a:r>
            <a:r>
              <a:rPr sz="1450" b="0" i="0">
                <a:solidFill>
                  <a:srgbClr val="202733"/>
                </a:solidFill>
                <a:latin typeface="Nirmala UI"/>
                <a:cs typeface="Nirmala UI"/>
                <a:ea typeface="Nirmala UI"/>
              </a:rPr>
              <a:t>  —  सरकारी भवनों, वाहनों एवं कर्मचारियों के दुरुपयोग पर निगरानी।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रिपोर्ट</a:t>
            </a:r>
            <a:r>
              <a:rPr sz="1450" b="0" i="0">
                <a:solidFill>
                  <a:srgbClr val="202733"/>
                </a:solidFill>
                <a:latin typeface="Nirmala UI"/>
                <a:cs typeface="Nirmala UI"/>
                <a:ea typeface="Nirmala UI"/>
              </a:rPr>
              <a:t>  —  आदर्श आचरण संहिता के उल्लंघन की सभी संभावनाओं पर रिपोर्ट प्रस्तुत करें।</a:t>
            </a:r>
          </a:p>
        </p:txBody>
      </p:sp>
      <p:sp>
        <p:nvSpPr>
          <p:cNvPr id="11" name="Rounded Rectangle 10"/>
          <p:cNvSpPr/>
          <p:nvPr/>
        </p:nvSpPr>
        <p:spPr>
          <a:xfrm>
            <a:off x="566928" y="3449330"/>
            <a:ext cx="11064240" cy="79273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49330"/>
            <a:ext cx="82296" cy="79273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7734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दूरी का भ्रम यहीं से शुरू होता है</a:t>
            </a:r>
          </a:p>
          <a:p>
            <a:pPr algn="l">
              <a:lnSpc>
                <a:spcPct val="110000"/>
              </a:lnSpc>
              <a:spcAft>
                <a:spcPts val="300"/>
              </a:spcAft>
            </a:pPr>
            <a:r>
              <a:rPr sz="1300" b="0" i="0">
                <a:solidFill>
                  <a:srgbClr val="202733"/>
                </a:solidFill>
                <a:latin typeface="Nirmala UI"/>
                <a:cs typeface="Nirmala UI"/>
                <a:ea typeface="Nirmala UI"/>
              </a:rPr>
              <a:t>यह 200 मीटर 'दल के कार्यालय' के लिए है। अभ्यर्थी के निर्वाचन बूथ की दूरी अलग है — अगली स्लाइड की तालिका देखें।</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100 मीटर, 200 मीटर — कौन-सी दूरी किस चीज़ के लिए</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अभ्यर्थी-बूथ एवं प्रचार-प्रतिबंध — आदेश क्रमांक 1016, दिनांक 27.01.2026; प्रतिबंध अधिसूचना क्रमांक 5041, दिनांक 23.12.2025 (पैरा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23420"/>
          <a:ext cx="11064238" cy="1932431"/>
        </p:xfrm>
        <a:graphic>
          <a:graphicData uri="http://schemas.openxmlformats.org/drawingml/2006/table">
            <a:tbl>
              <a:tblPr firstRow="1" bandRow="1">
                <a:tableStyleId>{5C22544A-7EE6-4342-B048-85BDC9FD1C3A}</a:tableStyleId>
              </a:tblPr>
              <a:tblGrid>
                <a:gridCol w="1828799"/>
                <a:gridCol w="6766559"/>
                <a:gridCol w="2468880"/>
              </a:tblGrid>
              <a:tr h="322071">
                <a:tc>
                  <a:txBody>
                    <a:bodyPr/>
                    <a:lstStyle/>
                    <a:p>
                      <a:r>
                        <a:rPr sz="1250" b="1" i="0">
                          <a:solidFill>
                            <a:srgbClr val="FFFFFF"/>
                          </a:solidFill>
                          <a:latin typeface="Nirmala UI"/>
                          <a:cs typeface="Nirmala UI"/>
                          <a:ea typeface="Nirmala UI"/>
                        </a:rPr>
                        <a:t>दूरी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 चीज़ पर रोक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स्रोत</a:t>
                      </a:r>
                    </a:p>
                  </a:txBody>
                  <a:tcPr marL="82296" marR="82296" marT="36576" marB="36576" anchor="ctr">
                    <a:solidFill>
                      <a:srgbClr val="162842"/>
                    </a:solidFill>
                  </a:tcPr>
                </a:tc>
              </a:tr>
              <a:tr h="322071">
                <a:tc>
                  <a:txBody>
                    <a:bodyPr/>
                    <a:lstStyle/>
                    <a:p>
                      <a:r>
                        <a:rPr sz="1200" b="1" i="0">
                          <a:solidFill>
                            <a:srgbClr val="162842"/>
                          </a:solidFill>
                          <a:latin typeface="Nirmala UI"/>
                          <a:cs typeface="Nirmala UI"/>
                          <a:ea typeface="Nirmala UI"/>
                        </a:rPr>
                        <a:t>100 मीटर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दिवस को मतदान केन्द्र के भवन की परिधि में किसी भी प्रकार का चुनाव प्रचार-प्रसार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1016</a:t>
                      </a:r>
                    </a:p>
                  </a:txBody>
                  <a:tcPr marL="82296" marR="82296" marT="27432" marB="27432" anchor="ctr">
                    <a:solidFill>
                      <a:srgbClr val="FFFFFF"/>
                    </a:solidFill>
                  </a:tcPr>
                </a:tc>
              </a:tr>
              <a:tr h="322071">
                <a:tc>
                  <a:txBody>
                    <a:bodyPr/>
                    <a:lstStyle/>
                    <a:p>
                      <a:r>
                        <a:rPr sz="1200" b="1" i="0">
                          <a:solidFill>
                            <a:srgbClr val="162842"/>
                          </a:solidFill>
                          <a:latin typeface="Nirmala UI"/>
                          <a:cs typeface="Nirmala UI"/>
                          <a:ea typeface="Nirmala UI"/>
                        </a:rPr>
                        <a:t>100 मीटर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अभ्यर्थी का निर्वाचन बूथ — मतदान केन्द्र के प्रवेश द्वार से इतनी दूरी के भीतर स्थापित नहीं होगा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आदेश 1016, प्रतिबन्ध (1)</a:t>
                      </a:r>
                    </a:p>
                  </a:txBody>
                  <a:tcPr marL="82296" marR="82296" marT="27432" marB="27432" anchor="ctr">
                    <a:solidFill>
                      <a:srgbClr val="F4F2EC"/>
                    </a:solidFill>
                  </a:tcPr>
                </a:tc>
              </a:tr>
              <a:tr h="322071">
                <a:tc>
                  <a:txBody>
                    <a:bodyPr/>
                    <a:lstStyle/>
                    <a:p>
                      <a:r>
                        <a:rPr sz="1200" b="1" i="0">
                          <a:solidFill>
                            <a:srgbClr val="162842"/>
                          </a:solidFill>
                          <a:latin typeface="Nirmala UI"/>
                          <a:cs typeface="Nirmala UI"/>
                          <a:ea typeface="Nirmala UI"/>
                        </a:rPr>
                        <a:t>100 मीटर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केन्द्र के भीतर या उससे इतनी दूरी में मत-याचना — दण्डनीय, बिना वारंट गिरफ्तारी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धारा 130</a:t>
                      </a:r>
                    </a:p>
                  </a:txBody>
                  <a:tcPr marL="82296" marR="82296" marT="27432" marB="27432" anchor="ctr">
                    <a:solidFill>
                      <a:srgbClr val="FFFFFF"/>
                    </a:solidFill>
                  </a:tcPr>
                </a:tc>
              </a:tr>
              <a:tr h="322071">
                <a:tc>
                  <a:txBody>
                    <a:bodyPr/>
                    <a:lstStyle/>
                    <a:p>
                      <a:r>
                        <a:rPr sz="1200" b="1" i="0">
                          <a:solidFill>
                            <a:srgbClr val="162842"/>
                          </a:solidFill>
                          <a:latin typeface="Nirmala UI"/>
                          <a:cs typeface="Nirmala UI"/>
                          <a:ea typeface="Nirmala UI"/>
                        </a:rPr>
                        <a:t>200 मीटर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कट-आउट, होर्डिंग, पोस्टर, बैनर या प्रचार सामग्री का प्रदर्शन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अधिसूचना 5041, पैरा 6</a:t>
                      </a:r>
                    </a:p>
                  </a:txBody>
                  <a:tcPr marL="82296" marR="82296" marT="27432" marB="27432" anchor="ctr">
                    <a:solidFill>
                      <a:srgbClr val="F4F2EC"/>
                    </a:solidFill>
                  </a:tcPr>
                </a:tc>
              </a:tr>
              <a:tr h="322076">
                <a:tc>
                  <a:txBody>
                    <a:bodyPr/>
                    <a:lstStyle/>
                    <a:p>
                      <a:r>
                        <a:rPr sz="1200" b="1" i="0">
                          <a:solidFill>
                            <a:srgbClr val="162842"/>
                          </a:solidFill>
                          <a:latin typeface="Nirmala UI"/>
                          <a:cs typeface="Nirmala UI"/>
                          <a:ea typeface="Nirmala UI"/>
                        </a:rPr>
                        <a:t>200 मीटर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किसी दल/अभ्यर्थी का कार्यालय (मूल डेक पृ. 8 व 10)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डेक</a:t>
                      </a:r>
                    </a:p>
                  </a:txBody>
                  <a:tcPr marL="82296" marR="82296" marT="27432" marB="27432" anchor="ctr">
                    <a:solidFill>
                      <a:srgbClr val="FFFFFF"/>
                    </a:solidFill>
                  </a:tcPr>
                </a:tc>
              </a:tr>
            </a:tbl>
          </a:graphicData>
        </a:graphic>
      </p:graphicFrame>
      <p:sp>
        <p:nvSpPr>
          <p:cNvPr id="11" name="Rounded Rectangle 10"/>
          <p:cNvSpPr/>
          <p:nvPr/>
        </p:nvSpPr>
        <p:spPr>
          <a:xfrm>
            <a:off x="566928" y="365702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5702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78503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एक अभ्यास याद रखें</a:t>
            </a:r>
          </a:p>
          <a:p>
            <a:pPr algn="l">
              <a:lnSpc>
                <a:spcPct val="110000"/>
              </a:lnSpc>
              <a:spcAft>
                <a:spcPts val="300"/>
              </a:spcAft>
            </a:pPr>
            <a:r>
              <a:rPr sz="1300" b="0" i="0">
                <a:solidFill>
                  <a:srgbClr val="202733"/>
                </a:solidFill>
                <a:latin typeface="Nirmala UI"/>
                <a:cs typeface="Nirmala UI"/>
                <a:ea typeface="Nirmala UI"/>
              </a:rPr>
              <a:t>प्रचार और बूथ = 100 मीटर। पोस्टर-बैनर-होर्डिंग = 200 मीटर। धारा 130 की शास्ति अधिकतम ₹250 है (आदेश 1016 में उद्धृत मूल पाठ: 'अधिकतम ढाई सौ रुपये')।</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मतदाताओं के प्रति दायित्व — जागरूकता</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12</a:t>
            </a:r>
          </a:p>
        </p:txBody>
      </p:sp>
      <p:sp>
        <p:nvSpPr>
          <p:cNvPr id="9" name="TextBox 8"/>
          <p:cNvSpPr txBox="1"/>
          <p:nvPr/>
        </p:nvSpPr>
        <p:spPr>
          <a:xfrm>
            <a:off x="566928" y="1722760"/>
            <a:ext cx="11064240" cy="4678039"/>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सूचना</a:t>
            </a:r>
            <a:r>
              <a:rPr sz="1450" b="0" i="0">
                <a:solidFill>
                  <a:srgbClr val="202733"/>
                </a:solidFill>
                <a:latin typeface="Nirmala UI"/>
                <a:cs typeface="Nirmala UI"/>
                <a:ea typeface="Nirmala UI"/>
              </a:rPr>
              <a:t>  —  मतदान केन्द्रों के स्थान तथा हैल्पलाइनों के बारे में मतदाताओं को अवगत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सम्पर्क</a:t>
            </a:r>
            <a:r>
              <a:rPr sz="1450" b="0" i="0">
                <a:solidFill>
                  <a:srgbClr val="202733"/>
                </a:solidFill>
                <a:latin typeface="Nirmala UI"/>
                <a:cs typeface="Nirmala UI"/>
                <a:ea typeface="Nirmala UI"/>
              </a:rPr>
              <a:t>  —  मतदाताओं तथा क्षेत्र के प्रमुख व्यक्तियों, संस्थाओं एवं गैर-सरकारी संगठनों से निरन्तर सम्पर्क।</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प्रोत्साहन</a:t>
            </a:r>
            <a:r>
              <a:rPr sz="1450" b="0" i="0">
                <a:solidFill>
                  <a:srgbClr val="202733"/>
                </a:solidFill>
                <a:latin typeface="Nirmala UI"/>
                <a:cs typeface="Nirmala UI"/>
                <a:ea typeface="Nirmala UI"/>
              </a:rPr>
              <a:t>  —  स्वतंत्र एवं निर्भय होकर, बिना किसी लोभ-लालच के मतदान हेतु प्रोत्साहित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वातावरण</a:t>
            </a:r>
            <a:r>
              <a:rPr sz="1450" b="0" i="0">
                <a:solidFill>
                  <a:srgbClr val="202733"/>
                </a:solidFill>
                <a:latin typeface="Nirmala UI"/>
                <a:cs typeface="Nirmala UI"/>
                <a:ea typeface="Nirmala UI"/>
              </a:rPr>
              <a:t>  —  किसी कार्यकर्ता/अभ्यर्थी के लालच या प्रलोभन में न आने का वातावरण बनाना।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प्रचार</a:t>
            </a:r>
            <a:r>
              <a:rPr sz="1450" b="0" i="0">
                <a:solidFill>
                  <a:srgbClr val="202733"/>
                </a:solidFill>
                <a:latin typeface="Nirmala UI"/>
                <a:cs typeface="Nirmala UI"/>
                <a:ea typeface="Nirmala UI"/>
              </a:rPr>
              <a:t>  —  मतदान के लिए रिश्वत या उपहार लेना कानून के विरुद्ध है और अपराध है — यह प्रचारित करना।</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पूर्व-दिवस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पूर्व-दिवस के दायित्व — छह जाँचें</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10); वीडियोग्राफी निर्देश — क्रमांक 187, दिनांक 06.01.2026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13</a:t>
            </a:r>
          </a:p>
        </p:txBody>
      </p:sp>
      <p:sp>
        <p:nvSpPr>
          <p:cNvPr id="9" name="Rounded Rectangle 8"/>
          <p:cNvSpPr/>
          <p:nvPr/>
        </p:nvSpPr>
        <p:spPr>
          <a:xfrm>
            <a:off x="566928" y="154771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1113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दल पहुँचा या नहीं</a:t>
            </a:r>
          </a:p>
          <a:p>
            <a:pPr algn="l">
              <a:lnSpc>
                <a:spcPct val="105000"/>
              </a:lnSpc>
              <a:spcAft>
                <a:spcPts val="100"/>
              </a:spcAft>
            </a:pPr>
            <a:r>
              <a:rPr sz="1250" b="0" i="0">
                <a:solidFill>
                  <a:srgbClr val="202733"/>
                </a:solidFill>
                <a:latin typeface="Nirmala UI"/>
                <a:cs typeface="Nirmala UI"/>
                <a:ea typeface="Nirmala UI"/>
              </a:rPr>
              <a:t>मतदान केन्द्रों पर मतदान दल पहुँच गए हैं और समस्त सामग्री उनके पास उपलब्ध है।</a:t>
            </a:r>
          </a:p>
        </p:txBody>
      </p:sp>
      <p:sp>
        <p:nvSpPr>
          <p:cNvPr id="11" name="Rounded Rectangle 10"/>
          <p:cNvSpPr/>
          <p:nvPr/>
        </p:nvSpPr>
        <p:spPr>
          <a:xfrm>
            <a:off x="566928" y="208441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4783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पुलिस बल</a:t>
            </a:r>
          </a:p>
          <a:p>
            <a:pPr algn="l">
              <a:lnSpc>
                <a:spcPct val="105000"/>
              </a:lnSpc>
              <a:spcAft>
                <a:spcPts val="100"/>
              </a:spcAft>
            </a:pPr>
            <a:r>
              <a:rPr sz="1250" b="0" i="0">
                <a:solidFill>
                  <a:srgbClr val="202733"/>
                </a:solidFill>
                <a:latin typeface="Nirmala UI"/>
                <a:cs typeface="Nirmala UI"/>
                <a:ea typeface="Nirmala UI"/>
              </a:rPr>
              <a:t>सुरक्षा योजना (Security Plan) के अनुरूप पुलिस बल पहुँच गया है।</a:t>
            </a:r>
          </a:p>
        </p:txBody>
      </p:sp>
      <p:sp>
        <p:nvSpPr>
          <p:cNvPr id="13" name="Rounded Rectangle 12"/>
          <p:cNvSpPr/>
          <p:nvPr/>
        </p:nvSpPr>
        <p:spPr>
          <a:xfrm>
            <a:off x="566928" y="262111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84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शंका-समाधान</a:t>
            </a:r>
          </a:p>
          <a:p>
            <a:pPr algn="l">
              <a:lnSpc>
                <a:spcPct val="105000"/>
              </a:lnSpc>
              <a:spcAft>
                <a:spcPts val="100"/>
              </a:spcAft>
            </a:pPr>
            <a:r>
              <a:rPr sz="1250" b="0" i="0">
                <a:solidFill>
                  <a:srgbClr val="202733"/>
                </a:solidFill>
                <a:latin typeface="Nirmala UI"/>
                <a:cs typeface="Nirmala UI"/>
                <a:ea typeface="Nirmala UI"/>
              </a:rPr>
              <a:t>वोटिंग मशीन के संचालन या मतदान प्रक्रिया की कोई शंका हो तो उसका समाधान करना।</a:t>
            </a:r>
          </a:p>
        </p:txBody>
      </p:sp>
      <p:sp>
        <p:nvSpPr>
          <p:cNvPr id="15" name="Rounded Rectangle 14"/>
          <p:cNvSpPr/>
          <p:nvPr/>
        </p:nvSpPr>
        <p:spPr>
          <a:xfrm>
            <a:off x="566928" y="31578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21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वीडियोग्राफर</a:t>
            </a:r>
          </a:p>
          <a:p>
            <a:pPr algn="l">
              <a:lnSpc>
                <a:spcPct val="105000"/>
              </a:lnSpc>
              <a:spcAft>
                <a:spcPts val="100"/>
              </a:spcAft>
            </a:pPr>
            <a:r>
              <a:rPr sz="1250" b="0" i="0">
                <a:solidFill>
                  <a:srgbClr val="202733"/>
                </a:solidFill>
                <a:latin typeface="Nirmala UI"/>
                <a:cs typeface="Nirmala UI"/>
                <a:ea typeface="Nirmala UI"/>
              </a:rPr>
              <a:t>जहाँ वीडियो/फोटोग्राफी होनी है, वहाँ वीडियोग्राफर/सुपरवाइज़र पहुँच गया है।</a:t>
            </a:r>
          </a:p>
        </p:txBody>
      </p:sp>
      <p:sp>
        <p:nvSpPr>
          <p:cNvPr id="17" name="Rounded Rectangle 16"/>
          <p:cNvSpPr/>
          <p:nvPr/>
        </p:nvSpPr>
        <p:spPr>
          <a:xfrm>
            <a:off x="566928" y="369452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657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200 मीटर की जाँच</a:t>
            </a:r>
          </a:p>
          <a:p>
            <a:pPr algn="l">
              <a:lnSpc>
                <a:spcPct val="105000"/>
              </a:lnSpc>
              <a:spcAft>
                <a:spcPts val="100"/>
              </a:spcAft>
            </a:pPr>
            <a:r>
              <a:rPr sz="1250" b="0" i="0">
                <a:solidFill>
                  <a:srgbClr val="202733"/>
                </a:solidFill>
                <a:latin typeface="Nirmala UI"/>
                <a:cs typeface="Nirmala UI"/>
                <a:ea typeface="Nirmala UI"/>
              </a:rPr>
              <a:t>मतदान केन्द्र की 200 मीटर परिधि में किसी दल/अभ्यर्थी का कार्यालय तो नहीं है।</a:t>
            </a:r>
          </a:p>
        </p:txBody>
      </p:sp>
      <p:sp>
        <p:nvSpPr>
          <p:cNvPr id="19" name="Rounded Rectangle 18"/>
          <p:cNvSpPr/>
          <p:nvPr/>
        </p:nvSpPr>
        <p:spPr>
          <a:xfrm>
            <a:off x="566928" y="42312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194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O.K. रिपोर्ट</a:t>
            </a:r>
          </a:p>
          <a:p>
            <a:pPr algn="l">
              <a:lnSpc>
                <a:spcPct val="105000"/>
              </a:lnSpc>
              <a:spcAft>
                <a:spcPts val="100"/>
              </a:spcAft>
            </a:pPr>
            <a:r>
              <a:rPr sz="1250" b="0" i="0">
                <a:solidFill>
                  <a:srgbClr val="202733"/>
                </a:solidFill>
                <a:latin typeface="Nirmala UI"/>
                <a:cs typeface="Nirmala UI"/>
                <a:ea typeface="Nirmala UI"/>
              </a:rPr>
              <a:t>नियंत्रण कक्ष को O.K. रिपोर्ट भेजना।</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समय एवं अभिकर्ता-प्रतीक्षा का नियम</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11 एवं 71); पीठासीन अधिकारी मार्गदर्शिका (EVM), नगरपालिका आम चुनाव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575694"/>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39118"/>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समय</a:t>
            </a:r>
          </a:p>
          <a:p>
            <a:pPr algn="l">
              <a:lnSpc>
                <a:spcPct val="105000"/>
              </a:lnSpc>
              <a:spcAft>
                <a:spcPts val="100"/>
              </a:spcAft>
            </a:pPr>
            <a:r>
              <a:rPr sz="1250" b="0" i="0">
                <a:solidFill>
                  <a:srgbClr val="202733"/>
                </a:solidFill>
                <a:latin typeface="Nirmala UI"/>
                <a:cs typeface="Nirmala UI"/>
                <a:ea typeface="Nirmala UI"/>
              </a:rPr>
              <a:t>बनावटी मतदान, मतदान प्रारम्भ होने के नियत समय से 60 मिनट पूर्व, मतदान अभिकर्ताओं की उपस्थिति में किया जाएगा।</a:t>
            </a:r>
          </a:p>
        </p:txBody>
      </p:sp>
      <p:sp>
        <p:nvSpPr>
          <p:cNvPr id="12" name="Rounded Rectangle 11"/>
          <p:cNvSpPr/>
          <p:nvPr/>
        </p:nvSpPr>
        <p:spPr>
          <a:xfrm>
            <a:off x="566928" y="211239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7582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यदि एक भी अभिकर्ता नहीं / केवल एक</a:t>
            </a:r>
          </a:p>
          <a:p>
            <a:pPr algn="l">
              <a:lnSpc>
                <a:spcPct val="105000"/>
              </a:lnSpc>
              <a:spcAft>
                <a:spcPts val="100"/>
              </a:spcAft>
            </a:pPr>
            <a:r>
              <a:rPr sz="1250" b="0" i="0">
                <a:solidFill>
                  <a:srgbClr val="202733"/>
                </a:solidFill>
                <a:latin typeface="Nirmala UI"/>
                <a:cs typeface="Nirmala UI"/>
                <a:ea typeface="Nirmala UI"/>
              </a:rPr>
              <a:t>मतदान दल 15 मिनट तक प्रतीक्षा करेगा।</a:t>
            </a:r>
          </a:p>
        </p:txBody>
      </p:sp>
      <p:sp>
        <p:nvSpPr>
          <p:cNvPr id="14" name="Rounded Rectangle 13"/>
          <p:cNvSpPr/>
          <p:nvPr/>
        </p:nvSpPr>
        <p:spPr>
          <a:xfrm>
            <a:off x="566928" y="2649098"/>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12522"/>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फिर भी न आए</a:t>
            </a:r>
          </a:p>
          <a:p>
            <a:pPr algn="l">
              <a:lnSpc>
                <a:spcPct val="105000"/>
              </a:lnSpc>
              <a:spcAft>
                <a:spcPts val="100"/>
              </a:spcAft>
            </a:pPr>
            <a:r>
              <a:rPr sz="1250" b="0" i="0">
                <a:solidFill>
                  <a:srgbClr val="202733"/>
                </a:solidFill>
                <a:latin typeface="Nirmala UI"/>
                <a:cs typeface="Nirmala UI"/>
                <a:ea typeface="Nirmala UI"/>
              </a:rPr>
              <a:t>बनावटी मतदान सम्पन्न कर मशीन की सीलिंग कर ली जाएगी तथा नियत समय पर मतदान प्रारम्भ होगा — मतदान रोका नहीं जाएगा।</a:t>
            </a:r>
          </a:p>
        </p:txBody>
      </p:sp>
      <p:sp>
        <p:nvSpPr>
          <p:cNvPr id="16" name="Rounded Rectangle 15"/>
          <p:cNvSpPr/>
          <p:nvPr/>
        </p:nvSpPr>
        <p:spPr>
          <a:xfrm>
            <a:off x="566928" y="3350392"/>
            <a:ext cx="11064240"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3350392"/>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2960" y="3478408"/>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नियम केवल इसी डेक में मिलता है</a:t>
            </a:r>
          </a:p>
          <a:p>
            <a:pPr algn="l">
              <a:lnSpc>
                <a:spcPct val="110000"/>
              </a:lnSpc>
              <a:spcAft>
                <a:spcPts val="300"/>
              </a:spcAft>
            </a:pPr>
            <a:r>
              <a:rPr sz="1300" b="0" i="0">
                <a:solidFill>
                  <a:srgbClr val="202733"/>
                </a:solidFill>
                <a:latin typeface="Nirmala UI"/>
                <a:cs typeface="Nirmala UI"/>
                <a:ea typeface="Nirmala UI"/>
              </a:rPr>
              <a:t>मार्गदर्शिका में मॉक पोल का कोई घड़ी-समय या न्यूनतम अभिकर्ता-संख्या विहित नहीं है; वहाँ केवल 75 मिनट पूर्व पहुँचना और 1 घंटा पूर्व मशीन-तैयारी दी है। '60 मिनट पूर्व + 15 मिनट प्रतीक्षा' आयोग की इसी प्रस्तुति का निर्देश है — इसी को पढ़ाएँ और RO के निर्देश से मिला लें।</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प्रमाणन — जोनल मजिस्ट्रेट क्या एकत्र करेगा</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12–13)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15</a:t>
            </a:r>
          </a:p>
        </p:txBody>
      </p:sp>
      <p:sp>
        <p:nvSpPr>
          <p:cNvPr id="9" name="TextBox 8"/>
          <p:cNvSpPr txBox="1"/>
          <p:nvPr/>
        </p:nvSpPr>
        <p:spPr>
          <a:xfrm>
            <a:off x="566928" y="1589836"/>
            <a:ext cx="11064240" cy="481096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सूचना एकत्र करना</a:t>
            </a:r>
            <a:r>
              <a:rPr sz="1450" b="0" i="0">
                <a:solidFill>
                  <a:srgbClr val="202733"/>
                </a:solidFill>
                <a:latin typeface="Nirmala UI"/>
                <a:cs typeface="Nirmala UI"/>
                <a:ea typeface="Nirmala UI"/>
              </a:rPr>
              <a:t>  —  मतदान प्रारम्भ होने के समय तक जोनल मजिस्ट्रेट उन सभी केन्द्रों की सूचना एकत्र करेंगे जहाँ बनावटी मतदान या तो एक ही अभिकर्ता की उपस्थिति में हुआ, या कोई अभिकर्ता उपस्थित नहीं था।</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बार-बार भ्रमण</a:t>
            </a:r>
            <a:r>
              <a:rPr sz="1450" b="0" i="0">
                <a:solidFill>
                  <a:srgbClr val="202733"/>
                </a:solidFill>
                <a:latin typeface="Nirmala UI"/>
                <a:cs typeface="Nirmala UI"/>
                <a:ea typeface="Nirmala UI"/>
              </a:rPr>
              <a:t>  —  ऐसे केन्द्रों पर बार-बार भ्रमण एवं निगरानी; मतदान प्रारम्भ होने के बाद इसकी सूचना देना।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पुलिस बल</a:t>
            </a:r>
            <a:r>
              <a:rPr sz="1450" b="0" i="0">
                <a:solidFill>
                  <a:srgbClr val="202733"/>
                </a:solidFill>
                <a:latin typeface="Nirmala UI"/>
                <a:cs typeface="Nirmala UI"/>
                <a:ea typeface="Nirmala UI"/>
              </a:rPr>
              <a:t>  —  सुनिश्चित करें कि केन्द्र पर लगाया गया पुलिस बल तैनात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मशीन बदलवाना</a:t>
            </a:r>
            <a:r>
              <a:rPr sz="1450" b="0" i="0">
                <a:solidFill>
                  <a:srgbClr val="202733"/>
                </a:solidFill>
                <a:latin typeface="Nirmala UI"/>
                <a:cs typeface="Nirmala UI"/>
                <a:ea typeface="Nirmala UI"/>
              </a:rPr>
              <a:t>  —  जहाँ आवश्यक हो वहाँ वोटिंग मशीन RO द्वारा बदलवाना — RO को आरक्षित वोटिंग मशीन भी रखनी है।</a:t>
            </a:r>
          </a:p>
        </p:txBody>
      </p:sp>
      <p:sp>
        <p:nvSpPr>
          <p:cNvPr id="10" name="Rounded Rectangle 9"/>
          <p:cNvSpPr/>
          <p:nvPr/>
        </p:nvSpPr>
        <p:spPr>
          <a:xfrm>
            <a:off x="566928" y="316997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6997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9798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क्यों यह मद महत्वपूर्ण है</a:t>
            </a:r>
          </a:p>
          <a:p>
            <a:pPr algn="l">
              <a:lnSpc>
                <a:spcPct val="110000"/>
              </a:lnSpc>
              <a:spcAft>
                <a:spcPts val="300"/>
              </a:spcAft>
            </a:pPr>
            <a:r>
              <a:rPr sz="1300" b="0" i="0">
                <a:solidFill>
                  <a:srgbClr val="202733"/>
                </a:solidFill>
                <a:latin typeface="Nirmala UI"/>
                <a:cs typeface="Nirmala UI"/>
                <a:ea typeface="Nirmala UI"/>
              </a:rPr>
              <a:t>अभिकर्ता की अनुपस्थिति में हुआ मॉक पोल बाद में विवाद का सबसे बड़ा बिन्दु बनता है। इसीलिए ऐसे केन्द्र चिन्हित कर उन पर अतिरिक्त निगरानी रखी जाती है।</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दौरान — निगरानी के चार बिन्दु</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16</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अभिकर्ता</a:t>
            </a:r>
            <a:r>
              <a:rPr sz="1450" b="0" i="0">
                <a:solidFill>
                  <a:srgbClr val="202733"/>
                </a:solidFill>
                <a:latin typeface="Nirmala UI"/>
                <a:cs typeface="Nirmala UI"/>
                <a:ea typeface="Nirmala UI"/>
              </a:rPr>
              <a:t>  —  मतदान अभिकर्ताओं की उपस्थिति एवं अनुपस्थिति पर निगरानी रखते हुए रिपोर्ट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सहयोग</a:t>
            </a:r>
            <a:r>
              <a:rPr sz="1450" b="0" i="0">
                <a:solidFill>
                  <a:srgbClr val="202733"/>
                </a:solidFill>
                <a:latin typeface="Nirmala UI"/>
                <a:cs typeface="Nirmala UI"/>
                <a:ea typeface="Nirmala UI"/>
              </a:rPr>
              <a:t>  —  मतदान केन्द्र के भीतर प्रक्रिया के संबंध में मतदान दल को सहयोग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शुद्धता</a:t>
            </a:r>
            <a:r>
              <a:rPr sz="1450" b="0" i="0">
                <a:solidFill>
                  <a:srgbClr val="202733"/>
                </a:solidFill>
                <a:latin typeface="Nirmala UI"/>
                <a:cs typeface="Nirmala UI"/>
                <a:ea typeface="Nirmala UI"/>
              </a:rPr>
              <a:t>  —  भ्रमण के समय देखना कि मतदान प्रक्रिया की शुद्धता बनी हुई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समग्र निगरानी</a:t>
            </a:r>
            <a:r>
              <a:rPr sz="1450" b="0" i="0">
                <a:solidFill>
                  <a:srgbClr val="202733"/>
                </a:solidFill>
                <a:latin typeface="Nirmala UI"/>
                <a:cs typeface="Nirmala UI"/>
                <a:ea typeface="Nirmala UI"/>
              </a:rPr>
              <a:t>  —  मतदान के सभी पहलुओं पर निगरानी रखना।</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अभ्यर्थी के बूथ की दूरी, और अवैध वाहन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अभ्यर्थी-बूथ एवं प्रचार-प्रतिबंध — आदेश क्रमांक 1016, दिनांक 27.01.2026 (प्रतिबन्ध 1); वाहन/लाउडस्पीकर/पोस्टर प्रतिबंध — आदेश क्रमांक 5579, दिनांक 06.08.2026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50548"/>
            <a:ext cx="11064240" cy="4850251"/>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अभ्यर्थी का बूथ</a:t>
            </a:r>
            <a:r>
              <a:rPr sz="1450" b="0" i="0">
                <a:solidFill>
                  <a:srgbClr val="202733"/>
                </a:solidFill>
                <a:latin typeface="Nirmala UI"/>
                <a:cs typeface="Nirmala UI"/>
                <a:ea typeface="Nirmala UI"/>
              </a:rPr>
              <a:t>  —  मतदान केन्द्र के प्रवेश द्वार से 100 मीटर की दूरी के भीतर अभ्यर्थी अपना निर्वाचन बूथ स्थापित नहीं करेगा — एक ही परिसर में कई केन्द्र हों तो भी हर केन्द्र के प्रवेश द्वार से यही दूरी।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बूथ कैसा हो</a:t>
            </a:r>
            <a:r>
              <a:rPr sz="1450" b="0" i="0">
                <a:solidFill>
                  <a:srgbClr val="202733"/>
                </a:solidFill>
                <a:latin typeface="Nirmala UI"/>
                <a:cs typeface="Nirmala UI"/>
                <a:ea typeface="Nirmala UI"/>
              </a:rPr>
              <a:t>  —  अधिकतम एक मेज व दो कुर्सियाँ; छाता या 10×10 फीट तक का टेन्ट; केवल एक बैनर, 2×5 फीट से बड़ा नहीं, जिस पर चित्र/चुनाव चिन्ह/नारा नहीं।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अवैध वाहन</a:t>
            </a:r>
            <a:r>
              <a:rPr sz="1450" b="0" i="0">
                <a:solidFill>
                  <a:srgbClr val="202733"/>
                </a:solidFill>
                <a:latin typeface="Nirmala UI"/>
                <a:cs typeface="Nirmala UI"/>
                <a:ea typeface="Nirmala UI"/>
              </a:rPr>
              <a:t>  —  कोई वाहन अवैध रूप से मतदाताओं को लाने-ले जाने का काम कर रहा हो तो तुरन्त संबंधित पुलिस मोबाइल पार्टी/थाने को कार्यवाही हेतु सूचित करना।</a:t>
            </a:r>
          </a:p>
        </p:txBody>
      </p:sp>
      <p:sp>
        <p:nvSpPr>
          <p:cNvPr id="11" name="Rounded Rectangle 10"/>
          <p:cNvSpPr/>
          <p:nvPr/>
        </p:nvSpPr>
        <p:spPr>
          <a:xfrm>
            <a:off x="566928" y="3266572"/>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66572"/>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94588"/>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 15 कहता है कि अभ्यर्थियों के बूथ 'मतदान केन्द्र की सीमा से 200 मीटर दूर' रहें। आदेश 1016 का प्रतिबन्ध (1) 100 मीटर कहता है, और वह दूरी 'प्रवेश द्वार' से नापी जाती है। 200 मीटर वाली परिधि पोस्टर-बैनर-होर्डिंग के लिए है (अधिसूचना 5041, पैरा 6) — दोनों को मिलाएँ नहीं।</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मतदान-दिवस के शेष सात दायित्व</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18</a:t>
            </a:r>
          </a:p>
        </p:txBody>
      </p:sp>
      <p:sp>
        <p:nvSpPr>
          <p:cNvPr id="9" name="TextBox 8"/>
          <p:cNvSpPr txBox="1"/>
          <p:nvPr/>
        </p:nvSpPr>
        <p:spPr>
          <a:xfrm>
            <a:off x="566928" y="1687799"/>
            <a:ext cx="11064240" cy="4713000"/>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मतदान प्रतिशत</a:t>
            </a:r>
            <a:r>
              <a:rPr sz="1450" b="0" i="0">
                <a:solidFill>
                  <a:srgbClr val="202733"/>
                </a:solidFill>
                <a:latin typeface="Nirmala UI"/>
                <a:cs typeface="Nirmala UI"/>
                <a:ea typeface="Nirmala UI"/>
              </a:rPr>
              <a:t>  —  उच्चाधिकारी द्वारा यथा-निर्दिष्ट समय-समय पर मतदान प्रतिशत अवगत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शिकायतें</a:t>
            </a:r>
            <a:r>
              <a:rPr sz="1450" b="0" i="0">
                <a:solidFill>
                  <a:srgbClr val="202733"/>
                </a:solidFill>
                <a:latin typeface="Nirmala UI"/>
                <a:cs typeface="Nirmala UI"/>
                <a:ea typeface="Nirmala UI"/>
              </a:rPr>
              <a:t>  —  मतदान दिवस को प्राप्त शिकायतों का निपटारा।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सीलिंग पर निगरानी</a:t>
            </a:r>
            <a:r>
              <a:rPr sz="1450" b="0" i="0">
                <a:solidFill>
                  <a:srgbClr val="202733"/>
                </a:solidFill>
                <a:latin typeface="Nirmala UI"/>
                <a:cs typeface="Nirmala UI"/>
                <a:ea typeface="Nirmala UI"/>
              </a:rPr>
              <a:t>  —  मतदान दलों द्वारा वोटिंग मशीन की सीलिंग तथा कागजात की तैयारी पर निगरानी।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संग्रहण केन्द्र</a:t>
            </a:r>
            <a:r>
              <a:rPr sz="1450" b="0" i="0">
                <a:solidFill>
                  <a:srgbClr val="202733"/>
                </a:solidFill>
                <a:latin typeface="Nirmala UI"/>
                <a:cs typeface="Nirmala UI"/>
                <a:ea typeface="Nirmala UI"/>
              </a:rPr>
              <a:t>  —  मतदान दलों को वोटिंग मशीन के साथ संग्रहण केन्द्र पर सुरक्षित पहुँचाना।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प्रतिस्थापन</a:t>
            </a:r>
            <a:r>
              <a:rPr sz="1450" b="0" i="0">
                <a:solidFill>
                  <a:srgbClr val="202733"/>
                </a:solidFill>
                <a:latin typeface="Nirmala UI"/>
                <a:cs typeface="Nirmala UI"/>
                <a:ea typeface="Nirmala UI"/>
              </a:rPr>
              <a:t>  —  आवश्यकता पर आरक्षित दलों से कार्मिक प्रतिस्थापित करना या सहयोग हेतु लगाना।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विजिट शीट</a:t>
            </a:r>
            <a:r>
              <a:rPr sz="1450" b="0" i="0">
                <a:solidFill>
                  <a:srgbClr val="202733"/>
                </a:solidFill>
                <a:latin typeface="Nirmala UI"/>
                <a:cs typeface="Nirmala UI"/>
                <a:ea typeface="Nirmala UI"/>
              </a:rPr>
              <a:t>  —  भ्रमण के समय मतदान केन्द्र में रखी विजिट शीट में इन्द्राज कर हस्ताक्षर करना।</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मतदान-पश्चात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के बाद — पाँच जाँचें</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17); पीठासीन अधिकारी मार्गदर्शिका (EVM), नगरपालिका आम चुनाव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19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46986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डायरी</a:t>
            </a:r>
          </a:p>
          <a:p>
            <a:pPr algn="l">
              <a:lnSpc>
                <a:spcPct val="105000"/>
              </a:lnSpc>
              <a:spcAft>
                <a:spcPts val="100"/>
              </a:spcAft>
            </a:pPr>
            <a:r>
              <a:rPr sz="1250" b="0" i="0">
                <a:solidFill>
                  <a:srgbClr val="202733"/>
                </a:solidFill>
                <a:latin typeface="Nirmala UI"/>
                <a:cs typeface="Nirmala UI"/>
                <a:ea typeface="Nirmala UI"/>
              </a:rPr>
              <a:t>पीठासीन अधिकारी की डायरी (परिशिष्ट-7) समुचित रूप से भरी गई है — 30 मदें, घटनाएँ तत्समय दर्ज।</a:t>
            </a:r>
          </a:p>
        </p:txBody>
      </p:sp>
      <p:sp>
        <p:nvSpPr>
          <p:cNvPr id="12" name="Rounded Rectangle 11"/>
          <p:cNvSpPr/>
          <p:nvPr/>
        </p:nvSpPr>
        <p:spPr>
          <a:xfrm>
            <a:off x="566928" y="200656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सीलिंग</a:t>
            </a:r>
          </a:p>
          <a:p>
            <a:pPr algn="l">
              <a:lnSpc>
                <a:spcPct val="105000"/>
              </a:lnSpc>
              <a:spcAft>
                <a:spcPts val="100"/>
              </a:spcAft>
            </a:pPr>
            <a:r>
              <a:rPr sz="1250" b="0" i="0">
                <a:solidFill>
                  <a:srgbClr val="202733"/>
                </a:solidFill>
                <a:latin typeface="Nirmala UI"/>
                <a:cs typeface="Nirmala UI"/>
                <a:ea typeface="Nirmala UI"/>
              </a:rPr>
              <a:t>वोटिंग मशीनें समुचित रूप से मुहरबन्द हैं (आदेश 560 / सां.आ. 145-2026 के सात निर्देशों के अनुसार)।</a:t>
            </a:r>
          </a:p>
        </p:txBody>
      </p:sp>
      <p:sp>
        <p:nvSpPr>
          <p:cNvPr id="14" name="Rounded Rectangle 13"/>
          <p:cNvSpPr/>
          <p:nvPr/>
        </p:nvSpPr>
        <p:spPr>
          <a:xfrm>
            <a:off x="566928" y="254327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14-ग की प्रतियाँ</a:t>
            </a:r>
          </a:p>
          <a:p>
            <a:pPr algn="l">
              <a:lnSpc>
                <a:spcPct val="105000"/>
              </a:lnSpc>
              <a:spcAft>
                <a:spcPts val="100"/>
              </a:spcAft>
            </a:pPr>
            <a:r>
              <a:rPr sz="1250" b="0" i="0">
                <a:solidFill>
                  <a:srgbClr val="202733"/>
                </a:solidFill>
                <a:latin typeface="Nirmala UI"/>
                <a:cs typeface="Nirmala UI"/>
                <a:ea typeface="Nirmala UI"/>
              </a:rPr>
              <a:t>प्ररूप 14-ग की प्रतियाँ उपस्थित मतदान अभिकर्ताओं को दे दी गई हैं।</a:t>
            </a:r>
          </a:p>
        </p:txBody>
      </p:sp>
      <p:sp>
        <p:nvSpPr>
          <p:cNvPr id="16" name="Rounded Rectangle 15"/>
          <p:cNvSpPr/>
          <p:nvPr/>
        </p:nvSpPr>
        <p:spPr>
          <a:xfrm>
            <a:off x="566928" y="307997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रजिस्टर</a:t>
            </a:r>
          </a:p>
          <a:p>
            <a:pPr algn="l">
              <a:lnSpc>
                <a:spcPct val="105000"/>
              </a:lnSpc>
              <a:spcAft>
                <a:spcPts val="100"/>
              </a:spcAft>
            </a:pPr>
            <a:r>
              <a:rPr sz="1250" b="0" i="0">
                <a:solidFill>
                  <a:srgbClr val="202733"/>
                </a:solidFill>
                <a:latin typeface="Nirmala UI"/>
                <a:cs typeface="Nirmala UI"/>
                <a:ea typeface="Nirmala UI"/>
              </a:rPr>
              <a:t>प्ररूप 14-क का रजिस्टर समुचित रूप से भरा गया है।</a:t>
            </a:r>
          </a:p>
        </p:txBody>
      </p:sp>
      <p:sp>
        <p:nvSpPr>
          <p:cNvPr id="18" name="Rounded Rectangle 17"/>
          <p:cNvSpPr/>
          <p:nvPr/>
        </p:nvSpPr>
        <p:spPr>
          <a:xfrm>
            <a:off x="566928" y="361667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मिलान</a:t>
            </a:r>
          </a:p>
          <a:p>
            <a:pPr algn="l">
              <a:lnSpc>
                <a:spcPct val="105000"/>
              </a:lnSpc>
              <a:spcAft>
                <a:spcPts val="100"/>
              </a:spcAft>
            </a:pPr>
            <a:r>
              <a:rPr sz="1250" b="0" i="0">
                <a:solidFill>
                  <a:srgbClr val="202733"/>
                </a:solidFill>
                <a:latin typeface="Nirmala UI"/>
                <a:cs typeface="Nirmala UI"/>
                <a:ea typeface="Nirmala UI"/>
              </a:rPr>
              <a:t>मतों की संख्या प्ररूप 14-क तथा कंट्रोल यूनिट के TOTAL बटन के आधार पर समान है।</a:t>
            </a:r>
          </a:p>
        </p:txBody>
      </p:sp>
      <p:sp>
        <p:nvSpPr>
          <p:cNvPr id="20" name="Rounded Rectangle 19"/>
          <p:cNvSpPr/>
          <p:nvPr/>
        </p:nvSpPr>
        <p:spPr>
          <a:xfrm>
            <a:off x="566928" y="431796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1796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एक और मिलान जो जोड़ लें</a:t>
            </a:r>
          </a:p>
          <a:p>
            <a:pPr algn="l">
              <a:lnSpc>
                <a:spcPct val="110000"/>
              </a:lnSpc>
              <a:spcAft>
                <a:spcPts val="300"/>
              </a:spcAft>
            </a:pPr>
            <a:r>
              <a:rPr sz="1300" b="0" i="0">
                <a:solidFill>
                  <a:srgbClr val="202733"/>
                </a:solidFill>
                <a:latin typeface="Nirmala UI"/>
                <a:cs typeface="Nirmala UI"/>
                <a:ea typeface="Nirmala UI"/>
              </a:rPr>
              <a:t>14-ग की मद 6 का सूत्र: मद 5 (मशीन) = मद 2 (रजिस्टर) − मद 3 (No Vote) − मद 4 (अनुज्ञात न किए गए)। यदि यह न बैठे तो कोई प्रविष्टि गलत है।</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संस्करण को कैसे पढ़ें — चार चिन्ह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सुधार का आधार: नियम, आयोग-आदेश एवं मार्गदर्शिका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79016"/>
          <a:ext cx="11064240" cy="1469135"/>
        </p:xfrm>
        <a:graphic>
          <a:graphicData uri="http://schemas.openxmlformats.org/drawingml/2006/table">
            <a:tbl>
              <a:tblPr firstRow="1" bandRow="1">
                <a:tableStyleId>{5C22544A-7EE6-4342-B048-85BDC9FD1C3A}</a:tableStyleId>
              </a:tblPr>
              <a:tblGrid>
                <a:gridCol w="1463040"/>
                <a:gridCol w="5669280"/>
                <a:gridCol w="3931920"/>
              </a:tblGrid>
              <a:tr h="293827">
                <a:tc>
                  <a:txBody>
                    <a:bodyPr/>
                    <a:lstStyle/>
                    <a:p>
                      <a:r>
                        <a:rPr sz="1250" b="1" i="0">
                          <a:solidFill>
                            <a:srgbClr val="FFFFFF"/>
                          </a:solidFill>
                          <a:latin typeface="Nirmala UI"/>
                          <a:cs typeface="Nirmala UI"/>
                          <a:ea typeface="Nirmala UI"/>
                        </a:rPr>
                        <a:t>चिन्ह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अर्थ</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प्रशिक्षक क्या करे</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सुधार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स्लाइड पर छपी बात नियम/आदेश के विरुद्ध थी</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पुराना पाठ बताकर सही पढ़ाएँ</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नया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बात मूल में थी ही नहीं — छूटा हुआ आवश्यक बिन्दु जोड़ा गया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इसे छोड़ें नहीं</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पूरक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बात सही थी, पर अधूरी — विवरण जोड़ा गया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मूल पंक्ति में जोड़ पढ़ाएँ</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(कोई नहीं)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मूल स्लाइड सही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यथावत</a:t>
                      </a:r>
                    </a:p>
                  </a:txBody>
                  <a:tcPr marL="82296" marR="82296" marT="27432" marB="27432" anchor="ctr">
                    <a:solidFill>
                      <a:srgbClr val="F4F2EC"/>
                    </a:solidFill>
                  </a:tcPr>
                </a:tc>
              </a:tr>
            </a:tbl>
          </a:graphicData>
        </a:graphic>
      </p:graphicFrame>
      <p:sp>
        <p:nvSpPr>
          <p:cNvPr id="11" name="Rounded Rectangle 10"/>
          <p:cNvSpPr/>
          <p:nvPr/>
        </p:nvSpPr>
        <p:spPr>
          <a:xfrm>
            <a:off x="566928" y="324932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4932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7733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झूठी त्रुटि उतनी ही हानिकारक है जितनी छूटी हुई त्रुटि</a:t>
            </a:r>
          </a:p>
          <a:p>
            <a:pPr algn="l">
              <a:lnSpc>
                <a:spcPct val="110000"/>
              </a:lnSpc>
              <a:spcAft>
                <a:spcPts val="300"/>
              </a:spcAft>
            </a:pPr>
            <a:r>
              <a:rPr sz="1300" b="0" i="0">
                <a:solidFill>
                  <a:srgbClr val="202733"/>
                </a:solidFill>
                <a:latin typeface="Nirmala UI"/>
                <a:cs typeface="Nirmala UI"/>
                <a:ea typeface="Nirmala UI"/>
              </a:rPr>
              <a:t>जो पंक्तियाँ सही हैं उन्हें 'सुधार' कहकर बदलना पूरे सुधार-पत्रक की विश्वसनीयता गिरा देता है। जहाँ आधार नहीं मिला, वहाँ इस डेक में स्पष्ट लिखा है — 'सत्यापित नहीं'।</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भय-प्रताड़ना ग्रस्त मतदाता — चिन्हांकन एवं अनुवर्तन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18–19)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20</a:t>
            </a:r>
          </a:p>
        </p:txBody>
      </p:sp>
      <p:sp>
        <p:nvSpPr>
          <p:cNvPr id="9" name="Rounded Rectangle 8"/>
          <p:cNvSpPr/>
          <p:nvPr/>
        </p:nvSpPr>
        <p:spPr>
          <a:xfrm>
            <a:off x="566928" y="161022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73651"/>
            <a:ext cx="10424160" cy="674814"/>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चिन्हांकन</a:t>
            </a:r>
          </a:p>
          <a:p>
            <a:pPr algn="l">
              <a:lnSpc>
                <a:spcPct val="105000"/>
              </a:lnSpc>
              <a:spcAft>
                <a:spcPts val="100"/>
              </a:spcAft>
            </a:pPr>
            <a:r>
              <a:rPr sz="1250" b="0" i="0">
                <a:solidFill>
                  <a:srgbClr val="202733"/>
                </a:solidFill>
                <a:latin typeface="Nirmala UI"/>
                <a:cs typeface="Nirmala UI"/>
                <a:ea typeface="Nirmala UI"/>
              </a:rPr>
              <a:t>पीठासीन अधिकारी द्वारा ऐसे मतदाताओं की जानकारी दी जाएगी; चिन्हित मतदाता सूची के साइड-मार्जिन में उनके नामों के सामने ऊपर से नीचे लाइन खींचकर दर्शाया जाएगा।</a:t>
            </a:r>
          </a:p>
        </p:txBody>
      </p:sp>
      <p:sp>
        <p:nvSpPr>
          <p:cNvPr id="11" name="Rounded Rectangle 10"/>
          <p:cNvSpPr/>
          <p:nvPr/>
        </p:nvSpPr>
        <p:spPr>
          <a:xfrm>
            <a:off x="566928" y="2285042"/>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248466"/>
            <a:ext cx="10424160" cy="674814"/>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हर भ्रमण पर</a:t>
            </a:r>
          </a:p>
          <a:p>
            <a:pPr algn="l">
              <a:lnSpc>
                <a:spcPct val="105000"/>
              </a:lnSpc>
              <a:spcAft>
                <a:spcPts val="100"/>
              </a:spcAft>
            </a:pPr>
            <a:r>
              <a:rPr sz="1250" b="0" i="0">
                <a:solidFill>
                  <a:srgbClr val="202733"/>
                </a:solidFill>
                <a:latin typeface="Nirmala UI"/>
                <a:cs typeface="Nirmala UI"/>
                <a:ea typeface="Nirmala UI"/>
              </a:rPr>
              <a:t>जोनल मजिस्ट्रेट प्रत्येक भ्रमण पर इन मतदाताओं द्वारा वोट देने या न आने की सूचना प्राप्त करेगा — यह सूचना चिन्हित सूची के टिक (✓) मार्क से मिल जाती है।</a:t>
            </a:r>
          </a:p>
        </p:txBody>
      </p:sp>
      <p:sp>
        <p:nvSpPr>
          <p:cNvPr id="13" name="Rounded Rectangle 12"/>
          <p:cNvSpPr/>
          <p:nvPr/>
        </p:nvSpPr>
        <p:spPr>
          <a:xfrm>
            <a:off x="566928" y="295985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923280"/>
            <a:ext cx="10424160" cy="674814"/>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दो बार भ्रमण</a:t>
            </a:r>
          </a:p>
          <a:p>
            <a:pPr algn="l">
              <a:lnSpc>
                <a:spcPct val="105000"/>
              </a:lnSpc>
              <a:spcAft>
                <a:spcPts val="100"/>
              </a:spcAft>
            </a:pPr>
            <a:r>
              <a:rPr sz="1250" b="0" i="0">
                <a:solidFill>
                  <a:srgbClr val="202733"/>
                </a:solidFill>
                <a:latin typeface="Nirmala UI"/>
                <a:cs typeface="Nirmala UI"/>
                <a:ea typeface="Nirmala UI"/>
              </a:rPr>
              <a:t>सेक्टर मजिस्ट्रेट एवं पुलिस मोबाइल पार्टी ऐसे परिवारों/क्षेत्रों में तथा धमकाने की संभावना वाले इलाकों में मतदान दिवस को कम से कम दो बार भ्रमण करेंगे।</a:t>
            </a:r>
          </a:p>
        </p:txBody>
      </p:sp>
      <p:sp>
        <p:nvSpPr>
          <p:cNvPr id="15" name="Rounded Rectangle 14"/>
          <p:cNvSpPr/>
          <p:nvPr/>
        </p:nvSpPr>
        <p:spPr>
          <a:xfrm>
            <a:off x="566928" y="363467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598095"/>
            <a:ext cx="10424160" cy="674814"/>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बड़ी अनुपस्थिति पर</a:t>
            </a:r>
          </a:p>
          <a:p>
            <a:pPr algn="l">
              <a:lnSpc>
                <a:spcPct val="105000"/>
              </a:lnSpc>
              <a:spcAft>
                <a:spcPts val="100"/>
              </a:spcAft>
            </a:pPr>
            <a:r>
              <a:rPr sz="1250" b="0" i="0">
                <a:solidFill>
                  <a:srgbClr val="202733"/>
                </a:solidFill>
                <a:latin typeface="Nirmala UI"/>
                <a:cs typeface="Nirmala UI"/>
                <a:ea typeface="Nirmala UI"/>
              </a:rPr>
              <a:t>यदि ऐसे मतदाता काफी संख्या में वोट देने नहीं आए हैं तो विशेष दल भेजकर पता लगाया जाएगा कि कोई अवरोध तो नहीं है, और उपाय किए जाएँगे।</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मतदान-दिवस</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बूथ पर पहुँचकर सेक्टर अधिकारी क्या-क्या देखे — एक जाँच-सूची</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ईवीएम उपयोग एवं प्रथम स्तरीय जाँच — क्रमांक 2184, दिनांक 26.02.2026; मतदान केन्द्रों की स्थापना — क्रमांक 641, दिनांक 19.01.2026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83740"/>
          <a:ext cx="11064240" cy="2615184"/>
        </p:xfrm>
        <a:graphic>
          <a:graphicData uri="http://schemas.openxmlformats.org/drawingml/2006/table">
            <a:tbl>
              <a:tblPr firstRow="1" bandRow="1">
                <a:tableStyleId>{5C22544A-7EE6-4342-B048-85BDC9FD1C3A}</a:tableStyleId>
              </a:tblPr>
              <a:tblGrid>
                <a:gridCol w="3291840"/>
                <a:gridCol w="7772400"/>
              </a:tblGrid>
              <a:tr h="290576">
                <a:tc>
                  <a:txBody>
                    <a:bodyPr/>
                    <a:lstStyle/>
                    <a:p>
                      <a:r>
                        <a:rPr sz="1250" b="1" i="0">
                          <a:solidFill>
                            <a:srgbClr val="FFFFFF"/>
                          </a:solidFill>
                          <a:latin typeface="Nirmala UI"/>
                          <a:cs typeface="Nirmala UI"/>
                          <a:ea typeface="Nirmala UI"/>
                        </a:rPr>
                        <a:t>क्या देखें</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सही स्थिति</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मॉक पोल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परिशिष्ट-19 प्रमाण-पत्र भरा व हस्ताक्षरित; मॉक पोल के मत CLEAR किए गए</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सीलिंग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पिंक पेपर सील पर PRO के पूर्ण हस्ताक्षर व क्रमांक नोट; स्ट्रिप सील का क्रमांक दिखता हो</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CLOSE बटन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कैप लगी हो और विशेष टैग उसे ढके नहीं — CLOSE दबाना सुलभ रहे</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रजिस्टर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14-क में हस्ताक्षर/अँगूठा तथा अभ्युक्ति स्तम्भ में पहचान-दस्तावेज के अंतिम 4 अंक</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स्याही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बाईं तर्जनी पर, नख छूती हुई — BALLOT दबाने से पहले जाँची जा रही है</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अभिकर्ता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एक अभ्यर्थी का एक ही अभिकर्ता भीतर; बैज लगा; चुनाव चिन्ह वाला बैज नहीं</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100 मीटर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परिधि में कोई प्रचार नहीं; अभ्यर्थी-बूथ प्रवेश द्वार से 100 मीटर से बाहर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विजिट शीट</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अपने भ्रमण का इन्द्राज एवं हस्ताक्षर</a:t>
                      </a:r>
                    </a:p>
                  </a:txBody>
                  <a:tcPr marL="82296" marR="82296" marT="27432" marB="27432" anchor="ctr">
                    <a:solidFill>
                      <a:srgbClr val="F4F2EC"/>
                    </a:solidFill>
                  </a:tcPr>
                </a:tc>
              </a:tr>
            </a:tbl>
          </a:graphicData>
        </a:graphic>
      </p:graphicFrame>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निर्वाचन अपराध</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लोक प्रतिनिधित्व अधिनियम 1951 · भारतीय न्याय संहिता 2023</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2 · अपराध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126, 129 एवं 130 — प्रचार, प्रभाव और 100 मीटर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20); अभ्यर्थी-बूथ एवं प्रचार-प्रतिबंध — आदेश क्रमांक 1016, दिनांक 27.01.2026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23</a:t>
            </a:r>
          </a:p>
        </p:txBody>
      </p:sp>
      <p:graphicFrame>
        <p:nvGraphicFramePr>
          <p:cNvPr id="9" name="Table 8"/>
          <p:cNvGraphicFramePr>
            <a:graphicFrameLocks noGrp="1"/>
          </p:cNvGraphicFramePr>
          <p:nvPr/>
        </p:nvGraphicFramePr>
        <p:xfrm>
          <a:off x="566928" y="1592183"/>
          <a:ext cx="11064240" cy="1359407"/>
        </p:xfrm>
        <a:graphic>
          <a:graphicData uri="http://schemas.openxmlformats.org/drawingml/2006/table">
            <a:tbl>
              <a:tblPr firstRow="1" bandRow="1">
                <a:tableStyleId>{5C22544A-7EE6-4342-B048-85BDC9FD1C3A}</a:tableStyleId>
              </a:tblPr>
              <a:tblGrid>
                <a:gridCol w="1371600"/>
                <a:gridCol w="9692640"/>
              </a:tblGrid>
              <a:tr h="339851">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126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समाप्ति के लिए नियत समय से पूर्व 48 घंटों की अवधि में चुनाव सभाओं, जुलूसों, सिनेमा/टीवी पर प्रचार एवं सांस्कृतिक कार्यक्रमों से चुनाव प्रचार पर रोक</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129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चुनाव ड्यूटी पर लगे अधिकारियों/कार्मिकों द्वारा किसी अभ्यर्थी के पक्ष/विपक्ष में मतदाताओं को प्रभावित करने का कृत्य</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130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केन्द्र में और उससे 100 मीटर की दूरी तक प्रचार — बिना वारंट गिरफ्तारी संभव; शास्ति अधिकतम ₹250</a:t>
                      </a:r>
                    </a:p>
                  </a:txBody>
                  <a:tcPr marL="82296" marR="82296" marT="27432" marB="27432" anchor="ctr">
                    <a:solidFill>
                      <a:srgbClr val="FFFFFF"/>
                    </a:solidFill>
                  </a:tcPr>
                </a:tc>
              </a:tr>
            </a:tbl>
          </a:graphicData>
        </a:graphic>
      </p:graphicFrame>
      <p:sp>
        <p:nvSpPr>
          <p:cNvPr id="10" name="Rounded Rectangle 9"/>
          <p:cNvSpPr/>
          <p:nvPr/>
        </p:nvSpPr>
        <p:spPr>
          <a:xfrm>
            <a:off x="566928" y="315275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5275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8077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48 घंटे कब से कब तक</a:t>
            </a:r>
          </a:p>
          <a:p>
            <a:pPr algn="l">
              <a:lnSpc>
                <a:spcPct val="110000"/>
              </a:lnSpc>
              <a:spcAft>
                <a:spcPts val="300"/>
              </a:spcAft>
            </a:pPr>
            <a:r>
              <a:rPr sz="1300" b="0" i="0">
                <a:solidFill>
                  <a:srgbClr val="202733"/>
                </a:solidFill>
                <a:latin typeface="Nirmala UI"/>
                <a:cs typeface="Nirmala UI"/>
                <a:ea typeface="Nirmala UI"/>
              </a:rPr>
              <a:t>प्रथम चरण — 07.09.2026 सांय 6.00 बजे से 09.09.2026 सांय 6.00 बजे तक; द्वितीय चरण — 09.09.2026 सांय 6.00 बजे से 11.09.2026 सांय 6.00 बजे तक (आदेश 7516)।</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2 · अपराध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131, 132 एवं 133 — उच्छृंखलता, हटाना, वाहन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21); वाहन/लाउडस्पीकर/पोस्टर प्रतिबंध — आदेश क्रमांक 5579, दिनांक 06.08.2026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24</a:t>
            </a:r>
          </a:p>
        </p:txBody>
      </p:sp>
      <p:graphicFrame>
        <p:nvGraphicFramePr>
          <p:cNvPr id="9" name="Table 8"/>
          <p:cNvGraphicFramePr>
            <a:graphicFrameLocks noGrp="1"/>
          </p:cNvGraphicFramePr>
          <p:nvPr/>
        </p:nvGraphicFramePr>
        <p:xfrm>
          <a:off x="566928" y="1592183"/>
          <a:ext cx="11064240" cy="1359407"/>
        </p:xfrm>
        <a:graphic>
          <a:graphicData uri="http://schemas.openxmlformats.org/drawingml/2006/table">
            <a:tbl>
              <a:tblPr firstRow="1" bandRow="1">
                <a:tableStyleId>{5C22544A-7EE6-4342-B048-85BDC9FD1C3A}</a:tableStyleId>
              </a:tblPr>
              <a:tblGrid>
                <a:gridCol w="1371600"/>
                <a:gridCol w="9692640"/>
              </a:tblGrid>
              <a:tr h="339851">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 / शक्ति</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131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कोई व्यक्ति उच्छृंखल आचरण करे तो उसे तुरन्त पुलिस द्वारा गिरफ्तार करवाया जा सकता है</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132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केन्द्र में उच्छृंखलता या कानूनी निर्देशों की अवहेलना पर उस व्यक्ति को पुलिस/अधिकृत व्यक्ति द्वारा हटवाया जा सकता है; बिना अनुमति पुनः प्रवेश पर गिरफ्तारी भी</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133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मतदाताओं को लाने-ले जाने के लिए वाहनों का गैर-कानूनी ढंग से किराये पर लेना</a:t>
                      </a:r>
                    </a:p>
                  </a:txBody>
                  <a:tcPr marL="82296" marR="82296" marT="27432" marB="27432" anchor="ctr">
                    <a:solidFill>
                      <a:srgbClr val="FFFFFF"/>
                    </a:solidFill>
                  </a:tcPr>
                </a:tc>
              </a:tr>
            </a:tbl>
          </a:graphicData>
        </a:graphic>
      </p:graphicFrame>
      <p:sp>
        <p:nvSpPr>
          <p:cNvPr id="10" name="Rounded Rectangle 9"/>
          <p:cNvSpPr/>
          <p:nvPr/>
        </p:nvSpPr>
        <p:spPr>
          <a:xfrm>
            <a:off x="566928" y="315275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5275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8077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धारा 133 पर एक व्यावहारिक बात</a:t>
            </a:r>
          </a:p>
          <a:p>
            <a:pPr algn="l">
              <a:lnSpc>
                <a:spcPct val="110000"/>
              </a:lnSpc>
              <a:spcAft>
                <a:spcPts val="300"/>
              </a:spcAft>
            </a:pPr>
            <a:r>
              <a:rPr sz="1300" b="0" i="0">
                <a:solidFill>
                  <a:srgbClr val="202733"/>
                </a:solidFill>
                <a:latin typeface="Nirmala UI"/>
                <a:cs typeface="Nirmala UI"/>
                <a:ea typeface="Nirmala UI"/>
              </a:rPr>
              <a:t>पीठासीन/सेक्टर अधिकारी के पास वाहन रोकने की सकारात्मक शक्ति नहीं है — शिकायतकर्ता को FIR दर्ज कराने को कहें, और वाहन-अनुमति (प्ररूप 'ख' तथा मतदान दिवस हेतु RO की पृथक लिखित अनुमति) की जाँच कराएँ।</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2 · अपराध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134, 134-क एवं 134-ख — अवहेलना, एजेंट, शस्त्र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25</a:t>
            </a:r>
          </a:p>
        </p:txBody>
      </p:sp>
      <p:graphicFrame>
        <p:nvGraphicFramePr>
          <p:cNvPr id="9" name="Table 8"/>
          <p:cNvGraphicFramePr>
            <a:graphicFrameLocks noGrp="1"/>
          </p:cNvGraphicFramePr>
          <p:nvPr/>
        </p:nvGraphicFramePr>
        <p:xfrm>
          <a:off x="566928" y="1592183"/>
          <a:ext cx="11064239" cy="1359407"/>
        </p:xfrm>
        <a:graphic>
          <a:graphicData uri="http://schemas.openxmlformats.org/drawingml/2006/table">
            <a:tbl>
              <a:tblPr firstRow="1" bandRow="1">
                <a:tableStyleId>{5C22544A-7EE6-4342-B048-85BDC9FD1C3A}</a:tableStyleId>
              </a:tblPr>
              <a:tblGrid>
                <a:gridCol w="1645919"/>
                <a:gridCol w="9418320"/>
              </a:tblGrid>
              <a:tr h="339851">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134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चुनाव अधिकारियों द्वारा सरकारी कार्यवाही की अवहेलना</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134-क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सरकारी कर्मचारी का किसी अभ्यर्थी का निर्वाचन एजेंट, पोलिंग एजेंट या काउंटिंग एजेंट होना</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134-ख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रिटर्निंग अधिकारी, पुलिस अधिकारी या कानून-व्यवस्था देख रहे अधिकारी से भिन्न कोई व्यक्ति मतदान के दिन मतदान केन्द्र में कोई शस्त्र नहीं ले जा सकता</a:t>
                      </a:r>
                    </a:p>
                  </a:txBody>
                  <a:tcPr marL="82296" marR="82296" marT="27432" marB="27432" anchor="ctr">
                    <a:solidFill>
                      <a:srgbClr val="FFFFFF"/>
                    </a:solidFill>
                  </a:tcPr>
                </a:tc>
              </a:tr>
            </a:tbl>
          </a:graphicData>
        </a:graphic>
      </p:graphicFrame>
      <p:sp>
        <p:nvSpPr>
          <p:cNvPr id="10" name="Rounded Rectangle 9"/>
          <p:cNvSpPr/>
          <p:nvPr/>
        </p:nvSpPr>
        <p:spPr>
          <a:xfrm>
            <a:off x="566928" y="3152759"/>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52759"/>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8077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134-ख — सेक्टर अधिकारी के लिए सबसे उपयोगी धारा</a:t>
            </a:r>
          </a:p>
          <a:p>
            <a:pPr algn="l">
              <a:lnSpc>
                <a:spcPct val="110000"/>
              </a:lnSpc>
              <a:spcAft>
                <a:spcPts val="300"/>
              </a:spcAft>
            </a:pPr>
            <a:r>
              <a:rPr sz="1300" b="0" i="0">
                <a:solidFill>
                  <a:srgbClr val="202733"/>
                </a:solidFill>
                <a:latin typeface="Nirmala UI"/>
                <a:cs typeface="Nirmala UI"/>
                <a:ea typeface="Nirmala UI"/>
              </a:rPr>
              <a:t>शस्त्र-निषेध की जाँच केन्द्र के प्रवेश पर ही सम्भव है। संदेह हो तो तत्काल पुलिस को बुलाएँ — यह अपराध संज्ञेय है, और मतदान रोके बिना व्यक्ति को हटाया जा सकता है।</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2 · अपराध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धारा 135-क, 135-ख एवं 135-ग — बूथ कैप्चरिंग, अवकाश, शराब</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23); आदेश 7516 एवं 7381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26</a:t>
            </a:r>
          </a:p>
        </p:txBody>
      </p:sp>
      <p:graphicFrame>
        <p:nvGraphicFramePr>
          <p:cNvPr id="9" name="Table 8"/>
          <p:cNvGraphicFramePr>
            <a:graphicFrameLocks noGrp="1"/>
          </p:cNvGraphicFramePr>
          <p:nvPr/>
        </p:nvGraphicFramePr>
        <p:xfrm>
          <a:off x="566928" y="1613397"/>
          <a:ext cx="11064239" cy="1182623"/>
        </p:xfrm>
        <a:graphic>
          <a:graphicData uri="http://schemas.openxmlformats.org/drawingml/2006/table">
            <a:tbl>
              <a:tblPr firstRow="1" bandRow="1">
                <a:tableStyleId>{5C22544A-7EE6-4342-B048-85BDC9FD1C3A}</a:tableStyleId>
              </a:tblPr>
              <a:tblGrid>
                <a:gridCol w="1645919"/>
                <a:gridCol w="9418320"/>
              </a:tblGrid>
              <a:tr h="295655">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135-क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बूथ कैप्चरिंग — दण्डनीय अपराध</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135-ख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के दिन नियोक्ता द्वारा अपने कर्मचारियों को वैतनिक अवकाश, ताकि वे मत दे सकें</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135-ग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समाप्ति पर पूर्ण होने वाली 48 घंटे की अवधि में शराब का बेचना, वितरण या दिया जाना</a:t>
                      </a:r>
                    </a:p>
                  </a:txBody>
                  <a:tcPr marL="82296" marR="82296" marT="27432" marB="27432" anchor="ctr">
                    <a:solidFill>
                      <a:srgbClr val="FFFFFF"/>
                    </a:solidFill>
                  </a:tcPr>
                </a:tc>
              </a:tr>
            </a:tbl>
          </a:graphicData>
        </a:graphic>
      </p:graphicFrame>
      <p:sp>
        <p:nvSpPr>
          <p:cNvPr id="10" name="Rounded Rectangle 9"/>
          <p:cNvSpPr/>
          <p:nvPr/>
        </p:nvSpPr>
        <p:spPr>
          <a:xfrm>
            <a:off x="566928" y="299718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9718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2520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इस चुनाव की तिथियाँ</a:t>
            </a:r>
          </a:p>
          <a:p>
            <a:pPr algn="l">
              <a:lnSpc>
                <a:spcPct val="110000"/>
              </a:lnSpc>
              <a:spcAft>
                <a:spcPts val="300"/>
              </a:spcAft>
            </a:pPr>
            <a:r>
              <a:rPr sz="1300" b="0" i="0">
                <a:solidFill>
                  <a:srgbClr val="202733"/>
                </a:solidFill>
                <a:latin typeface="Nirmala UI"/>
                <a:cs typeface="Nirmala UI"/>
                <a:ea typeface="Nirmala UI"/>
              </a:rPr>
              <a:t>सार्वजनिक अवकाश — दोनों मतदान दिवसों पर संबंधित क्षेत्रों में, कलक्टर द्वारा घोषित (आदेश 7381)। सूखा दिवस — 48 घंटे की दोनों अवधियाँ तथा मतगणना दिवस 14.09.2026 (आदेश 7516)।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2 · अपराध</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भारतीय न्याय संहिता 2023 — प्रतिरूपण एवं असम्यक असर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BNS 2023, धारा 172 एवं 174; आयोग-आदेश 5310, दिनांक 30.07.2026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603583"/>
          <a:ext cx="11064240" cy="1072895"/>
        </p:xfrm>
        <a:graphic>
          <a:graphicData uri="http://schemas.openxmlformats.org/drawingml/2006/table">
            <a:tbl>
              <a:tblPr firstRow="1" bandRow="1">
                <a:tableStyleId>{5C22544A-7EE6-4342-B048-85BDC9FD1C3A}</a:tableStyleId>
              </a:tblPr>
              <a:tblGrid>
                <a:gridCol w="1828800"/>
                <a:gridCol w="9235440"/>
              </a:tblGrid>
              <a:tr h="357631">
                <a:tc>
                  <a:txBody>
                    <a:bodyPr/>
                    <a:lstStyle/>
                    <a:p>
                      <a:r>
                        <a:rPr sz="1250" b="1" i="0">
                          <a:solidFill>
                            <a:srgbClr val="FFFFFF"/>
                          </a:solidFill>
                          <a:latin typeface="Nirmala UI"/>
                          <a:cs typeface="Nirmala UI"/>
                          <a:ea typeface="Nirmala UI"/>
                        </a:rPr>
                        <a:t>धारा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अपराध / शास्ति</a:t>
                      </a:r>
                    </a:p>
                  </a:txBody>
                  <a:tcPr marL="82296" marR="82296" marT="36576" marB="36576" anchor="ctr">
                    <a:solidFill>
                      <a:srgbClr val="162842"/>
                    </a:solidFill>
                  </a:tcPr>
                </a:tc>
              </a:tr>
              <a:tr h="357631">
                <a:tc>
                  <a:txBody>
                    <a:bodyPr/>
                    <a:lstStyle/>
                    <a:p>
                      <a:r>
                        <a:rPr sz="1200" b="1" i="0">
                          <a:solidFill>
                            <a:srgbClr val="162842"/>
                          </a:solidFill>
                          <a:latin typeface="Nirmala UI"/>
                          <a:cs typeface="Nirmala UI"/>
                          <a:ea typeface="Nirmala UI"/>
                        </a:rPr>
                        <a:t>BNS 172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में प्रतिरूपण — किसी अन्य व्यक्ति के नाम से (जीवित या मृत) या कल्पित नाम से मतपत्र के लिए आवेदन या मत देना; एक बार मत देने के बाद पुनः अपने नाम से आवेदन; ऐसा करने का दुष्प्रेरण भी</a:t>
                      </a:r>
                    </a:p>
                  </a:txBody>
                  <a:tcPr marL="82296" marR="82296" marT="27432" marB="27432" anchor="ctr">
                    <a:solidFill>
                      <a:srgbClr val="FFFFFF"/>
                    </a:solidFill>
                  </a:tcPr>
                </a:tc>
              </a:tr>
              <a:tr h="357633">
                <a:tc>
                  <a:txBody>
                    <a:bodyPr/>
                    <a:lstStyle/>
                    <a:p>
                      <a:r>
                        <a:rPr sz="1200" b="1" i="0">
                          <a:solidFill>
                            <a:srgbClr val="162842"/>
                          </a:solidFill>
                          <a:latin typeface="Nirmala UI"/>
                          <a:cs typeface="Nirmala UI"/>
                          <a:ea typeface="Nirmala UI"/>
                        </a:rPr>
                        <a:t>BNS 174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में असम्यक असर या प्रतिरूपण — एक वर्ष तक का कारावास, या जुर्माना, या दोनों</a:t>
                      </a:r>
                    </a:p>
                  </a:txBody>
                  <a:tcPr marL="82296" marR="82296" marT="27432" marB="27432" anchor="ctr">
                    <a:solidFill>
                      <a:srgbClr val="F4F2EC"/>
                    </a:solidFill>
                  </a:tcPr>
                </a:tc>
              </a:tr>
            </a:tbl>
          </a:graphicData>
        </a:graphic>
      </p:graphicFrame>
      <p:sp>
        <p:nvSpPr>
          <p:cNvPr id="11" name="Rounded Rectangle 10"/>
          <p:cNvSpPr/>
          <p:nvPr/>
        </p:nvSpPr>
        <p:spPr>
          <a:xfrm>
            <a:off x="566928" y="2877647"/>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877647"/>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00566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 24 में धाराएँ '172. घ' और '174. च' लिखी हैं। ये उप-अक्षर निरसित भारतीय दण्ड संहिता की धारा 171-घ / 171-च के अवशेष हैं — भारतीय न्याय संहिता 2023 में ऐसे उप-खण्ड हैं ही नहीं। सही उल्लेख: BNS की धारा 172 तथा धारा 174। विवरण दोनों का सही है, केवल संख्या-लेखन ठीक करना है।</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रवानगी एवं ईवीएम की जाँच</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दल का गठन · सामग्री · CU-BU की जाँच · त्रुटि-संदेश</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3 · रवानगी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के समय — चार काम</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25–26)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29</a:t>
            </a:r>
          </a:p>
        </p:txBody>
      </p:sp>
      <p:sp>
        <p:nvSpPr>
          <p:cNvPr id="9" name="Rounded Rectangle 8"/>
          <p:cNvSpPr/>
          <p:nvPr/>
        </p:nvSpPr>
        <p:spPr>
          <a:xfrm>
            <a:off x="566928" y="155725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2067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दल का गठन</a:t>
            </a:r>
          </a:p>
          <a:p>
            <a:pPr algn="l">
              <a:lnSpc>
                <a:spcPct val="105000"/>
              </a:lnSpc>
              <a:spcAft>
                <a:spcPts val="100"/>
              </a:spcAft>
            </a:pPr>
            <a:r>
              <a:rPr sz="1250" b="0" i="0">
                <a:solidFill>
                  <a:srgbClr val="202733"/>
                </a:solidFill>
                <a:latin typeface="Nirmala UI"/>
                <a:cs typeface="Nirmala UI"/>
                <a:ea typeface="Nirmala UI"/>
              </a:rPr>
              <a:t>मतदान दल के सदस्यों से परिचय प्राप्त कर दल को एकजुट करना।</a:t>
            </a:r>
          </a:p>
        </p:txBody>
      </p:sp>
      <p:sp>
        <p:nvSpPr>
          <p:cNvPr id="11" name="Rounded Rectangle 10"/>
          <p:cNvSpPr/>
          <p:nvPr/>
        </p:nvSpPr>
        <p:spPr>
          <a:xfrm>
            <a:off x="566928" y="209395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5737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सामग्री संग्रहण</a:t>
            </a:r>
          </a:p>
          <a:p>
            <a:pPr algn="l">
              <a:lnSpc>
                <a:spcPct val="105000"/>
              </a:lnSpc>
              <a:spcAft>
                <a:spcPts val="100"/>
              </a:spcAft>
            </a:pPr>
            <a:r>
              <a:rPr sz="1250" b="0" i="0">
                <a:solidFill>
                  <a:srgbClr val="202733"/>
                </a:solidFill>
                <a:latin typeface="Nirmala UI"/>
                <a:cs typeface="Nirmala UI"/>
                <a:ea typeface="Nirmala UI"/>
              </a:rPr>
              <a:t>मतदान से संबंधित सभी आवश्यक सामग्री भली-भाँति एकत्रित करना।</a:t>
            </a:r>
          </a:p>
        </p:txBody>
      </p:sp>
      <p:sp>
        <p:nvSpPr>
          <p:cNvPr id="13" name="Rounded Rectangle 12"/>
          <p:cNvSpPr/>
          <p:nvPr/>
        </p:nvSpPr>
        <p:spPr>
          <a:xfrm>
            <a:off x="566928" y="263065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9408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दिशा-निर्देश</a:t>
            </a:r>
          </a:p>
          <a:p>
            <a:pPr algn="l">
              <a:lnSpc>
                <a:spcPct val="105000"/>
              </a:lnSpc>
              <a:spcAft>
                <a:spcPts val="100"/>
              </a:spcAft>
            </a:pPr>
            <a:r>
              <a:rPr sz="1250" b="0" i="0">
                <a:solidFill>
                  <a:srgbClr val="202733"/>
                </a:solidFill>
                <a:latin typeface="Nirmala UI"/>
                <a:cs typeface="Nirmala UI"/>
                <a:ea typeface="Nirmala UI"/>
              </a:rPr>
              <a:t>सम्पूर्ण दल को मतदान केन्द्र की सटीक जानकारी देना।</a:t>
            </a:r>
          </a:p>
        </p:txBody>
      </p:sp>
      <p:sp>
        <p:nvSpPr>
          <p:cNvPr id="15" name="Rounded Rectangle 14"/>
          <p:cNvSpPr/>
          <p:nvPr/>
        </p:nvSpPr>
        <p:spPr>
          <a:xfrm>
            <a:off x="566928" y="316735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30783"/>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प्रस्थान</a:t>
            </a:r>
          </a:p>
          <a:p>
            <a:pPr algn="l">
              <a:lnSpc>
                <a:spcPct val="105000"/>
              </a:lnSpc>
              <a:spcAft>
                <a:spcPts val="100"/>
              </a:spcAft>
            </a:pPr>
            <a:r>
              <a:rPr sz="1250" b="0" i="0">
                <a:solidFill>
                  <a:srgbClr val="202733"/>
                </a:solidFill>
                <a:latin typeface="Nirmala UI"/>
                <a:cs typeface="Nirmala UI"/>
                <a:ea typeface="Nirmala UI"/>
              </a:rPr>
              <a:t>निर्धारित मार्ग एवं निर्धारित बस द्वारा मतदान स्थल के लिए सुरक्षित रवानगी।</a:t>
            </a:r>
          </a:p>
        </p:txBody>
      </p:sp>
      <p:sp>
        <p:nvSpPr>
          <p:cNvPr id="17" name="Rounded Rectangle 16"/>
          <p:cNvSpPr/>
          <p:nvPr/>
        </p:nvSpPr>
        <p:spPr>
          <a:xfrm>
            <a:off x="566928" y="3868653"/>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3868653"/>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3996669"/>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पीठासीन का कार्य-प्रवाह</a:t>
            </a:r>
          </a:p>
          <a:p>
            <a:pPr algn="l">
              <a:lnSpc>
                <a:spcPct val="110000"/>
              </a:lnSpc>
              <a:spcAft>
                <a:spcPts val="300"/>
              </a:spcAft>
            </a:pPr>
            <a:r>
              <a:rPr sz="1300" b="0" i="0">
                <a:solidFill>
                  <a:srgbClr val="202733"/>
                </a:solidFill>
                <a:latin typeface="Nirmala UI"/>
                <a:cs typeface="Nirmala UI"/>
                <a:ea typeface="Nirmala UI"/>
              </a:rPr>
              <a:t>मूल पृ. 25 का प्रवाह: नियुक्ति एवं प्रशिक्षण → रवानगी → मतदान केन्द्र पर स्थापना एवं मॉक पोल → मतदान → समापन → संग्रहण (सामग्री जमा)।</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चुनाव के स्थिर तथ्य — जो हर सेक्टर अधिकारी को कंठस्थ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निर्वाचन कार्यक्रम — पत्र क्रमांक एफ.4(1)(1)/नपा/रानिआ/2026/6727, दिनांक 19.08.2026; सूखा दिवस — आदेश 7516, दिनांक 01.09.2026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618122"/>
          <a:ext cx="11064239" cy="2328672"/>
        </p:xfrm>
        <a:graphic>
          <a:graphicData uri="http://schemas.openxmlformats.org/drawingml/2006/table">
            <a:tbl>
              <a:tblPr firstRow="1" bandRow="1">
                <a:tableStyleId>{5C22544A-7EE6-4342-B048-85BDC9FD1C3A}</a:tableStyleId>
              </a:tblPr>
              <a:tblGrid>
                <a:gridCol w="3108960"/>
                <a:gridCol w="7955279"/>
              </a:tblGrid>
              <a:tr h="291084">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तथ्य</a:t>
                      </a:r>
                    </a:p>
                  </a:txBody>
                  <a:tcPr marL="82296" marR="82296" marT="36576" marB="36576" anchor="ctr">
                    <a:solidFill>
                      <a:srgbClr val="162842"/>
                    </a:solidFill>
                  </a:tcPr>
                </a:tc>
              </a:tr>
              <a:tr h="291084">
                <a:tc>
                  <a:txBody>
                    <a:bodyPr/>
                    <a:lstStyle/>
                    <a:p>
                      <a:r>
                        <a:rPr sz="1200" b="0" i="0">
                          <a:solidFill>
                            <a:srgbClr val="202733"/>
                          </a:solidFill>
                          <a:latin typeface="Nirmala UI"/>
                          <a:cs typeface="Nirmala UI"/>
                          <a:ea typeface="Nirmala UI"/>
                        </a:rPr>
                        <a:t>मतदान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प्रथम चरण 09.09.2026 (बुधवार), द्वितीय चरण 11.09.2026 (शुक्रवार)</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मतदान का समय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प्रातः 7.00 बजे से सांय 6.00 बजे तक</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मतगणना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14.09.2026 (सोमवार)</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आदर्श आचार संहिता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27.08.2026 (लोक सूचना की तिथि) से प्रभावी</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सूखा दिवस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समाप्ति पर पूर्ण होने वाले 48 घंटे, तथा मतगणना दिवस 14.09.2026</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पद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केन्द्र पर केवल एक पद — सदस्य (वार्ड); अध्यक्ष का निर्वाचन बाद में, निर्वाचित सदस्यों द्वारा</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मशीन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ECIL MPSV/MPMV एवं BEL M3A — END बटन इस चुनाव में मास्क</a:t>
                      </a:r>
                    </a:p>
                  </a:txBody>
                  <a:tcPr marL="82296" marR="82296" marT="27432" marB="27432" anchor="ctr">
                    <a:solidFill>
                      <a:srgbClr val="FFFFFF"/>
                    </a:solidFill>
                  </a:tcPr>
                </a:tc>
              </a:tr>
            </a:tbl>
          </a:graphicData>
        </a:graphic>
      </p:graphicFrame>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3 · ईवीएम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ईवीएम की जाँच — भाग 1: क्रमांक, टैग और सील</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27); ईवीएम उपयोग एवं प्रथम स्तरीय जाँच — क्रमांक 2184, दिनांक 26.02.2026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80819"/>
            <a:ext cx="11064240" cy="4719980"/>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क्रमांक मिलान</a:t>
            </a:r>
            <a:r>
              <a:rPr sz="1450" b="0" i="0">
                <a:solidFill>
                  <a:srgbClr val="202733"/>
                </a:solidFill>
                <a:latin typeface="Nirmala UI"/>
                <a:cs typeface="Nirmala UI"/>
                <a:ea typeface="Nirmala UI"/>
              </a:rPr>
              <a:t>  —  आवंटित मशीन (कंट्रोल यूनिट व बैलेट यूनिट) के क्रमांक का मिलान उस बूथ के लिए निर्धारित ईवीएम के क्रमांक से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टैग एवं सील</a:t>
            </a:r>
            <a:r>
              <a:rPr sz="1450" b="0" i="0">
                <a:solidFill>
                  <a:srgbClr val="202733"/>
                </a:solidFill>
                <a:latin typeface="Nirmala UI"/>
                <a:cs typeface="Nirmala UI"/>
                <a:ea typeface="Nirmala UI"/>
              </a:rPr>
              <a:t>  —  मशीन पर लगे समस्त टैगों की जाँच करें तथा पिंक पेपर सील देखें कि वह टूटी हुई तो नहीं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सील टूटी हो तो</a:t>
            </a:r>
            <a:r>
              <a:rPr sz="1450" b="0" i="0">
                <a:solidFill>
                  <a:srgbClr val="202733"/>
                </a:solidFill>
                <a:latin typeface="Nirmala UI"/>
                <a:cs typeface="Nirmala UI"/>
                <a:ea typeface="Nirmala UI"/>
              </a:rPr>
              <a:t>  —  तुरंत बदलवाएँ — व्यवहार में इसका अर्थ है कि जिस यूनिट की सील टूटी है, वही यूनिट बदलवाई जाती है; सील अकेली नहीं बदली जाती।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कहाँ दर्ज होगा</a:t>
            </a:r>
            <a:r>
              <a:rPr sz="1450" b="0" i="0">
                <a:solidFill>
                  <a:srgbClr val="202733"/>
                </a:solidFill>
                <a:latin typeface="Nirmala UI"/>
                <a:cs typeface="Nirmala UI"/>
                <a:ea typeface="Nirmala UI"/>
              </a:rPr>
              <a:t>  —  मशीन के क्रमांक तीन जगह मिलने चाहिए — पीठासीन की डायरी (परि-7 मद 5), प्ररूप 14-ग का शीर्ष-भाग, और सीलिंग के समय एड्रेस टैग।</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3 · ईवीएम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ईवीएम की जाँच — भाग 2: बटन, स्लाइड स्विच, बैटरी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28 एवं 33); ईवीएम उपयोग एवं प्रथम स्तरीय जाँच — क्रमांक 2184, दिनांक 26.02.2026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89836"/>
            <a:ext cx="11064240" cy="481096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बटन की स्थिति</a:t>
            </a:r>
            <a:r>
              <a:rPr sz="1450" b="0" i="0">
                <a:solidFill>
                  <a:srgbClr val="202733"/>
                </a:solidFill>
                <a:latin typeface="Nirmala UI"/>
                <a:cs typeface="Nirmala UI"/>
                <a:ea typeface="Nirmala UI"/>
              </a:rPr>
              <a:t>  —  बैलेट यूनिट पर अभ्यर्थियों एवं नोटा के बटन अनछुए (unmasked) हों तथा शेष बटन MASK हों। समस्त BU का END बटन MASK होना चाहिए।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स्लाइड स्विच</a:t>
            </a:r>
            <a:r>
              <a:rPr sz="1450" b="0" i="0">
                <a:solidFill>
                  <a:srgbClr val="202733"/>
                </a:solidFill>
                <a:latin typeface="Nirmala UI"/>
                <a:cs typeface="Nirmala UI"/>
                <a:ea typeface="Nirmala UI"/>
              </a:rPr>
              <a:t>  —  BU पर स्लाइड स्विच की स्थिति जाँचें — एक ही BU हो तो स्थिति 1; सही न हो तो परिवर्तन कराएँ।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बैटरी — MPSV/MPMV</a:t>
            </a:r>
            <a:r>
              <a:rPr sz="1450" b="0" i="0">
                <a:solidFill>
                  <a:srgbClr val="202733"/>
                </a:solidFill>
                <a:latin typeface="Nirmala UI"/>
                <a:cs typeface="Nirmala UI"/>
                <a:ea typeface="Nirmala UI"/>
              </a:rPr>
              <a:t>  —  CU पर बैटरी का प्रदर्शन 'HIGH' मोड में होना चाहिए।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बैटरी — M3A</a:t>
            </a:r>
            <a:r>
              <a:rPr sz="1450" b="0" i="0">
                <a:solidFill>
                  <a:srgbClr val="202733"/>
                </a:solidFill>
                <a:latin typeface="Nirmala UI"/>
                <a:cs typeface="Nirmala UI"/>
                <a:ea typeface="Nirmala UI"/>
              </a:rPr>
              <a:t>  —  M3A मशीनों में बैटरी 95 प्रतिशत से अधिक होनी चाहिए।</a:t>
            </a:r>
          </a:p>
        </p:txBody>
      </p:sp>
      <p:sp>
        <p:nvSpPr>
          <p:cNvPr id="11" name="Rounded Rectangle 10"/>
          <p:cNvSpPr/>
          <p:nvPr/>
        </p:nvSpPr>
        <p:spPr>
          <a:xfrm>
            <a:off x="566928" y="316997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6997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9798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 28 दोनों कसौटियाँ मिलाकर लिखता है — 'HIGH मोड (MPSV/MPMV में 95% से अधिक)'। ये दो अलग मशीनों की दो अलग कसौटियाँ हैं: MPSV/MPMV में HIGH मोड देखा जाता है, और M3A में 95% से अधिक। इसी डेक का पृष्ठ 33 इन्हें सही-सही अलग करके दिखाता है।</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3 · ईवीएम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के समय पावर-ऑन जाँच — क्रम से</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30–31)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32</a:t>
            </a:r>
          </a:p>
        </p:txBody>
      </p:sp>
      <p:sp>
        <p:nvSpPr>
          <p:cNvPr id="9" name="Rounded Rectangle 8"/>
          <p:cNvSpPr/>
          <p:nvPr/>
        </p:nvSpPr>
        <p:spPr>
          <a:xfrm>
            <a:off x="566928" y="154771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1113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दिनांक एवं समय</a:t>
            </a:r>
          </a:p>
          <a:p>
            <a:pPr algn="l">
              <a:lnSpc>
                <a:spcPct val="105000"/>
              </a:lnSpc>
              <a:spcAft>
                <a:spcPts val="100"/>
              </a:spcAft>
            </a:pPr>
            <a:r>
              <a:rPr sz="1250" b="0" i="0">
                <a:solidFill>
                  <a:srgbClr val="202733"/>
                </a:solidFill>
                <a:latin typeface="Nirmala UI"/>
                <a:cs typeface="Nirmala UI"/>
                <a:ea typeface="Nirmala UI"/>
              </a:rPr>
              <a:t>डिस्प्ले पैनल पर दिनांक एवं समय का मिलान करें।</a:t>
            </a:r>
          </a:p>
        </p:txBody>
      </p:sp>
      <p:sp>
        <p:nvSpPr>
          <p:cNvPr id="11" name="Rounded Rectangle 10"/>
          <p:cNvSpPr/>
          <p:nvPr/>
        </p:nvSpPr>
        <p:spPr>
          <a:xfrm>
            <a:off x="566928" y="208441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4783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LINK ERROR / BU NOT RESPONDING</a:t>
            </a:r>
          </a:p>
          <a:p>
            <a:pPr algn="l">
              <a:lnSpc>
                <a:spcPct val="105000"/>
              </a:lnSpc>
              <a:spcAft>
                <a:spcPts val="100"/>
              </a:spcAft>
            </a:pPr>
            <a:r>
              <a:rPr sz="1250" b="0" i="0">
                <a:solidFill>
                  <a:srgbClr val="202733"/>
                </a:solidFill>
                <a:latin typeface="Nirmala UI"/>
                <a:cs typeface="Nirmala UI"/>
                <a:ea typeface="Nirmala UI"/>
              </a:rPr>
              <a:t>CU एवं BU के कनेक्शन हटाकर पुनः जोड़ें; एक से अधिक BU हों तो उनका अनुक्रम (sequence) सही करें।</a:t>
            </a:r>
          </a:p>
        </p:txBody>
      </p:sp>
      <p:sp>
        <p:nvSpPr>
          <p:cNvPr id="13" name="Rounded Rectangle 12"/>
          <p:cNvSpPr/>
          <p:nvPr/>
        </p:nvSpPr>
        <p:spPr>
          <a:xfrm>
            <a:off x="566928" y="262111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84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फिर भी वही संदेश</a:t>
            </a:r>
          </a:p>
          <a:p>
            <a:pPr algn="l">
              <a:lnSpc>
                <a:spcPct val="105000"/>
              </a:lnSpc>
              <a:spcAft>
                <a:spcPts val="100"/>
              </a:spcAft>
            </a:pPr>
            <a:r>
              <a:rPr sz="1250" b="0" i="0">
                <a:solidFill>
                  <a:srgbClr val="202733"/>
                </a:solidFill>
                <a:latin typeface="Nirmala UI"/>
                <a:cs typeface="Nirmala UI"/>
                <a:ea typeface="Nirmala UI"/>
              </a:rPr>
              <a:t>संबंधित BU को परिवर्तित करवाएँ।</a:t>
            </a:r>
          </a:p>
        </p:txBody>
      </p:sp>
      <p:sp>
        <p:nvSpPr>
          <p:cNvPr id="15" name="Rounded Rectangle 14"/>
          <p:cNvSpPr/>
          <p:nvPr/>
        </p:nvSpPr>
        <p:spPr>
          <a:xfrm>
            <a:off x="566928" y="31578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21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CLOCK ERROR</a:t>
            </a:r>
          </a:p>
          <a:p>
            <a:pPr algn="l">
              <a:lnSpc>
                <a:spcPct val="105000"/>
              </a:lnSpc>
              <a:spcAft>
                <a:spcPts val="100"/>
              </a:spcAft>
            </a:pPr>
            <a:r>
              <a:rPr sz="1250" b="0" i="0">
                <a:solidFill>
                  <a:srgbClr val="202733"/>
                </a:solidFill>
                <a:latin typeface="Nirmala UI"/>
                <a:cs typeface="Nirmala UI"/>
                <a:ea typeface="Nirmala UI"/>
              </a:rPr>
              <a:t>CU परिवर्तित करवाएँ — किन्तु मध्यप्रदेश के स्वामित्व वाली MPMV मशीन में CU नहीं बदलना है।</a:t>
            </a:r>
          </a:p>
        </p:txBody>
      </p:sp>
      <p:sp>
        <p:nvSpPr>
          <p:cNvPr id="17" name="Rounded Rectangle 16"/>
          <p:cNvSpPr/>
          <p:nvPr/>
        </p:nvSpPr>
        <p:spPr>
          <a:xfrm>
            <a:off x="566928" y="369452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657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अभ्यर्थी-संख्या</a:t>
            </a:r>
          </a:p>
          <a:p>
            <a:pPr algn="l">
              <a:lnSpc>
                <a:spcPct val="105000"/>
              </a:lnSpc>
              <a:spcAft>
                <a:spcPts val="100"/>
              </a:spcAft>
            </a:pPr>
            <a:r>
              <a:rPr sz="1250" b="0" i="0">
                <a:solidFill>
                  <a:srgbClr val="202733"/>
                </a:solidFill>
                <a:latin typeface="Nirmala UI"/>
                <a:cs typeface="Nirmala UI"/>
                <a:ea typeface="Nirmala UI"/>
              </a:rPr>
              <a:t>CU पर प्रदर्शित अभ्यर्थियों की संख्या और BU के मतपत्र पर अभ्यर्थियों की संख्या समान होनी चाहिए।</a:t>
            </a:r>
          </a:p>
        </p:txBody>
      </p:sp>
      <p:sp>
        <p:nvSpPr>
          <p:cNvPr id="19" name="Rounded Rectangle 18"/>
          <p:cNvSpPr/>
          <p:nvPr/>
        </p:nvSpPr>
        <p:spPr>
          <a:xfrm>
            <a:off x="566928" y="42312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0" name="TextBox 19"/>
          <p:cNvSpPr txBox="1"/>
          <p:nvPr/>
        </p:nvSpPr>
        <p:spPr>
          <a:xfrm>
            <a:off x="1133856" y="4194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अंत में</a:t>
            </a:r>
          </a:p>
          <a:p>
            <a:pPr algn="l">
              <a:lnSpc>
                <a:spcPct val="105000"/>
              </a:lnSpc>
              <a:spcAft>
                <a:spcPts val="100"/>
              </a:spcAft>
            </a:pPr>
            <a:r>
              <a:rPr sz="1250" b="0" i="0">
                <a:solidFill>
                  <a:srgbClr val="202733"/>
                </a:solidFill>
                <a:latin typeface="Nirmala UI"/>
                <a:cs typeface="Nirmala UI"/>
                <a:ea typeface="Nirmala UI"/>
              </a:rPr>
              <a:t>CU को OFF करना न भूलें। कोई भी संदेह हो तो वितरण के समय ही अधिकृत अधिकारियों से चर्चा कर समाधान करें।</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3 · ईवीएम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त्रुटि-संदेश और अपनाई जाने वाली प्रक्रिया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32–33)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33</a:t>
            </a:r>
          </a:p>
        </p:txBody>
      </p:sp>
      <p:graphicFrame>
        <p:nvGraphicFramePr>
          <p:cNvPr id="9" name="Table 8"/>
          <p:cNvGraphicFramePr>
            <a:graphicFrameLocks noGrp="1"/>
          </p:cNvGraphicFramePr>
          <p:nvPr/>
        </p:nvGraphicFramePr>
        <p:xfrm>
          <a:off x="566928" y="1583740"/>
          <a:ext cx="11064240" cy="2615184"/>
        </p:xfrm>
        <a:graphic>
          <a:graphicData uri="http://schemas.openxmlformats.org/drawingml/2006/table">
            <a:tbl>
              <a:tblPr firstRow="1" bandRow="1">
                <a:tableStyleId>{5C22544A-7EE6-4342-B048-85BDC9FD1C3A}</a:tableStyleId>
              </a:tblPr>
              <a:tblGrid>
                <a:gridCol w="3840480"/>
                <a:gridCol w="2194560"/>
                <a:gridCol w="5029200"/>
              </a:tblGrid>
              <a:tr h="290576">
                <a:tc>
                  <a:txBody>
                    <a:bodyPr/>
                    <a:lstStyle/>
                    <a:p>
                      <a:r>
                        <a:rPr sz="1250" b="1" i="0">
                          <a:solidFill>
                            <a:srgbClr val="FFFFFF"/>
                          </a:solidFill>
                          <a:latin typeface="Nirmala UI"/>
                          <a:cs typeface="Nirmala UI"/>
                          <a:ea typeface="Nirmala UI"/>
                        </a:rPr>
                        <a:t>CU पर प्रदर्शन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प्रक्रिया</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LINK ERROR / BU NOT RESPONDING</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सभी</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पुनः कनेक्ट करें; कई BU हों तो अनुक्रम सही करें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फिर भी वही संदेश</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सभी</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संबंधित BU परिवर्तित करवाएँ</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CLOCK ERROR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M3A</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परिवर्तित करें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CLOCK ERROR</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MPMV (म.प्र.)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CU परिवर्तित न करें — पंचनामा तैयार करें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बैटरी HIGH मोड</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MPSV/MPMV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HIGH हो तो CU न बदलें, अन्यथा बदलें</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बैटरी 95% से अधिक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M3A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95% से अधिक हो तो CU न बदलें, अन्यथा बदलें</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SDMM NOT RESPONDING</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परिवर्तित करवाएँ</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अभ्यर्थी-संख्या CU व BU पर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समान हो तो न बदलें, अन्यथा मशीन बदलें</a:t>
                      </a:r>
                    </a:p>
                  </a:txBody>
                  <a:tcPr marL="82296" marR="82296" marT="27432" marB="27432" anchor="ctr">
                    <a:solidFill>
                      <a:srgbClr val="F4F2EC"/>
                    </a:solidFill>
                  </a:tcPr>
                </a:tc>
              </a:tr>
            </a:tbl>
          </a:graphicData>
        </a:graphic>
      </p:graphicFrame>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3 · ईवीएम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मशीन कब कौन-सी बदली जाती है — पूरी शृंखला</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ईवीएम उपयोग एवं प्रथम स्तरीय जाँच — क्रमांक 2184, दिनांक 26.02.2026 (पृ. 8, 10); पीठासीन अधिकारी मार्गदर्शिका (EVM), नगरपालिका आम चुनाव 2026 (अ. 5(8))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79016"/>
          <a:ext cx="11064240" cy="1469135"/>
        </p:xfrm>
        <a:graphic>
          <a:graphicData uri="http://schemas.openxmlformats.org/drawingml/2006/table">
            <a:tbl>
              <a:tblPr firstRow="1" bandRow="1">
                <a:tableStyleId>{5C22544A-7EE6-4342-B048-85BDC9FD1C3A}</a:tableStyleId>
              </a:tblPr>
              <a:tblGrid>
                <a:gridCol w="3291840"/>
                <a:gridCol w="2743200"/>
                <a:gridCol w="5029200"/>
              </a:tblGrid>
              <a:tr h="293827">
                <a:tc>
                  <a:txBody>
                    <a:bodyPr/>
                    <a:lstStyle/>
                    <a:p>
                      <a:r>
                        <a:rPr sz="1250" b="1" i="0">
                          <a:solidFill>
                            <a:srgbClr val="FFFFFF"/>
                          </a:solidFill>
                          <a:latin typeface="Nirmala UI"/>
                          <a:cs typeface="Nirmala UI"/>
                          <a:ea typeface="Nirmala UI"/>
                        </a:rPr>
                        <a:t>कब</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बदलें</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 में क्या</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रवानगी/वितरण के समय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दोषपूर्ण यूनिट</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वितरण स्थल पर ही अधिकृत अधिकारी से समाधान</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मॉक पोल के दौरान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केवल खराब यूनिट</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नई यूनिट के साथ मॉक पोल पूर्ण करें</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वास्तविक मतदान के दौरान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 सेट (CU + BU)</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नई मशीन पर पुनः मॉक पोल + परिशिष्ट-6 भाग-2 की घोषणा</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CLOCK ERROR — मतदान के दौरान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कुछ नहीं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जारी; पंचनामा बनाएँ</a:t>
                      </a:r>
                    </a:p>
                  </a:txBody>
                  <a:tcPr marL="82296" marR="82296" marT="27432" marB="27432" anchor="ctr">
                    <a:solidFill>
                      <a:srgbClr val="F4F2EC"/>
                    </a:solidFill>
                  </a:tcPr>
                </a:tc>
              </a:tr>
            </a:tbl>
          </a:graphicData>
        </a:graphic>
      </p:graphicFrame>
      <p:sp>
        <p:nvSpPr>
          <p:cNvPr id="11" name="Rounded Rectangle 10"/>
          <p:cNvSpPr/>
          <p:nvPr/>
        </p:nvSpPr>
        <p:spPr>
          <a:xfrm>
            <a:off x="566928" y="324932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4932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7733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सेक्टर अधिकारी की भूमिका</a:t>
            </a:r>
          </a:p>
          <a:p>
            <a:pPr algn="l">
              <a:lnSpc>
                <a:spcPct val="110000"/>
              </a:lnSpc>
              <a:spcAft>
                <a:spcPts val="300"/>
              </a:spcAft>
            </a:pPr>
            <a:r>
              <a:rPr sz="1300" b="0" i="0">
                <a:solidFill>
                  <a:srgbClr val="202733"/>
                </a:solidFill>
                <a:latin typeface="Nirmala UI"/>
                <a:cs typeface="Nirmala UI"/>
                <a:ea typeface="Nirmala UI"/>
              </a:rPr>
              <a:t>मशीन RO द्वारा बदलवाई जाती है और RO को आरक्षित मशीन रखनी है (मूल पृ. 13)। मशीन बदलने की लिखित सूचना अभ्यर्थियों को भी दी जाएगी तथा RO के रजिस्टर में दर्ज होगी (आदेश 2184) — यह देखना सेक्टर अधिकारी का काम है।</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04</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केन्द्र की स्थापना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ले-आउट · पोस्टर · अभिकर्ता · मतदाता सूची</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का ले-आउट</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36–38); पीठासीन अधिकारी मार्गदर्शिका (EVM), नगरपालिका आम चुनाव 2026 (परिशिष्ट-5)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36</a:t>
            </a:r>
          </a:p>
        </p:txBody>
      </p:sp>
      <p:sp>
        <p:nvSpPr>
          <p:cNvPr id="9" name="TextBox 8"/>
          <p:cNvSpPr txBox="1"/>
          <p:nvPr/>
        </p:nvSpPr>
        <p:spPr>
          <a:xfrm>
            <a:off x="566928" y="1671492"/>
            <a:ext cx="11064240" cy="4729307"/>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अधिकारियों की स्थिति</a:t>
            </a:r>
            <a:r>
              <a:rPr sz="1450" b="0" i="0">
                <a:solidFill>
                  <a:srgbClr val="202733"/>
                </a:solidFill>
                <a:latin typeface="Nirmala UI"/>
                <a:cs typeface="Nirmala UI"/>
                <a:ea typeface="Nirmala UI"/>
              </a:rPr>
              <a:t>  —  पीठासीन अधिकारी (PRO) के साथ प्रथम, द्वितीय व तृतीय मतदान अधिकारी (PO-1, PO-2, PO-3) व्यवस्थित रूप से बैठेंगे।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प्रवेश व निकास</a:t>
            </a:r>
            <a:r>
              <a:rPr sz="1450" b="0" i="0">
                <a:solidFill>
                  <a:srgbClr val="202733"/>
                </a:solidFill>
                <a:latin typeface="Nirmala UI"/>
                <a:cs typeface="Nirmala UI"/>
                <a:ea typeface="Nirmala UI"/>
              </a:rPr>
              <a:t>  —  मतदाताओं के लिए प्रवेश व निकास की पृथक व्यवस्था; वोटिंग कम्पार्टमेंट अलग एकांत में।</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उचित दूरी</a:t>
            </a:r>
            <a:r>
              <a:rPr sz="1450" b="0" i="0">
                <a:solidFill>
                  <a:srgbClr val="202733"/>
                </a:solidFill>
                <a:latin typeface="Nirmala UI"/>
                <a:cs typeface="Nirmala UI"/>
                <a:ea typeface="Nirmala UI"/>
              </a:rPr>
              <a:t>  —  वोटिंग कम्पार्टमेंट व कंट्रोल यूनिट में पर्याप्त दूरी होनी चाहिए।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केबल सुरक्षा</a:t>
            </a:r>
            <a:r>
              <a:rPr sz="1450" b="0" i="0">
                <a:solidFill>
                  <a:srgbClr val="202733"/>
                </a:solidFill>
                <a:latin typeface="Nirmala UI"/>
                <a:cs typeface="Nirmala UI"/>
                <a:ea typeface="Nirmala UI"/>
              </a:rPr>
              <a:t>  —  CU से BU को जोड़ने वाली केबल मतदाता के चलने में बाधा न डाले; केबल कम्पार्टमेंट के नीचे के छिद्र से निकाली जाए।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गोपनीयता</a:t>
            </a:r>
            <a:r>
              <a:rPr sz="1450" b="0" i="0">
                <a:solidFill>
                  <a:srgbClr val="202733"/>
                </a:solidFill>
                <a:latin typeface="Nirmala UI"/>
                <a:cs typeface="Nirmala UI"/>
                <a:ea typeface="Nirmala UI"/>
              </a:rPr>
              <a:t>  —  कोई मतदाता केबल से छेड़छाड़ न करे; मशीन खिड़की या दरवाजे के समीप न हो।</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के बाहर प्रदर्शित किए जाने वाले पोस्टर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39); पहचान-दस्तावेज: आदेश 5310, दिनांक 30.07.2026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37</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732086"/>
            <a:ext cx="11064240" cy="466871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विवरण</a:t>
            </a:r>
            <a:r>
              <a:rPr sz="1450" b="0" i="0">
                <a:solidFill>
                  <a:srgbClr val="202733"/>
                </a:solidFill>
                <a:latin typeface="Nirmala UI"/>
                <a:cs typeface="Nirmala UI"/>
                <a:ea typeface="Nirmala UI"/>
              </a:rPr>
              <a:t>  —  मतदान केन्द्र का नाम, मतदाताओं की संख्या, भवन का नाम, पीठासीन अधिकारी व BLO का नाम एवं मोबाइल नंबर।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अभ्यर्थी सूची</a:t>
            </a:r>
            <a:r>
              <a:rPr sz="1450" b="0" i="0">
                <a:solidFill>
                  <a:srgbClr val="202733"/>
                </a:solidFill>
                <a:latin typeface="Nirmala UI"/>
                <a:cs typeface="Nirmala UI"/>
                <a:ea typeface="Nirmala UI"/>
              </a:rPr>
              <a:t>  —  प्ररूप 6 में निर्वाचन के अभ्यर्थियों की सूची तथा मतदाताओं हेतु DO'S–DONT'S की सूची।</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पहचान व प्रक्रिया</a:t>
            </a:r>
            <a:r>
              <a:rPr sz="1450" b="0" i="0">
                <a:solidFill>
                  <a:srgbClr val="202733"/>
                </a:solidFill>
                <a:latin typeface="Nirmala UI"/>
                <a:cs typeface="Nirmala UI"/>
                <a:ea typeface="Nirmala UI"/>
              </a:rPr>
              <a:t>  —  पहचान हेतु मान्य दस्तावेजों की सूची तथा 'मतदान कैसे किया जाए' का पोस्टर।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पहचान-सूची अद्यतन रखें</a:t>
            </a:r>
            <a:r>
              <a:rPr sz="1450" b="0" i="0">
                <a:solidFill>
                  <a:srgbClr val="202733"/>
                </a:solidFill>
                <a:latin typeface="Nirmala UI"/>
                <a:cs typeface="Nirmala UI"/>
                <a:ea typeface="Nirmala UI"/>
              </a:rPr>
              <a:t>  —  मान्य दस्तावेज अब आदेश 5310 (30.07.2026) से तय होते हैं — EPIC प्राथमिक, तथा 11 वैकल्पिक मूल फोटोयुक्त दस्तावेज। पुराना आदेश 603 अधिक्रमित हो चुका है।</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अभिकर्ता की नियुक्ति — प्ररूप 9</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26(3) व 26(5); पीठासीन अधिकारी मार्गदर्शिका (EVM), नगरपालिका आम चुनाव 2026 (अ. 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6544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61784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नियुक्ति पत्र</a:t>
            </a:r>
          </a:p>
          <a:p>
            <a:pPr algn="l">
              <a:lnSpc>
                <a:spcPct val="105000"/>
              </a:lnSpc>
              <a:spcAft>
                <a:spcPts val="100"/>
              </a:spcAft>
            </a:pPr>
            <a:r>
              <a:rPr sz="1250" b="0" i="0">
                <a:solidFill>
                  <a:srgbClr val="202733"/>
                </a:solidFill>
                <a:latin typeface="Nirmala UI"/>
                <a:cs typeface="Nirmala UI"/>
                <a:ea typeface="Nirmala UI"/>
              </a:rPr>
              <a:t>मतदान अभिकर्ता की नियुक्ति प्ररूप 9 में अभ्यर्थी अथवा उसके निर्वाचन अभिकर्ता द्वारा की जाएगी।</a:t>
            </a:r>
          </a:p>
        </p:txBody>
      </p:sp>
      <p:sp>
        <p:nvSpPr>
          <p:cNvPr id="12" name="Rounded Rectangle 11"/>
          <p:cNvSpPr/>
          <p:nvPr/>
        </p:nvSpPr>
        <p:spPr>
          <a:xfrm>
            <a:off x="566928" y="223716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20058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सहमति</a:t>
            </a:r>
          </a:p>
          <a:p>
            <a:pPr algn="l">
              <a:lnSpc>
                <a:spcPct val="105000"/>
              </a:lnSpc>
              <a:spcAft>
                <a:spcPts val="100"/>
              </a:spcAft>
            </a:pPr>
            <a:r>
              <a:rPr sz="1250" b="0" i="0">
                <a:solidFill>
                  <a:srgbClr val="202733"/>
                </a:solidFill>
                <a:latin typeface="Nirmala UI"/>
                <a:cs typeface="Nirmala UI"/>
                <a:ea typeface="Nirmala UI"/>
              </a:rPr>
              <a:t>प्ररूप 9 में नियुक्ति पत्र पर मतदान अभिकर्ता के सहमति-स्वरूप हस्ताक्षर होंगे।</a:t>
            </a:r>
          </a:p>
        </p:txBody>
      </p:sp>
      <p:sp>
        <p:nvSpPr>
          <p:cNvPr id="14" name="Rounded Rectangle 13"/>
          <p:cNvSpPr/>
          <p:nvPr/>
        </p:nvSpPr>
        <p:spPr>
          <a:xfrm>
            <a:off x="566928" y="2819902"/>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78332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पीठासीन के समक्ष</a:t>
            </a:r>
          </a:p>
          <a:p>
            <a:pPr algn="l">
              <a:lnSpc>
                <a:spcPct val="105000"/>
              </a:lnSpc>
              <a:spcAft>
                <a:spcPts val="100"/>
              </a:spcAft>
            </a:pPr>
            <a:r>
              <a:rPr sz="1250" b="0" i="0">
                <a:solidFill>
                  <a:srgbClr val="202733"/>
                </a:solidFill>
                <a:latin typeface="Nirmala UI"/>
                <a:cs typeface="Nirmala UI"/>
                <a:ea typeface="Nirmala UI"/>
              </a:rPr>
              <a:t>अभिकर्ता को मतदान केन्द्र पर पीठासीन अधिकारी के समक्ष पुनः हस्ताक्षर करने होंगे — यह गोपनीयता की घोषणा है, और पीठासीन उस पर प्रतिहस्ताक्षर करेगा।</a:t>
            </a:r>
          </a:p>
        </p:txBody>
      </p:sp>
      <p:sp>
        <p:nvSpPr>
          <p:cNvPr id="16" name="Rounded Rectangle 15"/>
          <p:cNvSpPr/>
          <p:nvPr/>
        </p:nvSpPr>
        <p:spPr>
          <a:xfrm>
            <a:off x="566928" y="3402642"/>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36606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संख्या</a:t>
            </a:r>
          </a:p>
          <a:p>
            <a:pPr algn="l">
              <a:lnSpc>
                <a:spcPct val="105000"/>
              </a:lnSpc>
              <a:spcAft>
                <a:spcPts val="100"/>
              </a:spcAft>
            </a:pPr>
            <a:r>
              <a:rPr sz="1250" b="0" i="0">
                <a:solidFill>
                  <a:srgbClr val="202733"/>
                </a:solidFill>
                <a:latin typeface="Nirmala UI"/>
                <a:cs typeface="Nirmala UI"/>
                <a:ea typeface="Nirmala UI"/>
              </a:rPr>
              <a:t>प्रत्येक अभ्यर्थी 1 अभिकर्ता + 2 रिलीवर नियुक्त कर सकता है, किन्तु किसी भी समय भीतर एक अभ्यर्थी का एक ही अभिकर्ता रहेगा।</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अभिकर्ता से जुड़े प्रतिबंध एवं आवागमन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42, 44); पीठासीन अधिकारी मार्गदर्शिका (EVM), नगरपालिका आम चुनाव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39</a:t>
            </a:r>
          </a:p>
        </p:txBody>
      </p:sp>
      <p:sp>
        <p:nvSpPr>
          <p:cNvPr id="9" name="TextBox 8"/>
          <p:cNvSpPr txBox="1"/>
          <p:nvPr/>
        </p:nvSpPr>
        <p:spPr>
          <a:xfrm>
            <a:off x="566928" y="1671492"/>
            <a:ext cx="11064240" cy="4729307"/>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कौन नहीं बन सकता</a:t>
            </a:r>
            <a:r>
              <a:rPr sz="1450" b="0" i="0">
                <a:solidFill>
                  <a:srgbClr val="202733"/>
                </a:solidFill>
                <a:latin typeface="Nirmala UI"/>
                <a:cs typeface="Nirmala UI"/>
                <a:ea typeface="Nirmala UI"/>
              </a:rPr>
              <a:t>  —  सरकारी सेवारत व्यक्ति, मंत्री, या राज्य के खर्चे पर सुरक्षा प्राप्त व्यक्ति मतदान अभिकर्ता के रूप में कार्य नहीं कर सकेगा।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समय</a:t>
            </a:r>
            <a:r>
              <a:rPr sz="1450" b="0" i="0">
                <a:solidFill>
                  <a:srgbClr val="202733"/>
                </a:solidFill>
                <a:latin typeface="Nirmala UI"/>
                <a:cs typeface="Nirmala UI"/>
                <a:ea typeface="Nirmala UI"/>
              </a:rPr>
              <a:t>  —  अभिकर्ता मतदान प्रारंभ होने से कम से कम 1 घंटा पूर्व प्रवेश कर सकेंगे।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मतदाता सूची</a:t>
            </a:r>
            <a:r>
              <a:rPr sz="1450" b="0" i="0">
                <a:solidFill>
                  <a:srgbClr val="202733"/>
                </a:solidFill>
                <a:latin typeface="Nirmala UI"/>
                <a:cs typeface="Nirmala UI"/>
                <a:ea typeface="Nirmala UI"/>
              </a:rPr>
              <a:t>  —  वे मतदाता सूची की प्रति बाहर नहीं ले जा सकेंगे।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बैठने की प्राथमिकता</a:t>
            </a:r>
            <a:r>
              <a:rPr sz="1450" b="0" i="0">
                <a:solidFill>
                  <a:srgbClr val="202733"/>
                </a:solidFill>
                <a:latin typeface="Nirmala UI"/>
                <a:cs typeface="Nirmala UI"/>
                <a:ea typeface="Nirmala UI"/>
              </a:rPr>
              <a:t>  —  मान्यता प्राप्त राष्ट्रीय दलों के अभ्यर्थियों के अभिकर्ता → मान्यता प्राप्त राज्य-स्तरीय दलों के → निर्दलीय अभ्यर्थियों के।</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बैज</a:t>
            </a:r>
            <a:r>
              <a:rPr sz="1450" b="0" i="0">
                <a:solidFill>
                  <a:srgbClr val="202733"/>
                </a:solidFill>
                <a:latin typeface="Nirmala UI"/>
                <a:cs typeface="Nirmala UI"/>
                <a:ea typeface="Nirmala UI"/>
              </a:rPr>
              <a:t>  —  प्रवेश-अनुमत अभिकर्ता को बैज दिया जाएगा; उस पर अभ्यर्थी का नाम या चुनाव चिन्ह नहीं होगा (धारा 130 का उल्लंघन)।</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मूल प्रस्तुति के बाद जारी हुए आदेश — जो उस पर भारी पड़ते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LATEST_ORDERS (परियोजना-संकलित); मूल आदेश आयोग की वेबसाइट पर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44634"/>
          <a:ext cx="11064240" cy="1755647"/>
        </p:xfrm>
        <a:graphic>
          <a:graphicData uri="http://schemas.openxmlformats.org/drawingml/2006/table">
            <a:tbl>
              <a:tblPr firstRow="1" bandRow="1">
                <a:tableStyleId>{5C22544A-7EE6-4342-B048-85BDC9FD1C3A}</a:tableStyleId>
              </a:tblPr>
              <a:tblGrid>
                <a:gridCol w="1554480"/>
                <a:gridCol w="1828800"/>
                <a:gridCol w="7680960"/>
              </a:tblGrid>
              <a:tr h="292607">
                <a:tc>
                  <a:txBody>
                    <a:bodyPr/>
                    <a:lstStyle/>
                    <a:p>
                      <a:r>
                        <a:rPr sz="1250" b="1" i="0">
                          <a:solidFill>
                            <a:srgbClr val="FFFFFF"/>
                          </a:solidFill>
                          <a:latin typeface="Nirmala UI"/>
                          <a:cs typeface="Nirmala UI"/>
                          <a:ea typeface="Nirmala UI"/>
                        </a:rPr>
                        <a:t>आदेश</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दिनांक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विषय</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7380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27.08.2026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आदर्श आचार संहिता — इसी दिन से प्रभावी</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7381</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27.08.2026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दिवस को सार्वजनिक अवकाश; पुनर्मतदान पर भी</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7296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27.08.2026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पेड न्यूज — नगरपालिका एवं पंचायतीराज निर्वाचन</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7516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01.09.2026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सूखा दिवस — 48 घंटे + मतगणना दिवस</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5579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06.08.2026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वाहन, लाउडस्पीकर, पोस्टर-बैनर — 5041 (23.12.2025) को अधिक्रमित</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कहाँ देखें</a:t>
            </a:r>
          </a:p>
          <a:p>
            <a:pPr algn="l">
              <a:lnSpc>
                <a:spcPct val="110000"/>
              </a:lnSpc>
              <a:spcAft>
                <a:spcPts val="300"/>
              </a:spcAft>
            </a:pPr>
            <a:r>
              <a:rPr sz="1300" b="0" i="0">
                <a:solidFill>
                  <a:srgbClr val="202733"/>
                </a:solidFill>
                <a:latin typeface="Nirmala UI"/>
                <a:cs typeface="Nirmala UI"/>
                <a:ea typeface="Nirmala UI"/>
              </a:rPr>
              <a:t>आयोग के ULB पृष्ठ (General_ULB_2026.aspx) पर 06.08.2026 के बाद कुछ नहीं जुड़ा — ये आदेश केवल मुख्य पृष्ठ के 'Latest News' टिकर पर आए। केवल ULB पृष्ठ देखना अब पर्याप्त नहीं है।</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में प्रवेश — नियम 29 की पूरी सूची</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29; पत्रकार-प्रवेश एवं फोटोग्राफी निषेध — क्रमांक 1259, दिनांक 03.02.2026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दल एवं लोक सेवक</a:t>
            </a:r>
            <a:r>
              <a:rPr sz="1450" b="0" i="0">
                <a:solidFill>
                  <a:srgbClr val="202733"/>
                </a:solidFill>
                <a:latin typeface="Nirmala UI"/>
                <a:cs typeface="Nirmala UI"/>
                <a:ea typeface="Nirmala UI"/>
              </a:rPr>
              <a:t>  —  मतदान अधिकारी तथा कर्तव्य पर तैनात लोक सेवक।</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अभ्यर्थी-पक्ष</a:t>
            </a:r>
            <a:r>
              <a:rPr sz="1450" b="0" i="0">
                <a:solidFill>
                  <a:srgbClr val="202733"/>
                </a:solidFill>
                <a:latin typeface="Nirmala UI"/>
                <a:cs typeface="Nirmala UI"/>
                <a:ea typeface="Nirmala UI"/>
              </a:rPr>
              <a:t>  —  प्रत्येक अभ्यर्थी, उसका निर्वाचन अभिकर्ता, और एक समय में एक मतदान अभिकर्ता।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आयोग-प्राधिकृत</a:t>
            </a:r>
            <a:r>
              <a:rPr sz="1450" b="0" i="0">
                <a:solidFill>
                  <a:srgbClr val="202733"/>
                </a:solidFill>
                <a:latin typeface="Nirmala UI"/>
                <a:cs typeface="Nirmala UI"/>
                <a:ea typeface="Nirmala UI"/>
              </a:rPr>
              <a:t>  —  निर्वाचन आयोग द्वारा प्राधिकृत व्यक्ति।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अन्य</a:t>
            </a:r>
            <a:r>
              <a:rPr sz="1450" b="0" i="0">
                <a:solidFill>
                  <a:srgbClr val="202733"/>
                </a:solidFill>
                <a:latin typeface="Nirmala UI"/>
                <a:cs typeface="Nirmala UI"/>
                <a:ea typeface="Nirmala UI"/>
              </a:rPr>
              <a:t>  —  मतदाता की गोद का छोटा बच्चा; दृष्टिहीन या शिथिलांग मतदाता का साथी; तथा पहचान हेतु पीठासीन द्वारा बुलाया गया व्यक्ति।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मीडिया</a:t>
            </a:r>
            <a:r>
              <a:rPr sz="1450" b="0" i="0">
                <a:solidFill>
                  <a:srgbClr val="202733"/>
                </a:solidFill>
                <a:latin typeface="Nirmala UI"/>
                <a:cs typeface="Nirmala UI"/>
                <a:ea typeface="Nirmala UI"/>
              </a:rPr>
              <a:t>  —  अधिस्वीकृत पत्रकार को DEO का प्रवेश-पत्र हो तो भी — बूथ के भीतर फोटोग्राफी/वीडियोग्राफी नहीं और मोबाइल फोन भी भीतर नहीं (आदेश 1259)।</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मतदाता सूची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कार्यकारी मतदाता सूची — कितनी प्रतियाँ, क्या-क्या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मतदाता सूचियों की कार्यकारी प्रतियाँ — क्रमांक 898, दिनांक 23.01.2026; मूल डेक: सेक्टर अधिकारी प्रशिक्षण प्रस्तुति, राज्य निर्वाचन आयोग राजस्थान (पृ. 45–47)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41</a:t>
            </a:r>
          </a:p>
        </p:txBody>
      </p:sp>
      <p:sp>
        <p:nvSpPr>
          <p:cNvPr id="9" name="TextBox 8"/>
          <p:cNvSpPr txBox="1"/>
          <p:nvPr/>
        </p:nvSpPr>
        <p:spPr>
          <a:xfrm>
            <a:off x="566928" y="1706453"/>
            <a:ext cx="11064240"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प्रतियों की संख्या</a:t>
            </a:r>
            <a:r>
              <a:rPr sz="1450" b="0" i="0">
                <a:solidFill>
                  <a:srgbClr val="202733"/>
                </a:solidFill>
                <a:latin typeface="Nirmala UI"/>
                <a:cs typeface="Nirmala UI"/>
                <a:ea typeface="Nirmala UI"/>
              </a:rPr>
              <a:t>  —  एक मतदान केन्द्र के लिए पीठासीन अधिकारी को निर्वाचक नामावली की कुल तीन कार्यकारी प्रतियाँ प्राप्त होंगी (आदेश 898, दिनांक 23.01.2026)।</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प्रमुख घटक</a:t>
            </a:r>
            <a:r>
              <a:rPr sz="1450" b="0" i="0">
                <a:solidFill>
                  <a:srgbClr val="202733"/>
                </a:solidFill>
                <a:latin typeface="Nirmala UI"/>
                <a:cs typeface="Nirmala UI"/>
                <a:ea typeface="Nirmala UI"/>
              </a:rPr>
              <a:t>  —  प्रत्येक सेट में एकीकृत मूल मतदाता सूची (Integrated Mother Roll) तथा अनुपूरक सूची शामिल होगी।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प्रमाणीकरण</a:t>
            </a:r>
            <a:r>
              <a:rPr sz="1450" b="0" i="0">
                <a:solidFill>
                  <a:srgbClr val="202733"/>
                </a:solidFill>
                <a:latin typeface="Nirmala UI"/>
                <a:cs typeface="Nirmala UI"/>
                <a:ea typeface="Nirmala UI"/>
              </a:rPr>
              <a:t>  —  प्रत्येक प्रति के साथ ERO का प्रमाण-पत्र तथा हर पृष्ठ पर ERO के हस्ताक्षर व सील — तभी वह प्रमाणित प्रति मानी जाएगी।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स्थिरता</a:t>
            </a:r>
            <a:r>
              <a:rPr sz="1450" b="0" i="0">
                <a:solidFill>
                  <a:srgbClr val="202733"/>
                </a:solidFill>
                <a:latin typeface="Nirmala UI"/>
                <a:cs typeface="Nirmala UI"/>
                <a:ea typeface="Nirmala UI"/>
              </a:rPr>
              <a:t>  —  नाम निर्देशन की अंतिम तिथि के बाद निर्वाचन-समाप्ति तक सूची में कोई परिवर्तन नहीं होता।</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4 · मतदाता सूची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सूची में विलोपन और संकेत — इन्हें पढ़ना आना चाहिए</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48–49)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42</a:t>
            </a:r>
          </a:p>
        </p:txBody>
      </p:sp>
      <p:graphicFrame>
        <p:nvGraphicFramePr>
          <p:cNvPr id="9" name="Table 8"/>
          <p:cNvGraphicFramePr>
            <a:graphicFrameLocks noGrp="1"/>
          </p:cNvGraphicFramePr>
          <p:nvPr/>
        </p:nvGraphicFramePr>
        <p:xfrm>
          <a:off x="566928" y="1579016"/>
          <a:ext cx="11064239" cy="1469135"/>
        </p:xfrm>
        <a:graphic>
          <a:graphicData uri="http://schemas.openxmlformats.org/drawingml/2006/table">
            <a:tbl>
              <a:tblPr firstRow="1" bandRow="1">
                <a:tableStyleId>{5C22544A-7EE6-4342-B048-85BDC9FD1C3A}</a:tableStyleId>
              </a:tblPr>
              <a:tblGrid>
                <a:gridCol w="2194560"/>
                <a:gridCol w="8869679"/>
              </a:tblGrid>
              <a:tr h="293827">
                <a:tc>
                  <a:txBody>
                    <a:bodyPr/>
                    <a:lstStyle/>
                    <a:p>
                      <a:r>
                        <a:rPr sz="1250" b="1" i="0">
                          <a:solidFill>
                            <a:srgbClr val="FFFFFF"/>
                          </a:solidFill>
                          <a:latin typeface="Nirmala UI"/>
                          <a:cs typeface="Nirmala UI"/>
                          <a:ea typeface="Nirmala UI"/>
                        </a:rPr>
                        <a:t>संकेत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अर्थ</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DELETED</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जिन मतदाताओं के नाम हटाए गए हैं, उनके आगे मूल सूची में यह मुद्रित होता है — ऐसे व्यक्ति मत नहीं दे सकते</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E / S / Q / R / M</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पूरक सूची के कारण-कोड: Expired, Shifted, Disqualified, Repeat, Missing</a:t>
                      </a:r>
                    </a:p>
                  </a:txBody>
                  <a:tcPr marL="82296" marR="82296" marT="27432" marB="27432" anchor="ctr">
                    <a:solidFill>
                      <a:srgbClr val="F4F2EC"/>
                    </a:solidFill>
                  </a:tcPr>
                </a:tc>
              </a:tr>
              <a:tr h="293827">
                <a:tc>
                  <a:txBody>
                    <a:bodyPr/>
                    <a:lstStyle/>
                    <a:p>
                      <a:r>
                        <a:rPr sz="1200" b="1" i="0">
                          <a:solidFill>
                            <a:srgbClr val="162842"/>
                          </a:solidFill>
                          <a:latin typeface="Nirmala UI"/>
                          <a:cs typeface="Nirmala UI"/>
                          <a:ea typeface="Nirmala UI"/>
                        </a:rPr>
                        <a:t>PB / EDC</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जिन मतदाताओं के आगे यह अंकित है, उन्हें उस केन्द्र में मतदान की अनुमति नहीं होगी — वे डाक मतपत्र या EDC से मत देंगे</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क्रम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हटाए गए नाम पर भी मुद्रित क्रम संख्या नहीं बदली जाती — इसीलिए रजिस्टर 14-क का स्तम्भ 2 सूची की क्रम संख्या है</a:t>
                      </a:r>
                    </a:p>
                  </a:txBody>
                  <a:tcPr marL="82296" marR="82296" marT="27432" marB="27432" anchor="ctr">
                    <a:solidFill>
                      <a:srgbClr val="F4F2EC"/>
                    </a:solidFill>
                  </a:tcPr>
                </a:tc>
              </a:tr>
            </a:tbl>
          </a:graphicData>
        </a:graphic>
      </p:graphicFrame>
      <p:sp>
        <p:nvSpPr>
          <p:cNvPr id="10" name="Rounded Rectangle 9"/>
          <p:cNvSpPr/>
          <p:nvPr/>
        </p:nvSpPr>
        <p:spPr>
          <a:xfrm>
            <a:off x="566928" y="324932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4932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7733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EDC वाला मतदाता कहाँ मत देगा</a:t>
            </a:r>
          </a:p>
          <a:p>
            <a:pPr algn="l">
              <a:lnSpc>
                <a:spcPct val="110000"/>
              </a:lnSpc>
              <a:spcAft>
                <a:spcPts val="300"/>
              </a:spcAft>
            </a:pPr>
            <a:r>
              <a:rPr sz="1300" b="0" i="0">
                <a:solidFill>
                  <a:srgbClr val="202733"/>
                </a:solidFill>
                <a:latin typeface="Nirmala UI"/>
                <a:cs typeface="Nirmala UI"/>
                <a:ea typeface="Nirmala UI"/>
              </a:rPr>
              <a:t>EDC (प्ररूप-16) धारक उसी वार्ड के जिस केन्द्र पर ड्यूटी पर है, वहीं मत दे सकता है; भिन्न वार्ड/निकाय में ड्यूटी होने पर उसे डाक मतपत्र जारी होता है।</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अधिकारियों के कर्तव्य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PO-1 · PO-2 · PO-3 — कौन क्या करेगा</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43</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5 · कर्तव्य-विभाजन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PO-1 / PO-2 / PO-3 — कर्तव्यों का विभाजन, एक पृष्ठ पर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(अध्याय 2 — 2026 का कार्य-विभाजन)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57802"/>
          <a:ext cx="11064240" cy="1645919"/>
        </p:xfrm>
        <a:graphic>
          <a:graphicData uri="http://schemas.openxmlformats.org/drawingml/2006/table">
            <a:tbl>
              <a:tblPr firstRow="1" bandRow="1">
                <a:tableStyleId>{5C22544A-7EE6-4342-B048-85BDC9FD1C3A}</a:tableStyleId>
              </a:tblPr>
              <a:tblGrid>
                <a:gridCol w="1737360"/>
                <a:gridCol w="3108960"/>
                <a:gridCol w="3108960"/>
                <a:gridCol w="3108960"/>
              </a:tblGrid>
              <a:tr h="329183">
                <a:tc>
                  <a:txBody>
                    <a:bodyPr/>
                    <a:lstStyle/>
                    <a:p>
                      <a:r>
                        <a:rPr sz="1250" b="1" i="0">
                          <a:solidFill>
                            <a:srgbClr val="FFFFFF"/>
                          </a:solidFill>
                          <a:latin typeface="Nirmala UI"/>
                          <a:cs typeface="Nirmala UI"/>
                          <a:ea typeface="Nirmala UI"/>
                        </a:rPr>
                        <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प्रथम (PO-1)</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द्वितीय (PO-2)</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तृतीय (PO-3)</a:t>
                      </a:r>
                    </a:p>
                  </a:txBody>
                  <a:tcPr marL="82296" marR="82296" marT="36576" marB="36576" anchor="ctr">
                    <a:solidFill>
                      <a:srgbClr val="162842"/>
                    </a:solidFill>
                  </a:tcPr>
                </a:tc>
              </a:tr>
              <a:tr h="329183">
                <a:tc>
                  <a:txBody>
                    <a:bodyPr/>
                    <a:lstStyle/>
                    <a:p>
                      <a:r>
                        <a:rPr sz="1200" b="1" i="0">
                          <a:solidFill>
                            <a:srgbClr val="162842"/>
                          </a:solidFill>
                          <a:latin typeface="Nirmala UI"/>
                          <a:cs typeface="Nirmala UI"/>
                          <a:ea typeface="Nirmala UI"/>
                        </a:rPr>
                        <a:t>किसका प्रभारी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चिन्हित मतदाता सूची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रजिस्टर (14-क) एवं अमिट स्याही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कंट्रोल यूनिट (CU)</a:t>
                      </a:r>
                    </a:p>
                  </a:txBody>
                  <a:tcPr marL="82296" marR="82296" marT="27432" marB="27432" anchor="ctr">
                    <a:solidFill>
                      <a:srgbClr val="FFFFFF"/>
                    </a:solidFill>
                  </a:tcPr>
                </a:tc>
              </a:tr>
              <a:tr h="329183">
                <a:tc>
                  <a:txBody>
                    <a:bodyPr/>
                    <a:lstStyle/>
                    <a:p>
                      <a:r>
                        <a:rPr sz="1200" b="1" i="0">
                          <a:solidFill>
                            <a:srgbClr val="162842"/>
                          </a:solidFill>
                          <a:latin typeface="Nirmala UI"/>
                          <a:cs typeface="Nirmala UI"/>
                          <a:ea typeface="Nirmala UI"/>
                        </a:rPr>
                        <a:t>मुख्य कार्य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पहचान; प्रविष्टि जोर से पढ़ना; नाम के नीचे रेखा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स्याही, रजिस्टर-प्रविष्टि, हस्ताक्षर/अँगूठा</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पर्ची लेना, स्याही जाँचना, BALLOT दबाना</a:t>
                      </a:r>
                    </a:p>
                  </a:txBody>
                  <a:tcPr marL="82296" marR="82296" marT="27432" marB="27432" anchor="ctr">
                    <a:solidFill>
                      <a:srgbClr val="F4F2EC"/>
                    </a:solidFill>
                  </a:tcPr>
                </a:tc>
              </a:tr>
              <a:tr h="329183">
                <a:tc>
                  <a:txBody>
                    <a:bodyPr/>
                    <a:lstStyle/>
                    <a:p>
                      <a:r>
                        <a:rPr sz="1200" b="1" i="0">
                          <a:solidFill>
                            <a:srgbClr val="162842"/>
                          </a:solidFill>
                          <a:latin typeface="Nirmala UI"/>
                          <a:cs typeface="Nirmala UI"/>
                          <a:ea typeface="Nirmala UI"/>
                        </a:rPr>
                        <a:t>मतदाता पर्ची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जारी नहीं करता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पर्ची बनाकर जारी करेगा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पर्ची लेकर क्रम से मतदान कराएगा</a:t>
                      </a:r>
                    </a:p>
                  </a:txBody>
                  <a:tcPr marL="82296" marR="82296" marT="27432" marB="27432" anchor="ctr">
                    <a:solidFill>
                      <a:srgbClr val="FFFFFF"/>
                    </a:solidFill>
                  </a:tcPr>
                </a:tc>
              </a:tr>
              <a:tr h="329187">
                <a:tc>
                  <a:txBody>
                    <a:bodyPr/>
                    <a:lstStyle/>
                    <a:p>
                      <a:r>
                        <a:rPr sz="1200" b="1" i="0">
                          <a:solidFill>
                            <a:srgbClr val="162842"/>
                          </a:solidFill>
                          <a:latin typeface="Nirmala UI"/>
                          <a:cs typeface="Nirmala UI"/>
                          <a:ea typeface="Nirmala UI"/>
                        </a:rPr>
                        <a:t>चुनौती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उद्घोषणा के समय ही ली जा सकती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पर्चियाँ समाप्ति पर लिफाफा E-3 में</a:t>
                      </a:r>
                    </a:p>
                  </a:txBody>
                  <a:tcPr marL="82296" marR="82296" marT="27432" marB="27432" anchor="ctr">
                    <a:solidFill>
                      <a:srgbClr val="F4F2EC"/>
                    </a:solidFill>
                  </a:tcPr>
                </a:tc>
              </a:tr>
            </a:tbl>
          </a:graphicData>
        </a:graphic>
      </p:graphicFrame>
      <p:sp>
        <p:nvSpPr>
          <p:cNvPr id="11" name="Rounded Rectangle 10"/>
          <p:cNvSpPr/>
          <p:nvPr/>
        </p:nvSpPr>
        <p:spPr>
          <a:xfrm>
            <a:off x="566928" y="340489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0489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329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पूरा चार्ट मूल डेक में कहीं नहीं है</a:t>
            </a:r>
          </a:p>
          <a:p>
            <a:pPr algn="l">
              <a:lnSpc>
                <a:spcPct val="110000"/>
              </a:lnSpc>
              <a:spcAft>
                <a:spcPts val="300"/>
              </a:spcAft>
            </a:pPr>
            <a:r>
              <a:rPr sz="1300" b="0" i="0">
                <a:solidFill>
                  <a:srgbClr val="202733"/>
                </a:solidFill>
                <a:latin typeface="Nirmala UI"/>
                <a:cs typeface="Nirmala UI"/>
                <a:ea typeface="Nirmala UI"/>
              </a:rPr>
              <a:t>मूल प्रस्तुति तीनों अधिकारियों को अलग-अलग पृष्ठों पर दिखाती है, पर एक साथ नहीं — और मतदाता पर्ची किसका काम है, इस पर वह मार्गदर्शिका से भिन्न पड़ती है (अगली स्लाइड)।</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5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 मुख्य उत्तरदायित्व</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 2); आदेश 5310, दिनांक 30.07.2026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92488"/>
            <a:ext cx="11064240" cy="4808311"/>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पहचान सत्यापन</a:t>
            </a:r>
            <a:r>
              <a:rPr sz="1450" b="0" i="0">
                <a:solidFill>
                  <a:srgbClr val="202733"/>
                </a:solidFill>
                <a:latin typeface="Nirmala UI"/>
                <a:cs typeface="Nirmala UI"/>
                <a:ea typeface="Nirmala UI"/>
              </a:rPr>
              <a:t>  —  आयोग द्वारा विनिर्दिष्ट फोटो दस्तावेजों के आधार पर मतदाता की पहचान सुनिश्चित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अमिट स्याही की जाँच</a:t>
            </a:r>
            <a:r>
              <a:rPr sz="1450" b="0" i="0">
                <a:solidFill>
                  <a:srgbClr val="202733"/>
                </a:solidFill>
                <a:latin typeface="Nirmala UI"/>
                <a:cs typeface="Nirmala UI"/>
                <a:ea typeface="Nirmala UI"/>
              </a:rPr>
              <a:t>  —  सुनिश्चित करना कि मतदाता की बाएँ हाथ की तर्जनी पर अमिट स्याही का कोई निशान पहले से न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उद्घोषणा</a:t>
            </a:r>
            <a:r>
              <a:rPr sz="1450" b="0" i="0">
                <a:solidFill>
                  <a:srgbClr val="202733"/>
                </a:solidFill>
                <a:latin typeface="Nirmala UI"/>
                <a:cs typeface="Nirmala UI"/>
                <a:ea typeface="Nirmala UI"/>
              </a:rPr>
              <a:t>  —  प्रविष्टि का पूरा विवरण जोर से पढ़ना — अभिकर्ता इसी क्षण पहचान को चुनौती दे सकते हैं, बाद में नहीं।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चिन्हांकन</a:t>
            </a:r>
            <a:r>
              <a:rPr sz="1450" b="0" i="0">
                <a:solidFill>
                  <a:srgbClr val="202733"/>
                </a:solidFill>
                <a:latin typeface="Nirmala UI"/>
                <a:cs typeface="Nirmala UI"/>
                <a:ea typeface="Nirmala UI"/>
              </a:rPr>
              <a:t>  —  पहचान होने पर नाम के नीचे रेखा; महिला मतदाता के नाम के बाईं ओर ✓; थर्ड जेंडर पर * ।</a:t>
            </a:r>
          </a:p>
        </p:txBody>
      </p:sp>
      <p:sp>
        <p:nvSpPr>
          <p:cNvPr id="11" name="Rounded Rectangle 10"/>
          <p:cNvSpPr/>
          <p:nvPr/>
        </p:nvSpPr>
        <p:spPr>
          <a:xfrm>
            <a:off x="566928" y="295900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5900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08702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 50 का तीसरा बिन्दु 'सफेद पर्ची जारी करना' PO-1 को सौंपता है। मार्गदर्शिका के 2026 कार्य-विभाजन (अध्याय 2) में मतदाता पर्ची PO-2 बनाकर जारी करता है — PO-1 का काम पहचान तक सीमित है। यही क्रम इसी डेक के पृष्ठ 57 से भी मेल खाता है, जहाँ PO-3 पर्ची 'प्राप्त' करता है।</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5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चिन्हित प्रति में निशान — कहाँ और कौन-सा</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 2, अ. 3(1)); डायरी परिशिष्ट-7 मद 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544634"/>
          <a:ext cx="11064240" cy="1755647"/>
        </p:xfrm>
        <a:graphic>
          <a:graphicData uri="http://schemas.openxmlformats.org/drawingml/2006/table">
            <a:tbl>
              <a:tblPr firstRow="1" bandRow="1">
                <a:tableStyleId>{5C22544A-7EE6-4342-B048-85BDC9FD1C3A}</a:tableStyleId>
              </a:tblPr>
              <a:tblGrid>
                <a:gridCol w="2743200"/>
                <a:gridCol w="3291840"/>
                <a:gridCol w="5029200"/>
              </a:tblGrid>
              <a:tr h="292607">
                <a:tc>
                  <a:txBody>
                    <a:bodyPr/>
                    <a:lstStyle/>
                    <a:p>
                      <a:r>
                        <a:rPr sz="1250" b="1" i="0">
                          <a:solidFill>
                            <a:srgbClr val="FFFFFF"/>
                          </a:solidFill>
                          <a:latin typeface="Nirmala UI"/>
                          <a:cs typeface="Nirmala UI"/>
                          <a:ea typeface="Nirmala UI"/>
                        </a:rPr>
                        <a:t>किसके लिए</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कौन-सा निशान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कहाँ</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पहचान हो गई</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के नीचे रेखा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चिन्हित प्रति में प्रविष्टि पर</a:t>
                      </a:r>
                    </a:p>
                  </a:txBody>
                  <a:tcPr marL="82296" marR="82296" marT="27432" marB="27432" anchor="ctr">
                    <a:solidFill>
                      <a:srgbClr val="FFFFFF"/>
                    </a:solidFill>
                  </a:tcPr>
                </a:tc>
              </a:tr>
              <a:tr h="292607">
                <a:tc>
                  <a:txBody>
                    <a:bodyPr/>
                    <a:lstStyle/>
                    <a:p>
                      <a:r>
                        <a:rPr sz="1200" b="1" i="0">
                          <a:solidFill>
                            <a:srgbClr val="162842"/>
                          </a:solidFill>
                          <a:latin typeface="Nirmala UI"/>
                          <a:cs typeface="Nirmala UI"/>
                          <a:ea typeface="Nirmala UI"/>
                        </a:rPr>
                        <a:t>महिला मतदाता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टिक (✓)</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 के बाईं ओर</a:t>
                      </a:r>
                    </a:p>
                  </a:txBody>
                  <a:tcPr marL="82296" marR="82296" marT="27432" marB="27432" anchor="ctr">
                    <a:solidFill>
                      <a:srgbClr val="F4F2EC"/>
                    </a:solidFill>
                  </a:tcPr>
                </a:tc>
              </a:tr>
              <a:tr h="292607">
                <a:tc>
                  <a:txBody>
                    <a:bodyPr/>
                    <a:lstStyle/>
                    <a:p>
                      <a:r>
                        <a:rPr sz="1200" b="1" i="0">
                          <a:solidFill>
                            <a:srgbClr val="162842"/>
                          </a:solidFill>
                          <a:latin typeface="Nirmala UI"/>
                          <a:cs typeface="Nirmala UI"/>
                          <a:ea typeface="Nirmala UI"/>
                        </a:rPr>
                        <a:t>थर्ड जेंडर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स्टार (*)</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के बाईं ओर</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फोटो पहचान पत्र से पहचान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'E'</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नाम के बाईं ओर</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साथी की सहायता वाला मतदाता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'AA'</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क्रम संख्या पर</a:t>
                      </a:r>
                    </a:p>
                  </a:txBody>
                  <a:tcPr marL="82296" marR="82296" marT="27432" marB="27432" anchor="ctr">
                    <a:solidFill>
                      <a:srgbClr val="FFFFFF"/>
                    </a:solidFill>
                  </a:tcPr>
                </a:tc>
              </a:tr>
            </a:tbl>
          </a:graphicData>
        </a:graphic>
      </p:graphicFrame>
      <p:sp>
        <p:nvSpPr>
          <p:cNvPr id="11" name="Rounded Rectangle 10"/>
          <p:cNvSpPr/>
          <p:nvPr/>
        </p:nvSpPr>
        <p:spPr>
          <a:xfrm>
            <a:off x="566928" y="350145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0145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946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 51 महिला मतदाता का ✓ 'क्रमांक पर' लगवाता है और थर्ड जेंडर का * बताता ही नहीं। मार्गदर्शिका में ✓ नाम के बाईं ओर लगता है और थर्ड जेंडर के लिए * है। यह चूक सीधे डायरी की मद 12 (पुरुष/महिला/थर्ड जेंडर/योग) को गलत कर देती है।</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5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विशेष स्थितियाँ — त्रुटि, दृष्टिबाधित, दस्तावेज</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52); पीठासीन अधिकारी मार्गदर्शिका (EVM), नगरपालिका आम चुनाव 2026 (अ. 6(1))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47</a:t>
            </a:r>
          </a:p>
        </p:txBody>
      </p:sp>
      <p:sp>
        <p:nvSpPr>
          <p:cNvPr id="9" name="TextBox 8"/>
          <p:cNvSpPr txBox="1"/>
          <p:nvPr/>
        </p:nvSpPr>
        <p:spPr>
          <a:xfrm>
            <a:off x="566928" y="1732086"/>
            <a:ext cx="11064240" cy="466871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मुद्रण-त्रुटि</a:t>
            </a:r>
            <a:r>
              <a:rPr sz="1450" b="0" i="0">
                <a:solidFill>
                  <a:srgbClr val="202733"/>
                </a:solidFill>
                <a:latin typeface="Nirmala UI"/>
                <a:cs typeface="Nirmala UI"/>
                <a:ea typeface="Nirmala UI"/>
              </a:rPr>
              <a:t>  —  मुद्रण में आयु, लिंग या नाम की मामूली त्रुटि होने पर भी, पहचान पुख्ता होने पर मत देने दें।</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PRO का दायित्व</a:t>
            </a:r>
            <a:r>
              <a:rPr sz="1450" b="0" i="0">
                <a:solidFill>
                  <a:srgbClr val="202733"/>
                </a:solidFill>
                <a:latin typeface="Nirmala UI"/>
                <a:cs typeface="Nirmala UI"/>
                <a:ea typeface="Nirmala UI"/>
              </a:rPr>
              <a:t>  —  ऐसी स्थिति में पीठासीन अधिकारी संतुष्टि का कारण लिखित रूप में अंकित करेगा तथा चिन्हित प्रति में स्याही से नोट करेगा।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दृष्टिबाधित मतदाता</a:t>
            </a:r>
            <a:r>
              <a:rPr sz="1450" b="0" i="0">
                <a:solidFill>
                  <a:srgbClr val="202733"/>
                </a:solidFill>
                <a:latin typeface="Nirmala UI"/>
                <a:cs typeface="Nirmala UI"/>
                <a:ea typeface="Nirmala UI"/>
              </a:rPr>
              <a:t>  —  साथी (Companion) की सहायता वाले मतदाताओं की क्रम संख्या पर 'AA' अंकित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EPIC से पहचान</a:t>
            </a:r>
            <a:r>
              <a:rPr sz="1450" b="0" i="0">
                <a:solidFill>
                  <a:srgbClr val="202733"/>
                </a:solidFill>
                <a:latin typeface="Nirmala UI"/>
                <a:cs typeface="Nirmala UI"/>
                <a:ea typeface="Nirmala UI"/>
              </a:rPr>
              <a:t>  —  फोटो पहचान पत्र के आधार पर पहचान होने पर नाम के बाईं ओर 'E' अंकित किया जाए।</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5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द्वितीय मतदान अधिकारी — स्याही, रजिस्टर, पर्ची</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35-क; आदेश 1408, दिनांक 04.02.2026; पीठासीन अधिकारी मार्गदर्शिका (EVM), नगरपालिका आम चुनाव 2026 (अ.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61211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75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स्याही की जाँच</a:t>
            </a:r>
          </a:p>
          <a:p>
            <a:pPr algn="l">
              <a:lnSpc>
                <a:spcPct val="105000"/>
              </a:lnSpc>
              <a:spcAft>
                <a:spcPts val="100"/>
              </a:spcAft>
            </a:pPr>
            <a:r>
              <a:rPr sz="1250" b="0" i="0">
                <a:solidFill>
                  <a:srgbClr val="202733"/>
                </a:solidFill>
                <a:latin typeface="Nirmala UI"/>
                <a:cs typeface="Nirmala UI"/>
                <a:ea typeface="Nirmala UI"/>
              </a:rPr>
              <a:t>मतदाता के बाएँ हाथ की तर्जनी का निरीक्षण कि उस पर पहले से कोई अमिट स्याही का निशान तो नहीं है।</a:t>
            </a:r>
          </a:p>
        </p:txBody>
      </p:sp>
      <p:sp>
        <p:nvSpPr>
          <p:cNvPr id="12" name="Rounded Rectangle 11"/>
          <p:cNvSpPr/>
          <p:nvPr/>
        </p:nvSpPr>
        <p:spPr>
          <a:xfrm>
            <a:off x="566928" y="21488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112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स्याही लगाना</a:t>
            </a:r>
          </a:p>
          <a:p>
            <a:pPr algn="l">
              <a:lnSpc>
                <a:spcPct val="105000"/>
              </a:lnSpc>
              <a:spcAft>
                <a:spcPts val="100"/>
              </a:spcAft>
            </a:pPr>
            <a:r>
              <a:rPr sz="1250" b="0" i="0">
                <a:solidFill>
                  <a:srgbClr val="202733"/>
                </a:solidFill>
                <a:latin typeface="Nirmala UI"/>
                <a:cs typeface="Nirmala UI"/>
                <a:ea typeface="Nirmala UI"/>
              </a:rPr>
              <a:t>बाईं तर्जनी पर, नख के बिल्कुल ऊपर नख को छूते हुए; कम से कम 30 सेकंड सूखने दें। महिला मतदाता की अँगुली छूनी नहीं है।</a:t>
            </a:r>
          </a:p>
        </p:txBody>
      </p:sp>
      <p:sp>
        <p:nvSpPr>
          <p:cNvPr id="14" name="Rounded Rectangle 13"/>
          <p:cNvSpPr/>
          <p:nvPr/>
        </p:nvSpPr>
        <p:spPr>
          <a:xfrm>
            <a:off x="566928" y="268552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48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रजिस्टर प्रविष्टि</a:t>
            </a:r>
          </a:p>
          <a:p>
            <a:pPr algn="l">
              <a:lnSpc>
                <a:spcPct val="105000"/>
              </a:lnSpc>
              <a:spcAft>
                <a:spcPts val="100"/>
              </a:spcAft>
            </a:pPr>
            <a:r>
              <a:rPr sz="1250" b="0" i="0">
                <a:solidFill>
                  <a:srgbClr val="202733"/>
                </a:solidFill>
                <a:latin typeface="Nirmala UI"/>
                <a:cs typeface="Nirmala UI"/>
                <a:ea typeface="Nirmala UI"/>
              </a:rPr>
              <a:t>प्ररूप 14-क में क्रम संख्या, मतदाता सूची की क्रम संख्या तथा पहचान पत्र के अंतिम 4 अंक दर्ज करना।</a:t>
            </a:r>
          </a:p>
        </p:txBody>
      </p:sp>
      <p:sp>
        <p:nvSpPr>
          <p:cNvPr id="16" name="Rounded Rectangle 15"/>
          <p:cNvSpPr/>
          <p:nvPr/>
        </p:nvSpPr>
        <p:spPr>
          <a:xfrm>
            <a:off x="566928" y="32222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85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हस्ताक्षर/अँगूठा</a:t>
            </a:r>
          </a:p>
          <a:p>
            <a:pPr algn="l">
              <a:lnSpc>
                <a:spcPct val="105000"/>
              </a:lnSpc>
              <a:spcAft>
                <a:spcPts val="100"/>
              </a:spcAft>
            </a:pPr>
            <a:r>
              <a:rPr sz="1250" b="0" i="0">
                <a:solidFill>
                  <a:srgbClr val="202733"/>
                </a:solidFill>
                <a:latin typeface="Nirmala UI"/>
                <a:cs typeface="Nirmala UI"/>
                <a:ea typeface="Nirmala UI"/>
              </a:rPr>
              <a:t>साक्षर मतदाता के हस्ताक्षर; असमर्थ होने पर बाएँ हाथ के अँगूठे की छाप; अँगूठा न होने पर दाहिने हाथ का अँगूठा या अन्य अँगुली की छाप।</a:t>
            </a:r>
          </a:p>
        </p:txBody>
      </p:sp>
      <p:sp>
        <p:nvSpPr>
          <p:cNvPr id="18" name="Rounded Rectangle 17"/>
          <p:cNvSpPr/>
          <p:nvPr/>
        </p:nvSpPr>
        <p:spPr>
          <a:xfrm>
            <a:off x="566928" y="375892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2234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पर्ची</a:t>
            </a:r>
          </a:p>
          <a:p>
            <a:pPr algn="l">
              <a:lnSpc>
                <a:spcPct val="105000"/>
              </a:lnSpc>
              <a:spcAft>
                <a:spcPts val="100"/>
              </a:spcAft>
            </a:pPr>
            <a:r>
              <a:rPr sz="1250" b="0" i="0">
                <a:solidFill>
                  <a:srgbClr val="202733"/>
                </a:solidFill>
                <a:latin typeface="Nirmala UI"/>
                <a:cs typeface="Nirmala UI"/>
                <a:ea typeface="Nirmala UI"/>
              </a:rPr>
              <a:t>इसके बाद मतदाता पर्ची बनाकर मतदाता को जारी करना।</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5 · PO-3</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तृतीय मतदान अधिकारी — कंट्रोल यूनिट का प्रभारी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56–57); आदेश 1408 (पैरा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49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61211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75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पर्ची संग्रहण</a:t>
            </a:r>
          </a:p>
          <a:p>
            <a:pPr algn="l">
              <a:lnSpc>
                <a:spcPct val="105000"/>
              </a:lnSpc>
              <a:spcAft>
                <a:spcPts val="100"/>
              </a:spcAft>
            </a:pPr>
            <a:r>
              <a:rPr sz="1250" b="0" i="0">
                <a:solidFill>
                  <a:srgbClr val="202733"/>
                </a:solidFill>
                <a:latin typeface="Nirmala UI"/>
                <a:cs typeface="Nirmala UI"/>
                <a:ea typeface="Nirmala UI"/>
              </a:rPr>
              <a:t>मतदाता से सफेद पर्ची प्राप्त कर क्रमबद्ध सुरक्षित रखना।</a:t>
            </a:r>
          </a:p>
        </p:txBody>
      </p:sp>
      <p:sp>
        <p:nvSpPr>
          <p:cNvPr id="12" name="Rounded Rectangle 11"/>
          <p:cNvSpPr/>
          <p:nvPr/>
        </p:nvSpPr>
        <p:spPr>
          <a:xfrm>
            <a:off x="566928" y="21488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112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स्याही की जाँच</a:t>
            </a:r>
          </a:p>
          <a:p>
            <a:pPr algn="l">
              <a:lnSpc>
                <a:spcPct val="105000"/>
              </a:lnSpc>
              <a:spcAft>
                <a:spcPts val="100"/>
              </a:spcAft>
            </a:pPr>
            <a:r>
              <a:rPr sz="1250" b="0" i="0">
                <a:solidFill>
                  <a:srgbClr val="202733"/>
                </a:solidFill>
                <a:latin typeface="Nirmala UI"/>
                <a:cs typeface="Nirmala UI"/>
                <a:ea typeface="Nirmala UI"/>
              </a:rPr>
              <a:t>BALLOT बटन दबाने से पहले सुनिश्चित करना कि अँगुली पर स्याही का निशान पूरी तरह लगा है — यह आदेश 1408 की अपेक्षा है।</a:t>
            </a:r>
          </a:p>
        </p:txBody>
      </p:sp>
      <p:sp>
        <p:nvSpPr>
          <p:cNvPr id="14" name="Rounded Rectangle 13"/>
          <p:cNvSpPr/>
          <p:nvPr/>
        </p:nvSpPr>
        <p:spPr>
          <a:xfrm>
            <a:off x="566928" y="268552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48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BALLOT</a:t>
            </a:r>
          </a:p>
          <a:p>
            <a:pPr algn="l">
              <a:lnSpc>
                <a:spcPct val="105000"/>
              </a:lnSpc>
              <a:spcAft>
                <a:spcPts val="100"/>
              </a:spcAft>
            </a:pPr>
            <a:r>
              <a:rPr sz="1250" b="0" i="0">
                <a:solidFill>
                  <a:srgbClr val="202733"/>
                </a:solidFill>
                <a:latin typeface="Nirmala UI"/>
                <a:cs typeface="Nirmala UI"/>
                <a:ea typeface="Nirmala UI"/>
              </a:rPr>
              <a:t>पर्ची जारी होने के क्रम में ही CU का BALLOT बटन दबाना।</a:t>
            </a:r>
          </a:p>
        </p:txBody>
      </p:sp>
      <p:sp>
        <p:nvSpPr>
          <p:cNvPr id="16" name="Rounded Rectangle 15"/>
          <p:cNvSpPr/>
          <p:nvPr/>
        </p:nvSpPr>
        <p:spPr>
          <a:xfrm>
            <a:off x="566928" y="32222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85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बीप तक रोकना</a:t>
            </a:r>
          </a:p>
          <a:p>
            <a:pPr algn="l">
              <a:lnSpc>
                <a:spcPct val="105000"/>
              </a:lnSpc>
              <a:spcAft>
                <a:spcPts val="100"/>
              </a:spcAft>
            </a:pPr>
            <a:r>
              <a:rPr sz="1250" b="0" i="0">
                <a:solidFill>
                  <a:srgbClr val="202733"/>
                </a:solidFill>
                <a:latin typeface="Nirmala UI"/>
                <a:cs typeface="Nirmala UI"/>
                <a:ea typeface="Nirmala UI"/>
              </a:rPr>
              <a:t>मतदाता द्वारा वोट डालने के बाद कंट्रोल यूनिट से बीप की आवाज आने तक मतदाता को कम्पार्टमेंट में रोकना।</a:t>
            </a:r>
          </a:p>
        </p:txBody>
      </p:sp>
      <p:sp>
        <p:nvSpPr>
          <p:cNvPr id="18" name="Rounded Rectangle 17"/>
          <p:cNvSpPr/>
          <p:nvPr/>
        </p:nvSpPr>
        <p:spPr>
          <a:xfrm>
            <a:off x="566928" y="375892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2234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समाप्ति पर</a:t>
            </a:r>
          </a:p>
          <a:p>
            <a:pPr algn="l">
              <a:lnSpc>
                <a:spcPct val="105000"/>
              </a:lnSpc>
              <a:spcAft>
                <a:spcPts val="100"/>
              </a:spcAft>
            </a:pPr>
            <a:r>
              <a:rPr sz="1250" b="0" i="0">
                <a:solidFill>
                  <a:srgbClr val="202733"/>
                </a:solidFill>
                <a:latin typeface="Nirmala UI"/>
                <a:cs typeface="Nirmala UI"/>
                <a:ea typeface="Nirmala UI"/>
              </a:rPr>
              <a:t>एकत्रित पर्चियाँ लिफाफा E-3 में सीलबन्द करना।</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सेक्टर मजिस्ट्रेट का दायित्व-ढाँचा</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मतदान-पूर्व · पूर्व-दिवस · मतदान-दिवस · मतदान-पश्चात</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05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प्रपत्रों की सूची</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पीठासीन अधिकारी के प्ररूप एवं परिशिष्ट</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6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9 से 16-घ तक — क्या किस काम आता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58–60); नियमावली के विहित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51</a:t>
            </a:r>
          </a:p>
        </p:txBody>
      </p:sp>
      <p:graphicFrame>
        <p:nvGraphicFramePr>
          <p:cNvPr id="9" name="Table 8"/>
          <p:cNvGraphicFramePr>
            <a:graphicFrameLocks noGrp="1"/>
          </p:cNvGraphicFramePr>
          <p:nvPr/>
        </p:nvGraphicFramePr>
        <p:xfrm>
          <a:off x="566928" y="1618122"/>
          <a:ext cx="11064239" cy="2328672"/>
        </p:xfrm>
        <a:graphic>
          <a:graphicData uri="http://schemas.openxmlformats.org/drawingml/2006/table">
            <a:tbl>
              <a:tblPr firstRow="1" bandRow="1">
                <a:tableStyleId>{5C22544A-7EE6-4342-B048-85BDC9FD1C3A}</a:tableStyleId>
              </a:tblPr>
              <a:tblGrid>
                <a:gridCol w="2011680"/>
                <a:gridCol w="9052559"/>
              </a:tblGrid>
              <a:tr h="291084">
                <a:tc>
                  <a:txBody>
                    <a:bodyPr/>
                    <a:lstStyle/>
                    <a:p>
                      <a:r>
                        <a:rPr sz="1250" b="1" i="0">
                          <a:solidFill>
                            <a:srgbClr val="FFFFFF"/>
                          </a:solidFill>
                          <a:latin typeface="Nirmala UI"/>
                          <a:cs typeface="Nirmala UI"/>
                          <a:ea typeface="Nirmala UI"/>
                        </a:rPr>
                        <a:t>प्ररूप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उपयोगिता</a:t>
                      </a:r>
                    </a:p>
                  </a:txBody>
                  <a:tcPr marL="82296" marR="82296" marT="36576" marB="36576" anchor="ctr">
                    <a:solidFill>
                      <a:srgbClr val="162842"/>
                    </a:solidFill>
                  </a:tcPr>
                </a:tc>
              </a:tr>
              <a:tr h="291084">
                <a:tc>
                  <a:txBody>
                    <a:bodyPr/>
                    <a:lstStyle/>
                    <a:p>
                      <a:r>
                        <a:rPr sz="1200" b="0" i="0">
                          <a:solidFill>
                            <a:srgbClr val="202733"/>
                          </a:solidFill>
                          <a:latin typeface="Nirmala UI"/>
                          <a:cs typeface="Nirmala UI"/>
                          <a:ea typeface="Nirmala UI"/>
                        </a:rPr>
                        <a:t>9 / 10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अभिकर्ता की नियुक्ति / नियुक्ति का प्रतिसंहरण</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दृष्टिहीन और शिथिलांग निर्वाचकों की सूची</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(आक्षेपित) मतों की सूची</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14-क / 14-ख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मतदाताओं का रजिस्टर / निविदत्त मतों (Tender Votes) की सूची</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14-ग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रिकार्ड किये गये मतों का लेखा</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15 / 15-क / 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ड्यूटी प्रमाण-पत्र हेतु आवेदन / डाक मतपत्र हेतु आवेदन / निर्वाचन ड्यूटी प्रमाण-पत्र</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16-क से 16-घ</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डाक मतपत्र — घोषणा, लिफाफा 'क', लिफाफा 'ख', तथा निर्वाचकों के लिए अनुदेश</a:t>
                      </a:r>
                    </a:p>
                  </a:txBody>
                  <a:tcPr marL="82296" marR="82296" marT="27432" marB="27432" anchor="ctr">
                    <a:solidFill>
                      <a:srgbClr val="FFFFFF"/>
                    </a:solidFill>
                  </a:tcPr>
                </a:tc>
              </a:tr>
            </a:tbl>
          </a:graphicData>
        </a:graphic>
      </p:graphicFrame>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6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 6 से 15-A — और एक जो सूची में छूट गया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(परिशिष्ट 6, 7, 15-A, 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510253"/>
          <a:ext cx="11064239" cy="2042159"/>
        </p:xfrm>
        <a:graphic>
          <a:graphicData uri="http://schemas.openxmlformats.org/drawingml/2006/table">
            <a:tbl>
              <a:tblPr firstRow="1" bandRow="1">
                <a:tableStyleId>{5C22544A-7EE6-4342-B048-85BDC9FD1C3A}</a:tableStyleId>
              </a:tblPr>
              <a:tblGrid>
                <a:gridCol w="2011680"/>
                <a:gridCol w="9052559"/>
              </a:tblGrid>
              <a:tr h="291737">
                <a:tc>
                  <a:txBody>
                    <a:bodyPr/>
                    <a:lstStyle/>
                    <a:p>
                      <a:r>
                        <a:rPr sz="1250" b="1" i="0">
                          <a:solidFill>
                            <a:srgbClr val="FFFFFF"/>
                          </a:solidFill>
                          <a:latin typeface="Nirmala UI"/>
                          <a:cs typeface="Nirmala UI"/>
                          <a:ea typeface="Nirmala UI"/>
                        </a:rPr>
                        <a:t>परिशिष्ट</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उपयोगिता</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द्वारा मतदान आरम्भ से पूर्व, नई मशीन पर, तथा मतदान के अन्त में की गई घोषणाएँ</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 की डायरी (30 मदें)</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9 / 10 / 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थानाधिकारी को शिकायती पत्र / आयु की घोषणा / आयु-घोषणा करने वालों की सूची</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12 /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साथी द्वारा घोषणा / चैलेन्ज फीस रसीद बुक</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14 / 15 / 15-A</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कार्यों की रूपरेखा / चैक मेमो / लिफाफों का बूथवार विवरण</a:t>
                      </a:r>
                    </a:p>
                  </a:txBody>
                  <a:tcPr marL="82296" marR="82296" marT="27432" marB="27432" anchor="ctr">
                    <a:solidFill>
                      <a:srgbClr val="FFFFFF"/>
                    </a:solidFill>
                  </a:tcPr>
                </a:tc>
              </a:tr>
              <a:tr h="291737">
                <a:tc>
                  <a:txBody>
                    <a:bodyPr/>
                    <a:lstStyle/>
                    <a:p>
                      <a:r>
                        <a:rPr sz="1200" b="1" i="0">
                          <a:solidFill>
                            <a:srgbClr val="162842"/>
                          </a:solidFill>
                          <a:latin typeface="Nirmala UI"/>
                          <a:cs typeface="Nirmala UI"/>
                          <a:ea typeface="Nirmala UI"/>
                        </a:rPr>
                        <a:t>19 — छूटा हुआ</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मॉक पोल प्रमाण-पत्र — परिशिष्ट-6 के साथ संलग्न होकर बिना सील लिफाफा E-10 में, तथा डायरी की मद 30 में उल्लेख</a:t>
                      </a:r>
                    </a:p>
                  </a:txBody>
                  <a:tcPr marL="82296" marR="82296" marT="27432" marB="27432" anchor="ctr">
                    <a:solidFill>
                      <a:srgbClr val="F4F2EC"/>
                    </a:solidFill>
                  </a:tcPr>
                </a:tc>
              </a:tr>
            </a:tbl>
          </a:graphicData>
        </a:graphic>
      </p:graphicFrame>
      <p:sp>
        <p:nvSpPr>
          <p:cNvPr id="11" name="Rounded Rectangle 10"/>
          <p:cNvSpPr/>
          <p:nvPr/>
        </p:nvSpPr>
        <p:spPr>
          <a:xfrm>
            <a:off x="566928" y="375358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5358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8159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 58–61 की 24-मद वाली सूची परिशिष्ट-15-A पर समाप्त हो जाती है — परिशिष्ट-19 (मॉक पोल प्रमाण-पत्र) उसमें है ही नहीं, जबकि वह हर बूथ पर, हर बार भरा जाता है। इसे सूची में क्रम 25 के रूप में जोड़ें।</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संक्षिप्त प्रस्तुति — पोलिंग पार्टी एवं ईवीएम</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मूल डेक का दूसरा भाग (पृष्ठ 62 से)</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53</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7 · पोलिंग पार्टी</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पोलिंग पार्टी की मुख्य जिम्मेदारी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63–64)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54</a:t>
            </a:r>
          </a:p>
        </p:txBody>
      </p:sp>
      <p:sp>
        <p:nvSpPr>
          <p:cNvPr id="9" name="TextBox 8"/>
          <p:cNvSpPr txBox="1"/>
          <p:nvPr/>
        </p:nvSpPr>
        <p:spPr>
          <a:xfrm>
            <a:off x="566928" y="1673412"/>
            <a:ext cx="11064240" cy="4727387"/>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निष्पक्षता</a:t>
            </a:r>
            <a:r>
              <a:rPr sz="1450" b="0" i="0">
                <a:solidFill>
                  <a:srgbClr val="202733"/>
                </a:solidFill>
                <a:latin typeface="Nirmala UI"/>
                <a:cs typeface="Nirmala UI"/>
                <a:ea typeface="Nirmala UI"/>
              </a:rPr>
              <a:t>  —  मतदान प्रक्रिया निष्पक्ष, पारदर्शी एवं व्यवस्थित रखना।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दस्तावेजीकरण</a:t>
            </a:r>
            <a:r>
              <a:rPr sz="1450" b="0" i="0">
                <a:solidFill>
                  <a:srgbClr val="202733"/>
                </a:solidFill>
                <a:latin typeface="Nirmala UI"/>
                <a:cs typeface="Nirmala UI"/>
                <a:ea typeface="Nirmala UI"/>
              </a:rPr>
              <a:t>  —  पीठासीन अधिकारी के निर्देशानुसार प्रत्येक चरण का दस्तावेजीकरण करना।</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सुरक्षा</a:t>
            </a:r>
            <a:r>
              <a:rPr sz="1450" b="0" i="0">
                <a:solidFill>
                  <a:srgbClr val="202733"/>
                </a:solidFill>
                <a:latin typeface="Nirmala UI"/>
                <a:cs typeface="Nirmala UI"/>
                <a:ea typeface="Nirmala UI"/>
              </a:rPr>
              <a:t>  —  ईवीएम, प्रपत्र, सील एवं मतदान सामग्री की सुरक्षा सुनिश्चित करना।</a:t>
            </a:r>
          </a:p>
        </p:txBody>
      </p:sp>
      <p:sp>
        <p:nvSpPr>
          <p:cNvPr id="10" name="Rounded Rectangle 9"/>
          <p:cNvSpPr/>
          <p:nvPr/>
        </p:nvSpPr>
        <p:spPr>
          <a:xfrm>
            <a:off x="566928" y="2748594"/>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748594"/>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2876610"/>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सेक्टर अधिकारी के लिए इसका अर्थ</a:t>
            </a:r>
          </a:p>
          <a:p>
            <a:pPr algn="l">
              <a:lnSpc>
                <a:spcPct val="110000"/>
              </a:lnSpc>
              <a:spcAft>
                <a:spcPts val="300"/>
              </a:spcAft>
            </a:pPr>
            <a:r>
              <a:rPr sz="1300" b="0" i="0">
                <a:solidFill>
                  <a:srgbClr val="202733"/>
                </a:solidFill>
                <a:latin typeface="Nirmala UI"/>
                <a:cs typeface="Nirmala UI"/>
                <a:ea typeface="Nirmala UI"/>
              </a:rPr>
              <a:t>भ्रमण के समय यही तीन कसौटियाँ देखें — प्रक्रिया चल कैसे रही है, कागज बन कैसे रहे हैं, और सामग्री सुरक्षित है या नहीं।</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7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ईवीएम की दो यूनिट — पहचान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65); पीठासीन अधिकारी मार्गदर्शिका (EVM), नगरपालिका आम चुनाव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55</a:t>
            </a:r>
          </a:p>
        </p:txBody>
      </p:sp>
      <p:sp>
        <p:nvSpPr>
          <p:cNvPr id="9" name="TextBox 8"/>
          <p:cNvSpPr txBox="1"/>
          <p:nvPr/>
        </p:nvSpPr>
        <p:spPr>
          <a:xfrm>
            <a:off x="566928" y="1732086"/>
            <a:ext cx="11064240" cy="466871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बैलेट यूनिट (BU)</a:t>
            </a:r>
            <a:r>
              <a:rPr sz="1450" b="0" i="0">
                <a:solidFill>
                  <a:srgbClr val="202733"/>
                </a:solidFill>
                <a:latin typeface="Nirmala UI"/>
                <a:cs typeface="Nirmala UI"/>
                <a:ea typeface="Nirmala UI"/>
              </a:rPr>
              <a:t>  —  मतदाता द्वारा उम्मीदवार का बटन दबाने हेतु — मतदान कम्पार्टमेंट में रहती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कंट्रोल यूनिट (CU)</a:t>
            </a:r>
            <a:r>
              <a:rPr sz="1450" b="0" i="0">
                <a:solidFill>
                  <a:srgbClr val="202733"/>
                </a:solidFill>
                <a:latin typeface="Nirmala UI"/>
                <a:cs typeface="Nirmala UI"/>
                <a:ea typeface="Nirmala UI"/>
              </a:rPr>
              <a:t>  —  मतदान नियंत्रण, कुल मत एवं परिणाम संबंधी कार्य — पीठासीन अधिकारी की मेज पर रहती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प्राप्ति पर</a:t>
            </a:r>
            <a:r>
              <a:rPr sz="1450" b="0" i="0">
                <a:solidFill>
                  <a:srgbClr val="202733"/>
                </a:solidFill>
                <a:latin typeface="Nirmala UI"/>
                <a:cs typeface="Nirmala UI"/>
                <a:ea typeface="Nirmala UI"/>
              </a:rPr>
              <a:t>  —  प्राप्त यूनिट पर क्रमांक, एड्रेस टैग और सील की जाँच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इस चुनाव की विशेष बात</a:t>
            </a:r>
            <a:r>
              <a:rPr sz="1450" b="0" i="0">
                <a:solidFill>
                  <a:srgbClr val="202733"/>
                </a:solidFill>
                <a:latin typeface="Nirmala UI"/>
                <a:cs typeface="Nirmala UI"/>
                <a:ea typeface="Nirmala UI"/>
              </a:rPr>
              <a:t>  —  मतदान केन्द्र पर केवल एक पद (सदस्य) का चुनाव है — इसलिए एक CU + एक BU का एक ही सेट; अभ्यर्थी अधिक हों तभी अतिरिक्त BU।</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7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पर सामग्री प्राप्ति — तीन जाँचें</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66); ईवीएम उपयोग एवं प्रथम स्तरीय जाँच — क्रमांक 2184, दिनांक 26.02.2026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56</a:t>
            </a:r>
          </a:p>
        </p:txBody>
      </p:sp>
      <p:sp>
        <p:nvSpPr>
          <p:cNvPr id="9" name="Rounded Rectangle 8"/>
          <p:cNvSpPr/>
          <p:nvPr/>
        </p:nvSpPr>
        <p:spPr>
          <a:xfrm>
            <a:off x="566928" y="174092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70435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सही केन्द्र की मशीन</a:t>
            </a:r>
          </a:p>
          <a:p>
            <a:pPr algn="l">
              <a:lnSpc>
                <a:spcPct val="105000"/>
              </a:lnSpc>
              <a:spcAft>
                <a:spcPts val="100"/>
              </a:spcAft>
            </a:pPr>
            <a:r>
              <a:rPr sz="1250" b="0" i="0">
                <a:solidFill>
                  <a:srgbClr val="202733"/>
                </a:solidFill>
                <a:latin typeface="Nirmala UI"/>
                <a:cs typeface="Nirmala UI"/>
                <a:ea typeface="Nirmala UI"/>
              </a:rPr>
              <a:t>सत्यापित करें कि BU/CU उसी मतदान केन्द्र के लिए हैं या नहीं।</a:t>
            </a:r>
          </a:p>
        </p:txBody>
      </p:sp>
      <p:sp>
        <p:nvSpPr>
          <p:cNvPr id="11" name="Rounded Rectangle 10"/>
          <p:cNvSpPr/>
          <p:nvPr/>
        </p:nvSpPr>
        <p:spPr>
          <a:xfrm>
            <a:off x="566928" y="2277628"/>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241052"/>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सील की पहचान</a:t>
            </a:r>
          </a:p>
          <a:p>
            <a:pPr algn="l">
              <a:lnSpc>
                <a:spcPct val="105000"/>
              </a:lnSpc>
              <a:spcAft>
                <a:spcPts val="100"/>
              </a:spcAft>
            </a:pPr>
            <a:r>
              <a:rPr sz="1250" b="0" i="0">
                <a:solidFill>
                  <a:srgbClr val="202733"/>
                </a:solidFill>
                <a:latin typeface="Nirmala UI"/>
                <a:cs typeface="Nirmala UI"/>
                <a:ea typeface="Nirmala UI"/>
              </a:rPr>
              <a:t>पिंक पेपर सील, एड्रेस टैग एवं अन्य सील की पहचान करें।</a:t>
            </a:r>
          </a:p>
        </p:txBody>
      </p:sp>
      <p:sp>
        <p:nvSpPr>
          <p:cNvPr id="13" name="Rounded Rectangle 12"/>
          <p:cNvSpPr/>
          <p:nvPr/>
        </p:nvSpPr>
        <p:spPr>
          <a:xfrm>
            <a:off x="566928" y="2814330"/>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777754"/>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विसंगति</a:t>
            </a:r>
          </a:p>
          <a:p>
            <a:pPr algn="l">
              <a:lnSpc>
                <a:spcPct val="105000"/>
              </a:lnSpc>
              <a:spcAft>
                <a:spcPts val="100"/>
              </a:spcAft>
            </a:pPr>
            <a:r>
              <a:rPr sz="1250" b="0" i="0">
                <a:solidFill>
                  <a:srgbClr val="202733"/>
                </a:solidFill>
                <a:latin typeface="Nirmala UI"/>
                <a:cs typeface="Nirmala UI"/>
                <a:ea typeface="Nirmala UI"/>
              </a:rPr>
              <a:t>किसी भी विसंगति को तुरंत संबंधित अधिकारी के संज्ञान में लाएँ — बूथ पर पहुँचकर पकड़ना बहुत देर हो जाना है।</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7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मतदान-पूर्व ईवीएम की तैयारी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67–68); पीठासीन अधिकारी मार्गदर्शिका (EVM), नगरपालिका आम चुनाव 2026 (अध्याय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57</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कनेक्शन</a:t>
            </a:r>
            <a:r>
              <a:rPr sz="1450" b="0" i="0">
                <a:solidFill>
                  <a:srgbClr val="202733"/>
                </a:solidFill>
                <a:latin typeface="Nirmala UI"/>
                <a:cs typeface="Nirmala UI"/>
                <a:ea typeface="Nirmala UI"/>
              </a:rPr>
              <a:t>  —  इंटरकनेक्टिंग केबल द्वारा BU और CU को निर्धारित क्रम में जोड़ें — कनेक्ट/डिस्कनेक्ट सदैव CU के स्विच-ऑफ रहते।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सील की जाँच</a:t>
            </a:r>
            <a:r>
              <a:rPr sz="1450" b="0" i="0">
                <a:solidFill>
                  <a:srgbClr val="202733"/>
                </a:solidFill>
                <a:latin typeface="Nirmala UI"/>
                <a:cs typeface="Nirmala UI"/>
                <a:ea typeface="Nirmala UI"/>
              </a:rPr>
              <a:t>  —  Ballot Paper की स्थिति और Candidate Section की सील जाँचें।</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स्लाइड स्विच</a:t>
            </a:r>
            <a:r>
              <a:rPr sz="1450" b="0" i="0">
                <a:solidFill>
                  <a:srgbClr val="202733"/>
                </a:solidFill>
                <a:latin typeface="Nirmala UI"/>
                <a:cs typeface="Nirmala UI"/>
                <a:ea typeface="Nirmala UI"/>
              </a:rPr>
              <a:t>  —  BU की संख्या/क्रम और स्लाइड स्विच की स्थिति निर्देशानुसार सुनिश्चित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Result Section</a:t>
            </a:r>
            <a:r>
              <a:rPr sz="1450" b="0" i="0">
                <a:solidFill>
                  <a:srgbClr val="202733"/>
                </a:solidFill>
                <a:latin typeface="Nirmala UI"/>
                <a:cs typeface="Nirmala UI"/>
                <a:ea typeface="Nirmala UI"/>
              </a:rPr>
              <a:t>  —  निर्धारित प्रक्रिया से खोलें; Power ON करने पर बीप/ग्रीन Ready संकेत एवं प्रारंभिक प्रदर्शन देखें।</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7 · ईवीएम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CLEAR प्रक्रिया — शून्य दिखाना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69–70); पीठासीन अधिकारी मार्गदर्शिका (EVM), नगरपालिका आम चुनाव 2026 (अ.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58</a:t>
            </a:r>
          </a:p>
        </p:txBody>
      </p:sp>
      <p:sp>
        <p:nvSpPr>
          <p:cNvPr id="9" name="TextBox 8"/>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उद्देश्य</a:t>
            </a:r>
            <a:r>
              <a:rPr sz="1450" b="0" i="0">
                <a:solidFill>
                  <a:srgbClr val="202733"/>
                </a:solidFill>
                <a:latin typeface="Nirmala UI"/>
                <a:cs typeface="Nirmala UI"/>
                <a:ea typeface="Nirmala UI"/>
              </a:rPr>
              <a:t>  —  CLEAR दबाकर मशीन में पूर्व-रिकॉर्डेड मतों को शून्य करें — यह अभिकर्ताओं को दिखाने के लिए है कि मशीन में पहले से कोई मत दर्ज नहीं।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सावधानी</a:t>
            </a:r>
            <a:r>
              <a:rPr sz="1450" b="0" i="0">
                <a:solidFill>
                  <a:srgbClr val="202733"/>
                </a:solidFill>
                <a:latin typeface="Nirmala UI"/>
                <a:cs typeface="Nirmala UI"/>
                <a:ea typeface="Nirmala UI"/>
              </a:rPr>
              <a:t>  —  CLEAR प्रक्रिया के दौरान CU को बीच में OFF न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पुष्टि</a:t>
            </a:r>
            <a:r>
              <a:rPr sz="1450" b="0" i="0">
                <a:solidFill>
                  <a:srgbClr val="202733"/>
                </a:solidFill>
                <a:latin typeface="Nirmala UI"/>
                <a:cs typeface="Nirmala UI"/>
                <a:ea typeface="Nirmala UI"/>
              </a:rPr>
              <a:t>  —  डिस्प्ले पर अपेक्षित क्रम पूरा होने की पुष्टि करें (END तक)।</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त्रुटि आए तो</a:t>
            </a:r>
            <a:r>
              <a:rPr sz="1450" b="0" i="0">
                <a:solidFill>
                  <a:srgbClr val="202733"/>
                </a:solidFill>
                <a:latin typeface="Nirmala UI"/>
                <a:cs typeface="Nirmala UI"/>
                <a:ea typeface="Nirmala UI"/>
              </a:rPr>
              <a:t>  —  INVALID / INOPERATIVE की स्थिति में CRC (CLOSE – RESULT – CLEAR) प्रक्रिया के अनुसार जाँच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महत्वपूर्ण</a:t>
            </a:r>
            <a:r>
              <a:rPr sz="1450" b="0" i="0">
                <a:solidFill>
                  <a:srgbClr val="202733"/>
                </a:solidFill>
                <a:latin typeface="Nirmala UI"/>
                <a:cs typeface="Nirmala UI"/>
                <a:ea typeface="Nirmala UI"/>
              </a:rPr>
              <a:t>  —  ईवीएम त्रुटि में मनमाने ढंग से बटन/स्विच न दबाएँ।</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08</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मॉक पोल</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समय · क्रम · परिणाम-मिलान · प्रमाण-पत्र</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59</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दायित्व-ढाँचा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कर्तव्य तीन स्तरों पर — यही पूरे प्रशिक्षण का ढाँचा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06</a:t>
            </a:r>
          </a:p>
        </p:txBody>
      </p:sp>
      <p:sp>
        <p:nvSpPr>
          <p:cNvPr id="9" name="Rounded Rectangle 8"/>
          <p:cNvSpPr/>
          <p:nvPr/>
        </p:nvSpPr>
        <p:spPr>
          <a:xfrm>
            <a:off x="566928" y="159867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6210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 मतदान-पूर्व के उत्तरदायित्व</a:t>
            </a:r>
          </a:p>
          <a:p>
            <a:pPr algn="l">
              <a:lnSpc>
                <a:spcPct val="105000"/>
              </a:lnSpc>
              <a:spcAft>
                <a:spcPts val="100"/>
              </a:spcAft>
            </a:pPr>
            <a:r>
              <a:rPr sz="1250" b="0" i="0">
                <a:solidFill>
                  <a:srgbClr val="202733"/>
                </a:solidFill>
                <a:latin typeface="Nirmala UI"/>
                <a:cs typeface="Nirmala UI"/>
                <a:ea typeface="Nirmala UI"/>
              </a:rPr>
              <a:t>(i) Vulnerability Mapping · (ii) मतदान केन्द्र, मतदान स्थल एवं चुनाव प्रबंधन · (iii) मतदाता-पंजीकरण एवं मतदान हेतु जागरूकता</a:t>
            </a:r>
          </a:p>
        </p:txBody>
      </p:sp>
      <p:sp>
        <p:nvSpPr>
          <p:cNvPr id="11" name="Rounded Rectangle 10"/>
          <p:cNvSpPr/>
          <p:nvPr/>
        </p:nvSpPr>
        <p:spPr>
          <a:xfrm>
            <a:off x="566928" y="2135378"/>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98802"/>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 मतदान के पूर्व-दिवस के दायित्व</a:t>
            </a:r>
          </a:p>
          <a:p>
            <a:pPr algn="l">
              <a:lnSpc>
                <a:spcPct val="105000"/>
              </a:lnSpc>
              <a:spcAft>
                <a:spcPts val="100"/>
              </a:spcAft>
            </a:pPr>
            <a:r>
              <a:rPr sz="1250" b="0" i="0">
                <a:solidFill>
                  <a:srgbClr val="202733"/>
                </a:solidFill>
                <a:latin typeface="Nirmala UI"/>
                <a:cs typeface="Nirmala UI"/>
                <a:ea typeface="Nirmala UI"/>
              </a:rPr>
              <a:t>दल एवं पुलिस बल का पहुँचना, सामग्री, शंका-समाधान, वीडियोग्राफर, 200 मीटर में दल/अभ्यर्थी का कार्यालय, नियंत्रण कक्ष को O.K. रिपोर्ट</a:t>
            </a:r>
          </a:p>
        </p:txBody>
      </p:sp>
      <p:sp>
        <p:nvSpPr>
          <p:cNvPr id="13" name="Rounded Rectangle 12"/>
          <p:cNvSpPr/>
          <p:nvPr/>
        </p:nvSpPr>
        <p:spPr>
          <a:xfrm>
            <a:off x="566928" y="2672080"/>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635504"/>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 मतदान-दिवस के दायित्व</a:t>
            </a:r>
          </a:p>
          <a:p>
            <a:pPr algn="l">
              <a:lnSpc>
                <a:spcPct val="105000"/>
              </a:lnSpc>
              <a:spcAft>
                <a:spcPts val="100"/>
              </a:spcAft>
            </a:pPr>
            <a:r>
              <a:rPr sz="1250" b="0" i="0">
                <a:solidFill>
                  <a:srgbClr val="202733"/>
                </a:solidFill>
                <a:latin typeface="Nirmala UI"/>
                <a:cs typeface="Nirmala UI"/>
                <a:ea typeface="Nirmala UI"/>
              </a:rPr>
              <a:t>मॉक पोल, भ्रमण, निगरानी, शिकायत-निस्तारण, सीलिंग एवं संग्रहण केन्द्र तक सुरक्षित पहुँचाना</a:t>
            </a:r>
          </a:p>
        </p:txBody>
      </p:sp>
      <p:sp>
        <p:nvSpPr>
          <p:cNvPr id="15" name="Rounded Rectangle 14"/>
          <p:cNvSpPr/>
          <p:nvPr/>
        </p:nvSpPr>
        <p:spPr>
          <a:xfrm>
            <a:off x="566928" y="337337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7337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2960" y="350138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चौथा स्तर, जो मूल में अलग से नहीं गिनाया गया</a:t>
            </a:r>
          </a:p>
          <a:p>
            <a:pPr algn="l">
              <a:lnSpc>
                <a:spcPct val="110000"/>
              </a:lnSpc>
              <a:spcAft>
                <a:spcPts val="300"/>
              </a:spcAft>
            </a:pPr>
            <a:r>
              <a:rPr sz="1300" b="0" i="0">
                <a:solidFill>
                  <a:srgbClr val="202733"/>
                </a:solidFill>
                <a:latin typeface="Nirmala UI"/>
                <a:cs typeface="Nirmala UI"/>
                <a:ea typeface="Nirmala UI"/>
              </a:rPr>
              <a:t>मतदान समाप्ति के बाद की जाँच (पृ. 17) — डायरी, सीलिंग, 14-ग की प्रतियाँ, 14-क का मिलान। इसे भी अपने ढाँचे में चौथे स्तर की तरह याद रखें।</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8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समय एवं अभिकर्ता</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11 एवं 71)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60</a:t>
            </a:r>
          </a:p>
        </p:txBody>
      </p:sp>
      <p:sp>
        <p:nvSpPr>
          <p:cNvPr id="9" name="TextBox 8"/>
          <p:cNvSpPr txBox="1"/>
          <p:nvPr/>
        </p:nvSpPr>
        <p:spPr>
          <a:xfrm>
            <a:off x="566928" y="1706453"/>
            <a:ext cx="11064240" cy="4694346"/>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समय</a:t>
            </a:r>
            <a:r>
              <a:rPr sz="1450" b="0" i="0">
                <a:solidFill>
                  <a:srgbClr val="202733"/>
                </a:solidFill>
                <a:latin typeface="Nirmala UI"/>
                <a:cs typeface="Nirmala UI"/>
                <a:ea typeface="Nirmala UI"/>
              </a:rPr>
              <a:t>  —  मॉक पोल सामान्यतः मतदान शुरू होने से एक घंटे पूर्व किया जाता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अभिकर्ता न हों तो</a:t>
            </a:r>
            <a:r>
              <a:rPr sz="1450" b="0" i="0">
                <a:solidFill>
                  <a:srgbClr val="202733"/>
                </a:solidFill>
                <a:latin typeface="Nirmala UI"/>
                <a:cs typeface="Nirmala UI"/>
                <a:ea typeface="Nirmala UI"/>
              </a:rPr>
              <a:t>  —  यदि कोई/एक ही मतदान अभिकर्ता उपस्थित हो तो 15 मिनट प्रतीक्षा; फिर भी न आएँ तो मॉक पोल पूर्ण कर सीलिंग करें और नियत समय पर मतदान प्रारम्भ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प्रमाण-पत्र</a:t>
            </a:r>
            <a:r>
              <a:rPr sz="1450" b="0" i="0">
                <a:solidFill>
                  <a:srgbClr val="202733"/>
                </a:solidFill>
                <a:latin typeface="Nirmala UI"/>
                <a:cs typeface="Nirmala UI"/>
                <a:ea typeface="Nirmala UI"/>
              </a:rPr>
              <a:t>  —  मॉक पोल के बाद प्रमाण-पत्र (परिशिष्ट-19) तैयार कर हस्ताक्षर प्राप्त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सेक्टर अधिकारी</a:t>
            </a:r>
            <a:r>
              <a:rPr sz="1450" b="0" i="0">
                <a:solidFill>
                  <a:srgbClr val="202733"/>
                </a:solidFill>
                <a:latin typeface="Nirmala UI"/>
                <a:cs typeface="Nirmala UI"/>
                <a:ea typeface="Nirmala UI"/>
              </a:rPr>
              <a:t>  —  जिन केन्द्रों पर मॉक पोल बिना अभिकर्ता या एक ही अभिकर्ता की उपस्थिति में हुआ, उनकी सूचना एकत्र कर विशेष निगरानी रखें।</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8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सही क्रम — नौ चरण</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(अध्याय 4); मूल डेक: सेक्टर अधिकारी प्रशिक्षण प्रस्तुति, राज्य निर्वाचन आयोग राजस्थान (पृ. 72–76)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35024"/>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298448"/>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शून्य दिखाएँ</a:t>
            </a:r>
          </a:p>
          <a:p>
            <a:pPr algn="l">
              <a:lnSpc>
                <a:spcPct val="105000"/>
              </a:lnSpc>
              <a:spcAft>
                <a:spcPts val="100"/>
              </a:spcAft>
            </a:pPr>
            <a:r>
              <a:rPr sz="994" b="0" i="0">
                <a:solidFill>
                  <a:srgbClr val="202733"/>
                </a:solidFill>
                <a:latin typeface="Nirmala UI"/>
                <a:cs typeface="Nirmala UI"/>
                <a:ea typeface="Nirmala UI"/>
              </a:rPr>
              <a:t>अभिकर्ताओं की उपस्थिति में CLEAR कर मशीन में शून्य मत प्रदर्शित करें।</a:t>
            </a:r>
          </a:p>
        </p:txBody>
      </p:sp>
      <p:sp>
        <p:nvSpPr>
          <p:cNvPr id="12" name="Rounded Rectangle 11"/>
          <p:cNvSpPr/>
          <p:nvPr/>
        </p:nvSpPr>
        <p:spPr>
          <a:xfrm>
            <a:off x="566928" y="176970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733131"/>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मत डलवाएँ</a:t>
            </a:r>
          </a:p>
          <a:p>
            <a:pPr algn="l">
              <a:lnSpc>
                <a:spcPct val="105000"/>
              </a:lnSpc>
              <a:spcAft>
                <a:spcPts val="100"/>
              </a:spcAft>
            </a:pPr>
            <a:r>
              <a:rPr sz="994" b="0" i="0">
                <a:solidFill>
                  <a:srgbClr val="202733"/>
                </a:solidFill>
                <a:latin typeface="Nirmala UI"/>
                <a:cs typeface="Nirmala UI"/>
                <a:ea typeface="Nirmala UI"/>
              </a:rPr>
              <a:t>BALLOT दबाकर प्रत्येक उम्मीदवार के पक्ष में नमूना मत डलवाएँ — नोटा सहित प्रत्येक के लिए कम से कम एक मत अनिवार्य।</a:t>
            </a:r>
          </a:p>
        </p:txBody>
      </p:sp>
      <p:sp>
        <p:nvSpPr>
          <p:cNvPr id="14" name="Rounded Rectangle 13"/>
          <p:cNvSpPr/>
          <p:nvPr/>
        </p:nvSpPr>
        <p:spPr>
          <a:xfrm>
            <a:off x="566928" y="2204390"/>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167814"/>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संकेत देखें</a:t>
            </a:r>
          </a:p>
          <a:p>
            <a:pPr algn="l">
              <a:lnSpc>
                <a:spcPct val="105000"/>
              </a:lnSpc>
              <a:spcAft>
                <a:spcPts val="100"/>
              </a:spcAft>
            </a:pPr>
            <a:r>
              <a:rPr sz="994" b="0" i="0">
                <a:solidFill>
                  <a:srgbClr val="202733"/>
                </a:solidFill>
                <a:latin typeface="Nirmala UI"/>
                <a:cs typeface="Nirmala UI"/>
                <a:ea typeface="Nirmala UI"/>
              </a:rPr>
              <a:t>BALLOT पर BU की Ready लाइट व CU की Busy लाइट; बटन दबाने पर लाल लाइट/बीप की पुष्टि।</a:t>
            </a:r>
          </a:p>
        </p:txBody>
      </p:sp>
      <p:sp>
        <p:nvSpPr>
          <p:cNvPr id="16" name="Rounded Rectangle 15"/>
          <p:cNvSpPr/>
          <p:nvPr/>
        </p:nvSpPr>
        <p:spPr>
          <a:xfrm>
            <a:off x="566928" y="263907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602497"/>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लेखा रखें</a:t>
            </a:r>
          </a:p>
          <a:p>
            <a:pPr algn="l">
              <a:lnSpc>
                <a:spcPct val="105000"/>
              </a:lnSpc>
              <a:spcAft>
                <a:spcPts val="100"/>
              </a:spcAft>
            </a:pPr>
            <a:r>
              <a:rPr sz="994" b="0" i="0">
                <a:solidFill>
                  <a:srgbClr val="202733"/>
                </a:solidFill>
                <a:latin typeface="Nirmala UI"/>
                <a:cs typeface="Nirmala UI"/>
                <a:ea typeface="Nirmala UI"/>
              </a:rPr>
              <a:t>सभी मॉक पोल मतों का कागज पर रिकॉर्ड रखें।</a:t>
            </a:r>
          </a:p>
        </p:txBody>
      </p:sp>
      <p:sp>
        <p:nvSpPr>
          <p:cNvPr id="18" name="Rounded Rectangle 17"/>
          <p:cNvSpPr/>
          <p:nvPr/>
        </p:nvSpPr>
        <p:spPr>
          <a:xfrm>
            <a:off x="566928" y="307375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037180"/>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TOTAL</a:t>
            </a:r>
          </a:p>
          <a:p>
            <a:pPr algn="l">
              <a:lnSpc>
                <a:spcPct val="105000"/>
              </a:lnSpc>
              <a:spcAft>
                <a:spcPts val="100"/>
              </a:spcAft>
            </a:pPr>
            <a:r>
              <a:rPr sz="994" b="0" i="0">
                <a:solidFill>
                  <a:srgbClr val="202733"/>
                </a:solidFill>
                <a:latin typeface="Nirmala UI"/>
                <a:cs typeface="Nirmala UI"/>
                <a:ea typeface="Nirmala UI"/>
              </a:rPr>
              <a:t>बीच-बीच में TOTAL दबाकर संख्या मिलाएँ (केवल Busy बुझी अवस्था में)।</a:t>
            </a:r>
          </a:p>
        </p:txBody>
      </p:sp>
      <p:sp>
        <p:nvSpPr>
          <p:cNvPr id="20" name="Rounded Rectangle 19"/>
          <p:cNvSpPr/>
          <p:nvPr/>
        </p:nvSpPr>
        <p:spPr>
          <a:xfrm>
            <a:off x="566928" y="350843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471863"/>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CLOSE</a:t>
            </a:r>
          </a:p>
          <a:p>
            <a:pPr algn="l">
              <a:lnSpc>
                <a:spcPct val="105000"/>
              </a:lnSpc>
              <a:spcAft>
                <a:spcPts val="100"/>
              </a:spcAft>
            </a:pPr>
            <a:r>
              <a:rPr sz="994" b="0" i="0">
                <a:solidFill>
                  <a:srgbClr val="202733"/>
                </a:solidFill>
                <a:latin typeface="Nirmala UI"/>
                <a:cs typeface="Nirmala UI"/>
                <a:ea typeface="Nirmala UI"/>
              </a:rPr>
              <a:t>मॉक पोल समाप्त होते ही CLOSE दबाएँ — इसके बिना RESULT नहीं आएगा।</a:t>
            </a:r>
          </a:p>
        </p:txBody>
      </p:sp>
      <p:sp>
        <p:nvSpPr>
          <p:cNvPr id="22" name="Rounded Rectangle 21"/>
          <p:cNvSpPr/>
          <p:nvPr/>
        </p:nvSpPr>
        <p:spPr>
          <a:xfrm>
            <a:off x="566928" y="39431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3906547"/>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RESULT-I एवं मिलान</a:t>
            </a:r>
          </a:p>
          <a:p>
            <a:pPr algn="l">
              <a:lnSpc>
                <a:spcPct val="105000"/>
              </a:lnSpc>
              <a:spcAft>
                <a:spcPts val="100"/>
              </a:spcAft>
            </a:pPr>
            <a:r>
              <a:rPr sz="994" b="0" i="0">
                <a:solidFill>
                  <a:srgbClr val="202733"/>
                </a:solidFill>
                <a:latin typeface="Nirmala UI"/>
                <a:cs typeface="Nirmala UI"/>
                <a:ea typeface="Nirmala UI"/>
              </a:rPr>
              <a:t>RESULT-I से परिणाम देखें और कागज के लेखे से मिलान कर अभिकर्ताओं को दिखाएँ।</a:t>
            </a:r>
          </a:p>
        </p:txBody>
      </p:sp>
      <p:sp>
        <p:nvSpPr>
          <p:cNvPr id="24" name="Rounded Rectangle 23"/>
          <p:cNvSpPr/>
          <p:nvPr/>
        </p:nvSpPr>
        <p:spPr>
          <a:xfrm>
            <a:off x="566928" y="437780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8</a:t>
            </a:r>
          </a:p>
        </p:txBody>
      </p:sp>
      <p:sp>
        <p:nvSpPr>
          <p:cNvPr id="25" name="TextBox 24"/>
          <p:cNvSpPr txBox="1"/>
          <p:nvPr/>
        </p:nvSpPr>
        <p:spPr>
          <a:xfrm>
            <a:off x="1133856" y="4341230"/>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CLEAR</a:t>
            </a:r>
          </a:p>
          <a:p>
            <a:pPr algn="l">
              <a:lnSpc>
                <a:spcPct val="105000"/>
              </a:lnSpc>
              <a:spcAft>
                <a:spcPts val="100"/>
              </a:spcAft>
            </a:pPr>
            <a:r>
              <a:rPr sz="994" b="0" i="0">
                <a:solidFill>
                  <a:srgbClr val="202733"/>
                </a:solidFill>
                <a:latin typeface="Nirmala UI"/>
                <a:cs typeface="Nirmala UI"/>
                <a:ea typeface="Nirmala UI"/>
              </a:rPr>
              <a:t>मिलान के बाद CLEAR दबाकर सभी मॉक पोल मत शून्य करें; END दिखने पर CU स्विच-ऑफ करें।</a:t>
            </a:r>
          </a:p>
        </p:txBody>
      </p:sp>
      <p:sp>
        <p:nvSpPr>
          <p:cNvPr id="26" name="Rounded Rectangle 25"/>
          <p:cNvSpPr/>
          <p:nvPr/>
        </p:nvSpPr>
        <p:spPr>
          <a:xfrm>
            <a:off x="566928" y="481248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9</a:t>
            </a:r>
          </a:p>
        </p:txBody>
      </p:sp>
      <p:sp>
        <p:nvSpPr>
          <p:cNvPr id="27" name="TextBox 26"/>
          <p:cNvSpPr txBox="1"/>
          <p:nvPr/>
        </p:nvSpPr>
        <p:spPr>
          <a:xfrm>
            <a:off x="1133856" y="4775913"/>
            <a:ext cx="10424160" cy="434683"/>
          </a:xfrm>
          <a:prstGeom prst="rect">
            <a:avLst/>
          </a:prstGeom>
          <a:noFill/>
        </p:spPr>
        <p:txBody>
          <a:bodyPr wrap="square" anchor="t" lIns="0" rIns="0" tIns="0" bIns="0">
            <a:spAutoFit/>
          </a:bodyPr>
          <a:lstStyle/>
          <a:p>
            <a:pPr algn="l">
              <a:lnSpc>
                <a:spcPct val="105000"/>
              </a:lnSpc>
              <a:spcAft>
                <a:spcPts val="100"/>
              </a:spcAft>
            </a:pPr>
            <a:r>
              <a:rPr sz="1144" b="1" i="0">
                <a:solidFill>
                  <a:srgbClr val="162842"/>
                </a:solidFill>
                <a:latin typeface="Nirmala UI"/>
                <a:cs typeface="Nirmala UI"/>
                <a:ea typeface="Nirmala UI"/>
              </a:rPr>
              <a:t>प्रमाण-पत्र</a:t>
            </a:r>
          </a:p>
          <a:p>
            <a:pPr algn="l">
              <a:lnSpc>
                <a:spcPct val="105000"/>
              </a:lnSpc>
              <a:spcAft>
                <a:spcPts val="100"/>
              </a:spcAft>
            </a:pPr>
            <a:r>
              <a:rPr sz="994" b="0" i="0">
                <a:solidFill>
                  <a:srgbClr val="202733"/>
                </a:solidFill>
                <a:latin typeface="Nirmala UI"/>
                <a:cs typeface="Nirmala UI"/>
                <a:ea typeface="Nirmala UI"/>
              </a:rPr>
              <a:t>परिशिष्ट-19 भरकर हस्ताक्षर लें; फिर सीलिंग।</a:t>
            </a:r>
          </a:p>
        </p:txBody>
      </p:sp>
      <p:sp>
        <p:nvSpPr>
          <p:cNvPr id="28" name="Rounded Rectangle 27"/>
          <p:cNvSpPr/>
          <p:nvPr/>
        </p:nvSpPr>
        <p:spPr>
          <a:xfrm>
            <a:off x="566928" y="5411764"/>
            <a:ext cx="11064240" cy="87935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566928" y="5411764"/>
            <a:ext cx="82296" cy="87935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22960" y="5539780"/>
            <a:ext cx="10607040" cy="650756"/>
          </a:xfrm>
          <a:prstGeom prst="rect">
            <a:avLst/>
          </a:prstGeom>
          <a:noFill/>
        </p:spPr>
        <p:txBody>
          <a:bodyPr wrap="square" anchor="t" lIns="0" rIns="0" tIns="0" bIns="0">
            <a:spAutoFit/>
          </a:bodyPr>
          <a:lstStyle/>
          <a:p>
            <a:pPr algn="l">
              <a:lnSpc>
                <a:spcPct val="110000"/>
              </a:lnSpc>
              <a:spcAft>
                <a:spcPts val="300"/>
              </a:spcAft>
            </a:pPr>
            <a:r>
              <a:rPr sz="1112" b="1" i="0">
                <a:solidFill>
                  <a:srgbClr val="C8861A"/>
                </a:solidFill>
                <a:latin typeface="Nirmala UI"/>
                <a:cs typeface="Nirmala UI"/>
                <a:ea typeface="Nirmala UI"/>
              </a:rPr>
              <a:t>मूल स्लाइड से अंतर</a:t>
            </a:r>
          </a:p>
          <a:p>
            <a:pPr algn="l">
              <a:lnSpc>
                <a:spcPct val="110000"/>
              </a:lnSpc>
              <a:spcAft>
                <a:spcPts val="300"/>
              </a:spcAft>
            </a:pPr>
            <a:r>
              <a:rPr sz="1062" b="0" i="0">
                <a:solidFill>
                  <a:srgbClr val="202733"/>
                </a:solidFill>
                <a:latin typeface="Nirmala UI"/>
                <a:cs typeface="Nirmala UI"/>
                <a:ea typeface="Nirmala UI"/>
              </a:rPr>
              <a:t>मूल पृ. 74 सीधे 'RESULT बटन दबाकर परिणाम देखें' कहता है — बीच का CLOSE चरण छूटा हुआ है। CLOSE दबाए बिना RESULT दबाने पर मशीन INVALID OPERATION देगी। सही क्रम: TOTAL → CLOSE → RESULT-I → मिलान → CLEAR।</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8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में विशेष सावधानियाँ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 4); मूल डेक: सेक्टर अधिकारी प्रशिक्षण प्रस्तुति, राज्य निर्वाचन आयोग राजस्थान (पृ. 75–76)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62</a:t>
            </a:r>
          </a:p>
        </p:txBody>
      </p:sp>
      <p:sp>
        <p:nvSpPr>
          <p:cNvPr id="9" name="TextBox 8"/>
          <p:cNvSpPr txBox="1"/>
          <p:nvPr/>
        </p:nvSpPr>
        <p:spPr>
          <a:xfrm>
            <a:off x="566928" y="1587185"/>
            <a:ext cx="11064240" cy="4813614"/>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संख्या में लचीलापन</a:t>
            </a:r>
            <a:r>
              <a:rPr sz="1450" b="0" i="0">
                <a:solidFill>
                  <a:srgbClr val="202733"/>
                </a:solidFill>
                <a:latin typeface="Nirmala UI"/>
                <a:cs typeface="Nirmala UI"/>
                <a:ea typeface="Nirmala UI"/>
              </a:rPr>
              <a:t>  —  समय की उपलब्धता के अनुसार मतों की संख्या में लचीलापन हो सकता है; हर अभ्यर्थी को बराबर मत देना आवश्यक नहीं।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न्यूनतम</a:t>
            </a:r>
            <a:r>
              <a:rPr sz="1450" b="0" i="0">
                <a:solidFill>
                  <a:srgbClr val="202733"/>
                </a:solidFill>
                <a:latin typeface="Nirmala UI"/>
                <a:cs typeface="Nirmala UI"/>
                <a:ea typeface="Nirmala UI"/>
              </a:rPr>
              <a:t>  —  नोटा सहित प्रत्येक उम्मीदवार के लिए कम से कम 1 मॉक पोल मत आवश्यक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CLEAR अनिवार्य</a:t>
            </a:r>
            <a:r>
              <a:rPr sz="1450" b="0" i="0">
                <a:solidFill>
                  <a:srgbClr val="202733"/>
                </a:solidFill>
                <a:latin typeface="Nirmala UI"/>
                <a:cs typeface="Nirmala UI"/>
                <a:ea typeface="Nirmala UI"/>
              </a:rPr>
              <a:t>  —  मॉक पोल के सभी मत वास्तविक मतदान से पहले CLEAR होने ही चाहिए।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प्रमाण-पत्र कहाँ</a:t>
            </a:r>
            <a:r>
              <a:rPr sz="1450" b="0" i="0">
                <a:solidFill>
                  <a:srgbClr val="202733"/>
                </a:solidFill>
                <a:latin typeface="Nirmala UI"/>
                <a:cs typeface="Nirmala UI"/>
                <a:ea typeface="Nirmala UI"/>
              </a:rPr>
              <a:t>  —  परिशिष्ट-19 को परिशिष्ट-6 की घोषणाओं के साथ संलग्न कर बिना सील लिफाफा E-10 में रखें, तथा डायरी की मद 30 में विवरण लिखें।</a:t>
            </a:r>
          </a:p>
        </p:txBody>
      </p:sp>
      <p:sp>
        <p:nvSpPr>
          <p:cNvPr id="10" name="Rounded Rectangle 9"/>
          <p:cNvSpPr/>
          <p:nvPr/>
        </p:nvSpPr>
        <p:spPr>
          <a:xfrm>
            <a:off x="566928" y="3380933"/>
            <a:ext cx="11064240" cy="792734"/>
          </a:xfrm>
          <a:prstGeom prst="roundRect">
            <a:avLst>
              <a:gd name="adj" fmla="val 6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380933"/>
            <a:ext cx="82296" cy="792734"/>
          </a:xfrm>
          <a:prstGeom prst="rect">
            <a:avLst/>
          </a:prstGeom>
          <a:solidFill>
            <a:srgbClr val="B035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08949"/>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B0352C"/>
                </a:solidFill>
                <a:latin typeface="Nirmala UI"/>
                <a:cs typeface="Nirmala UI"/>
                <a:ea typeface="Nirmala UI"/>
              </a:rPr>
              <a:t>यदि CLEAR भूल गए और मतदान शुरू हो गया</a:t>
            </a:r>
          </a:p>
          <a:p>
            <a:pPr algn="l">
              <a:lnSpc>
                <a:spcPct val="110000"/>
              </a:lnSpc>
              <a:spcAft>
                <a:spcPts val="300"/>
              </a:spcAft>
            </a:pPr>
            <a:r>
              <a:rPr sz="1300" b="0" i="0">
                <a:solidFill>
                  <a:srgbClr val="202733"/>
                </a:solidFill>
                <a:latin typeface="Nirmala UI"/>
                <a:cs typeface="Nirmala UI"/>
                <a:ea typeface="Nirmala UI"/>
              </a:rPr>
              <a:t>स्वयं कोई निर्णय न लें — तुरंत RO को सूचित करें। मॉक पोल के मत मशीन में रह जाना गंभीर स्थिति है।</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8 · सीलिंग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पिंक पेपर सील एवं वास्तविक मतदान की तैयारी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77–78); पीठासीन अधिकारी मार्गदर्शिका (EVM), नगरपालिका आम चुनाव 2026 (अ. 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63</a:t>
            </a:r>
          </a:p>
        </p:txBody>
      </p:sp>
      <p:sp>
        <p:nvSpPr>
          <p:cNvPr id="9" name="TextBox 8"/>
          <p:cNvSpPr txBox="1"/>
          <p:nvPr/>
        </p:nvSpPr>
        <p:spPr>
          <a:xfrm>
            <a:off x="566928" y="1589836"/>
            <a:ext cx="11064240" cy="481096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मिलान के बाद</a:t>
            </a:r>
            <a:r>
              <a:rPr sz="1450" b="0" i="0">
                <a:solidFill>
                  <a:srgbClr val="202733"/>
                </a:solidFill>
                <a:latin typeface="Nirmala UI"/>
                <a:cs typeface="Nirmala UI"/>
                <a:ea typeface="Nirmala UI"/>
              </a:rPr>
              <a:t>  —  मॉक पोल परिणाम का रिकॉर्ड से मिलान करने के बाद मशीन को वास्तविक मतदान हेतु तैयार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सील लगाना</a:t>
            </a:r>
            <a:r>
              <a:rPr sz="1450" b="0" i="0">
                <a:solidFill>
                  <a:srgbClr val="202733"/>
                </a:solidFill>
                <a:latin typeface="Nirmala UI"/>
                <a:cs typeface="Nirmala UI"/>
                <a:ea typeface="Nirmala UI"/>
              </a:rPr>
              <a:t>  —  सील के निर्धारित भागों को क्रमशः मोड़कर चिपकाएँ; परिणाम अनुभाग को निर्धारित सील से सुरक्षित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स्ट्रिप सील के उपयोग से पहले पीठासीन अधिकारी अपने हस्ताक्षर करें, तथा उपस्थित इच्छुक उम्मीदवार/मतदान अभिकर्ताओं से भी हस्ताक्षर करवाएँ।</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ABCD स्ट्रिप</a:t>
            </a:r>
            <a:r>
              <a:rPr sz="1450" b="0" i="0">
                <a:solidFill>
                  <a:srgbClr val="202733"/>
                </a:solidFill>
                <a:latin typeface="Nirmala UI"/>
                <a:cs typeface="Nirmala UI"/>
                <a:ea typeface="Nirmala UI"/>
              </a:rPr>
              <a:t>  —  पिंक पेपर सील एवं ABCD स्ट्रिप सील की प्रक्रिया पूर्ण करें — सील का क्रमांक स्पष्ट दिखता रहे।</a:t>
            </a:r>
          </a:p>
        </p:txBody>
      </p:sp>
      <p:sp>
        <p:nvSpPr>
          <p:cNvPr id="10" name="Rounded Rectangle 9"/>
          <p:cNvSpPr/>
          <p:nvPr/>
        </p:nvSpPr>
        <p:spPr>
          <a:xfrm>
            <a:off x="566928" y="316997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6997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9798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सेक्टर अधिकारी क्या जाँचे</a:t>
            </a:r>
          </a:p>
          <a:p>
            <a:pPr algn="l">
              <a:lnSpc>
                <a:spcPct val="110000"/>
              </a:lnSpc>
              <a:spcAft>
                <a:spcPts val="300"/>
              </a:spcAft>
            </a:pPr>
            <a:r>
              <a:rPr sz="1300" b="0" i="0">
                <a:solidFill>
                  <a:srgbClr val="202733"/>
                </a:solidFill>
                <a:latin typeface="Nirmala UI"/>
                <a:cs typeface="Nirmala UI"/>
                <a:ea typeface="Nirmala UI"/>
              </a:rPr>
              <a:t>CLOSE बटन की कैप लगी हो और विशेष टैग उसे ढके नहीं — मतदान समाप्ति पर CLOSE दबाना सुलभ रहना चाहिए। सील का क्रमांक अभिकर्ताओं को नोट कराया गया है या नहीं, यह भी पूछें।</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वास्तविक मतदान एवं विशेष स्थितियाँ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मतदान · खराबी · चैलेंज · टेंडर · गोपनीयता · समाप्ति</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64</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मतदान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प्रारंभ एवं मूल प्रक्रिया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79–80); पीठासीन अधिकारी मार्गदर्शिका (EVM), नगरपालिका आम चुनाव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65</a:t>
            </a:r>
          </a:p>
        </p:txBody>
      </p:sp>
      <p:sp>
        <p:nvSpPr>
          <p:cNvPr id="9" name="TextBox 8"/>
          <p:cNvSpPr txBox="1"/>
          <p:nvPr/>
        </p:nvSpPr>
        <p:spPr>
          <a:xfrm>
            <a:off x="566928" y="1722760"/>
            <a:ext cx="11064240" cy="4678039"/>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अनुमति</a:t>
            </a:r>
            <a:r>
              <a:rPr sz="1450" b="0" i="0">
                <a:solidFill>
                  <a:srgbClr val="202733"/>
                </a:solidFill>
                <a:latin typeface="Nirmala UI"/>
                <a:cs typeface="Nirmala UI"/>
                <a:ea typeface="Nirmala UI"/>
              </a:rPr>
              <a:t>  —  मतदाता की पहचान सत्यापन के बाद ही उसे मतदान की अनुमति दें; मतदान कक्ष में अनावश्यक हस्तक्षेप न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क्रम</a:t>
            </a:r>
            <a:r>
              <a:rPr sz="1450" b="0" i="0">
                <a:solidFill>
                  <a:srgbClr val="202733"/>
                </a:solidFill>
                <a:latin typeface="Nirmala UI"/>
                <a:cs typeface="Nirmala UI"/>
                <a:ea typeface="Nirmala UI"/>
              </a:rPr>
              <a:t>  —  मतदाता को निर्धारित क्रम से मतदान कराएँ — पर्ची जारी होने का क्रम ही मतदान का क्रम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BALLOT के बाद</a:t>
            </a:r>
            <a:r>
              <a:rPr sz="1450" b="0" i="0">
                <a:solidFill>
                  <a:srgbClr val="202733"/>
                </a:solidFill>
                <a:latin typeface="Nirmala UI"/>
                <a:cs typeface="Nirmala UI"/>
                <a:ea typeface="Nirmala UI"/>
              </a:rPr>
              <a:t>  —  BALLOT बटन के बाद BU पर उम्मीदवार का चयन कराया जाता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पुष्टि</a:t>
            </a:r>
            <a:r>
              <a:rPr sz="1450" b="0" i="0">
                <a:solidFill>
                  <a:srgbClr val="202733"/>
                </a:solidFill>
                <a:latin typeface="Nirmala UI"/>
                <a:cs typeface="Nirmala UI"/>
                <a:ea typeface="Nirmala UI"/>
              </a:rPr>
              <a:t>  —  मतदान पूर्ण होने पर संबंधित संकेत/बीप की पुष्टि करें — तब तक मतदाता कम्पार्टमेंट में रहे।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गोपनीयता</a:t>
            </a:r>
            <a:r>
              <a:rPr sz="1450" b="0" i="0">
                <a:solidFill>
                  <a:srgbClr val="202733"/>
                </a:solidFill>
                <a:latin typeface="Nirmala UI"/>
                <a:cs typeface="Nirmala UI"/>
                <a:ea typeface="Nirmala UI"/>
              </a:rPr>
              <a:t>  —  हर मतदाता के मत की गोपनीयता बनाए रखें।</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खराबी</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दौरान ईवीएम खराबी</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81–82); ईवीएम उपयोग एवं प्रथम स्तरीय जाँच — क्रमांक 2184, दिनांक 26.02.2026; पीठासीन अधिकारी मार्गदर्शिका (EVM), नगरपालिका आम चुनाव 2026 (अ. 5(8))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66</a:t>
            </a:r>
          </a:p>
        </p:txBody>
      </p:sp>
      <p:sp>
        <p:nvSpPr>
          <p:cNvPr id="9" name="TextBox 8"/>
          <p:cNvSpPr txBox="1"/>
          <p:nvPr/>
        </p:nvSpPr>
        <p:spPr>
          <a:xfrm>
            <a:off x="566928" y="1580509"/>
            <a:ext cx="11064240" cy="4820290"/>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यूनिट बदलना</a:t>
            </a:r>
            <a:r>
              <a:rPr sz="1450" b="0" i="0">
                <a:solidFill>
                  <a:srgbClr val="202733"/>
                </a:solidFill>
                <a:latin typeface="Nirmala UI"/>
                <a:cs typeface="Nirmala UI"/>
                <a:ea typeface="Nirmala UI"/>
              </a:rPr>
              <a:t>  —  किसी एक BU/CU के खराब होने पर निर्देशानुसार संबंधित यूनिट/पूरा सेट बदलें।</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पुनः मॉक पोल</a:t>
            </a:r>
            <a:r>
              <a:rPr sz="1450" b="0" i="0">
                <a:solidFill>
                  <a:srgbClr val="202733"/>
                </a:solidFill>
                <a:latin typeface="Nirmala UI"/>
                <a:cs typeface="Nirmala UI"/>
                <a:ea typeface="Nirmala UI"/>
              </a:rPr>
              <a:t>  —  नई मशीन/सेट लगाने के बाद पुनः मॉक पोल प्रक्रिया की जाए — यह अनिवार्य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घोषणा एवं डायरी</a:t>
            </a:r>
            <a:r>
              <a:rPr sz="1450" b="0" i="0">
                <a:solidFill>
                  <a:srgbClr val="202733"/>
                </a:solidFill>
                <a:latin typeface="Nirmala UI"/>
                <a:cs typeface="Nirmala UI"/>
                <a:ea typeface="Nirmala UI"/>
              </a:rPr>
              <a:t>  —  नई मशीन पर परिशिष्ट-6 भाग-2 की अतिरिक्त घोषणा पढ़ें और डायरी की मद 29 में उत्तर दें।</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CLOSE की सावधानी</a:t>
            </a:r>
            <a:r>
              <a:rPr sz="1450" b="0" i="0">
                <a:solidFill>
                  <a:srgbClr val="202733"/>
                </a:solidFill>
                <a:latin typeface="Nirmala UI"/>
                <a:cs typeface="Nirmala UI"/>
                <a:ea typeface="Nirmala UI"/>
              </a:rPr>
              <a:t>  —  Close बटन को आकस्मिक दबने से बचाने के लिए विशेष सावधानी रखें।</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CLOCK / LINK ERROR</a:t>
            </a:r>
            <a:r>
              <a:rPr sz="1450" b="0" i="0">
                <a:solidFill>
                  <a:srgbClr val="202733"/>
                </a:solidFill>
                <a:latin typeface="Nirmala UI"/>
                <a:cs typeface="Nirmala UI"/>
                <a:ea typeface="Nirmala UI"/>
              </a:rPr>
              <a:t>  —  CLOCK ERROR पर निर्देशानुसार कार्रवाई; LINK ERROR में केबल कनेक्शन एवं BU sequence जाँचें।</a:t>
            </a:r>
          </a:p>
        </p:txBody>
      </p:sp>
      <p:sp>
        <p:nvSpPr>
          <p:cNvPr id="10" name="Rounded Rectangle 9"/>
          <p:cNvSpPr/>
          <p:nvPr/>
        </p:nvSpPr>
        <p:spPr>
          <a:xfrm>
            <a:off x="566928" y="3238367"/>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38367"/>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663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सूचना अभ्यर्थियों को भी</a:t>
            </a:r>
          </a:p>
          <a:p>
            <a:pPr algn="l">
              <a:lnSpc>
                <a:spcPct val="110000"/>
              </a:lnSpc>
              <a:spcAft>
                <a:spcPts val="300"/>
              </a:spcAft>
            </a:pPr>
            <a:r>
              <a:rPr sz="1300" b="0" i="0">
                <a:solidFill>
                  <a:srgbClr val="202733"/>
                </a:solidFill>
                <a:latin typeface="Nirmala UI"/>
                <a:cs typeface="Nirmala UI"/>
                <a:ea typeface="Nirmala UI"/>
              </a:rPr>
              <a:t>मतदान से पूर्व या मतदान के दौरान कोई मशीन बदली जाए तो उसकी लिखित सूचना अभ्यर्थियों को भी दी जाएगी, और RO के रजिस्टर में दर्ज होगी (आदेश 2184)।</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चैलेंज</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(चैलेंज) मत — प्रक्रिया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43; पीठासीन अधिकारी मार्गदर्शिका (EVM), नगरपालिका आम चुनाव 2026 (अ. 6(2)); मूल डेक: सेक्टर अधिकारी प्रशिक्षण प्रस्तुति, राज्य निर्वाचन आयोग राजस्थान (पृ. 83–84)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67</a:t>
            </a:r>
          </a:p>
        </p:txBody>
      </p:sp>
      <p:sp>
        <p:nvSpPr>
          <p:cNvPr id="9" name="Rounded Rectangle 8"/>
          <p:cNvSpPr/>
          <p:nvPr/>
        </p:nvSpPr>
        <p:spPr>
          <a:xfrm>
            <a:off x="566928" y="161211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75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चुनौती कौन दे</a:t>
            </a:r>
          </a:p>
          <a:p>
            <a:pPr algn="l">
              <a:lnSpc>
                <a:spcPct val="105000"/>
              </a:lnSpc>
              <a:spcAft>
                <a:spcPts val="100"/>
              </a:spcAft>
            </a:pPr>
            <a:r>
              <a:rPr sz="1250" b="0" i="0">
                <a:solidFill>
                  <a:srgbClr val="202733"/>
                </a:solidFill>
                <a:latin typeface="Nirmala UI"/>
                <a:cs typeface="Nirmala UI"/>
                <a:ea typeface="Nirmala UI"/>
              </a:rPr>
              <a:t>मतदान अभिकर्ता मतदाता की पहचान को चुनौती दे सकता है — पहचान की उद्घोषणा के समय ही, बाद में नहीं।</a:t>
            </a:r>
          </a:p>
        </p:txBody>
      </p:sp>
      <p:sp>
        <p:nvSpPr>
          <p:cNvPr id="11" name="Rounded Rectangle 10"/>
          <p:cNvSpPr/>
          <p:nvPr/>
        </p:nvSpPr>
        <p:spPr>
          <a:xfrm>
            <a:off x="566928" y="21488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112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पहले</a:t>
            </a:r>
          </a:p>
          <a:p>
            <a:pPr algn="l">
              <a:lnSpc>
                <a:spcPct val="105000"/>
              </a:lnSpc>
              <a:spcAft>
                <a:spcPts val="100"/>
              </a:spcAft>
            </a:pPr>
            <a:r>
              <a:rPr sz="1250" b="0" i="0">
                <a:solidFill>
                  <a:srgbClr val="202733"/>
                </a:solidFill>
                <a:latin typeface="Nirmala UI"/>
                <a:cs typeface="Nirmala UI"/>
                <a:ea typeface="Nirmala UI"/>
              </a:rPr>
              <a:t>पीठासीन अधिकारी निर्धारित चुनौती राशि ₹2 लेकर परिशिष्ट-13 की रसीद जारी करता है — राशि जमा हुए बिना चुनौती स्वीकार नहीं।</a:t>
            </a:r>
          </a:p>
        </p:txBody>
      </p:sp>
      <p:sp>
        <p:nvSpPr>
          <p:cNvPr id="13" name="Rounded Rectangle 12"/>
          <p:cNvSpPr/>
          <p:nvPr/>
        </p:nvSpPr>
        <p:spPr>
          <a:xfrm>
            <a:off x="566928" y="268552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648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संक्षिप्त जाँच</a:t>
            </a:r>
          </a:p>
          <a:p>
            <a:pPr algn="l">
              <a:lnSpc>
                <a:spcPct val="105000"/>
              </a:lnSpc>
              <a:spcAft>
                <a:spcPts val="100"/>
              </a:spcAft>
            </a:pPr>
            <a:r>
              <a:rPr sz="1250" b="0" i="0">
                <a:solidFill>
                  <a:srgbClr val="202733"/>
                </a:solidFill>
                <a:latin typeface="Nirmala UI"/>
                <a:cs typeface="Nirmala UI"/>
                <a:ea typeface="Nirmala UI"/>
              </a:rPr>
              <a:t>पहले चुनौतीकर्ता को प्रथम-दृष्ट्या प्रमाण प्रस्तुत करने का अवसर; फिर मतदाता को खण्डन का — दोनों शपथ पर।</a:t>
            </a:r>
          </a:p>
        </p:txBody>
      </p:sp>
      <p:sp>
        <p:nvSpPr>
          <p:cNvPr id="15" name="Rounded Rectangle 14"/>
          <p:cNvSpPr/>
          <p:nvPr/>
        </p:nvSpPr>
        <p:spPr>
          <a:xfrm>
            <a:off x="566928" y="32222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85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निर्णय</a:t>
            </a:r>
          </a:p>
          <a:p>
            <a:pPr algn="l">
              <a:lnSpc>
                <a:spcPct val="105000"/>
              </a:lnSpc>
              <a:spcAft>
                <a:spcPts val="100"/>
              </a:spcAft>
            </a:pPr>
            <a:r>
              <a:rPr sz="1250" b="0" i="0">
                <a:solidFill>
                  <a:srgbClr val="202733"/>
                </a:solidFill>
                <a:latin typeface="Nirmala UI"/>
                <a:cs typeface="Nirmala UI"/>
                <a:ea typeface="Nirmala UI"/>
              </a:rPr>
              <a:t>चुनौती सिद्ध/असिद्ध होने पर निर्धारित प्रक्रिया के अनुसार मतदान की अनुमति या निषेध; प्ररूप-13 में PRO का आदेश कारण सहित।</a:t>
            </a:r>
          </a:p>
        </p:txBody>
      </p:sp>
      <p:sp>
        <p:nvSpPr>
          <p:cNvPr id="17" name="Rounded Rectangle 16"/>
          <p:cNvSpPr/>
          <p:nvPr/>
        </p:nvSpPr>
        <p:spPr>
          <a:xfrm>
            <a:off x="566928" y="375892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2234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अभिलेख</a:t>
            </a:r>
          </a:p>
          <a:p>
            <a:pPr algn="l">
              <a:lnSpc>
                <a:spcPct val="105000"/>
              </a:lnSpc>
              <a:spcAft>
                <a:spcPts val="100"/>
              </a:spcAft>
            </a:pPr>
            <a:r>
              <a:rPr sz="1250" b="0" i="0">
                <a:solidFill>
                  <a:srgbClr val="202733"/>
                </a:solidFill>
                <a:latin typeface="Nirmala UI"/>
                <a:cs typeface="Nirmala UI"/>
                <a:ea typeface="Nirmala UI"/>
              </a:rPr>
              <a:t>प्ररूप-13 → लिफाफा E-7 (सीलबन्द); रसीद बुक → E-14; डायरी मद 13।</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चैलेंज</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₹2 कब जब्त, कब वापस — यह उल्टा लगता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43(5); आयोग का अपना डेक Polling Party PPT-2, स्लाइड 51–53 (मद 12–13)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613397"/>
          <a:ext cx="11064240" cy="1182623"/>
        </p:xfrm>
        <a:graphic>
          <a:graphicData uri="http://schemas.openxmlformats.org/drawingml/2006/table">
            <a:tbl>
              <a:tblPr firstRow="1" bandRow="1">
                <a:tableStyleId>{5C22544A-7EE6-4342-B048-85BDC9FD1C3A}</a:tableStyleId>
              </a:tblPr>
              <a:tblGrid>
                <a:gridCol w="5120640"/>
                <a:gridCol w="2377440"/>
                <a:gridCol w="3566160"/>
              </a:tblGrid>
              <a:tr h="295655">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मतदान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₹2 का क्या</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चुनौती तुच्छ (frivolous) अथवा सद्भावपूर्वक नहीं की गई</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 देगा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जब्त — प्रतिपर्ण पर 'जब्त' लिखें</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चुनौती सही सिद्ध हो गई (मतदाता फर्जी निकला)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 नहीं देगा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वापस — प्राप्ति लेकर लौटाएँ</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चुनौती सिद्ध नहीं हो सकी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 देगा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वापस — प्राप्ति लेकर लौटाएँ</a:t>
                      </a:r>
                    </a:p>
                  </a:txBody>
                  <a:tcPr marL="82296" marR="82296" marT="27432" marB="27432" anchor="ctr">
                    <a:solidFill>
                      <a:srgbClr val="FFFFFF"/>
                    </a:solidFill>
                  </a:tcPr>
                </a:tc>
              </a:tr>
            </a:tbl>
          </a:graphicData>
        </a:graphic>
      </p:graphicFrame>
      <p:sp>
        <p:nvSpPr>
          <p:cNvPr id="11" name="Rounded Rectangle 10"/>
          <p:cNvSpPr/>
          <p:nvPr/>
        </p:nvSpPr>
        <p:spPr>
          <a:xfrm>
            <a:off x="566928" y="2997189"/>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97189"/>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2520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गलती यहीं होती है</a:t>
            </a:r>
          </a:p>
          <a:p>
            <a:pPr algn="l">
              <a:lnSpc>
                <a:spcPct val="110000"/>
              </a:lnSpc>
              <a:spcAft>
                <a:spcPts val="300"/>
              </a:spcAft>
            </a:pPr>
            <a:r>
              <a:rPr sz="1300" b="0" i="0">
                <a:solidFill>
                  <a:srgbClr val="202733"/>
                </a:solidFill>
                <a:latin typeface="Nirmala UI"/>
                <a:cs typeface="Nirmala UI"/>
                <a:ea typeface="Nirmala UI"/>
              </a:rPr>
              <a:t>राशि झूठी चुनौती को दण्डित करने के लिए है, सच्ची को पुरस्कृत करने के लिए नहीं — इसलिए झूठी चुनौती पर जब्त, सच्ची पर भी वापस। नियम 43(5) और आयोग का अपना डेक दोनों यही कहते हैं; मार्गदर्शिका अ. 6(2) का एक वाक्य इनसे अलग पड़ता है और विवाद में नियम ऊपर है।</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विशेष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आयु संबंधी घोषणा</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 6(3), परिशिष्ट 10–11); राज. नगरपालिका अधिनियम 2009, धारा 15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69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80509"/>
            <a:ext cx="11064240" cy="4820290"/>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आधार</a:t>
            </a:r>
            <a:r>
              <a:rPr sz="1450" b="0" i="0">
                <a:solidFill>
                  <a:srgbClr val="202733"/>
                </a:solidFill>
                <a:latin typeface="Nirmala UI"/>
                <a:cs typeface="Nirmala UI"/>
                <a:ea typeface="Nirmala UI"/>
              </a:rPr>
              <a:t>  —  मतदाता सूची में नाम दर्ज प्रत्येक निर्वाचक मतदान का अधिकारी है — पात्रता पर प्रश्न नहीं उठाया जाएगा।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यदि आयु 18 वर्ष से कम होने की शंका हो तो परिशिष्ट-10 में निर्धारित घोषणा प्राप्त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किस तिथि की आयु</a:t>
            </a:r>
            <a:r>
              <a:rPr sz="1450" b="0" i="0">
                <a:solidFill>
                  <a:srgbClr val="202733"/>
                </a:solidFill>
                <a:latin typeface="Nirmala UI"/>
                <a:cs typeface="Nirmala UI"/>
                <a:ea typeface="Nirmala UI"/>
              </a:rPr>
              <a:t>  —  घोषणा अर्हता-तिथि (नामावली की 1 जनवरी) को 18 वर्ष होने की है — आज की आयु की नहीं।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इन्कार करे तो</a:t>
            </a:r>
            <a:r>
              <a:rPr sz="1450" b="0" i="0">
                <a:solidFill>
                  <a:srgbClr val="202733"/>
                </a:solidFill>
                <a:latin typeface="Nirmala UI"/>
                <a:cs typeface="Nirmala UI"/>
                <a:ea typeface="Nirmala UI"/>
              </a:rPr>
              <a:t>  —  इन्कार दर्ज करें, पर मत देने से न रोकें; संख्या डायरी की मद 17 में।</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घोषणाएँ एवं सूची (परि-10, परि-11) → लिफाफा E-14 (बिना सील)।</a:t>
            </a:r>
          </a:p>
        </p:txBody>
      </p:sp>
      <p:sp>
        <p:nvSpPr>
          <p:cNvPr id="11" name="Rounded Rectangle 10"/>
          <p:cNvSpPr/>
          <p:nvPr/>
        </p:nvSpPr>
        <p:spPr>
          <a:xfrm>
            <a:off x="566928" y="3238367"/>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38367"/>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6638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प्रपत्र पर छपा पुराना लेबल</a:t>
            </a:r>
          </a:p>
          <a:p>
            <a:pPr algn="l">
              <a:lnSpc>
                <a:spcPct val="110000"/>
              </a:lnSpc>
              <a:spcAft>
                <a:spcPts val="300"/>
              </a:spcAft>
            </a:pPr>
            <a:r>
              <a:rPr sz="1300" b="0" i="0">
                <a:solidFill>
                  <a:srgbClr val="202733"/>
                </a:solidFill>
                <a:latin typeface="Nirmala UI"/>
                <a:cs typeface="Nirmala UI"/>
                <a:ea typeface="Nirmala UI"/>
              </a:rPr>
              <a:t>परिशिष्ट-10 पर 'राजस्थान नगरपालिका अधिनियम, 1959' छपा मिलेगा — वह अधिनियम निरसित है; पढ़ें अधिनियम 2009, धारा-संख्या 15 वही है। विहित प्रपत्र पर काट-छाँट न करें, मौखिक रूप से स्पष्ट करें।</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Vulnerability Mapping — सात काम, क्रम से</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3–5)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07</a:t>
            </a:r>
          </a:p>
        </p:txBody>
      </p:sp>
      <p:sp>
        <p:nvSpPr>
          <p:cNvPr id="9" name="TextBox 8"/>
          <p:cNvSpPr txBox="1"/>
          <p:nvPr/>
        </p:nvSpPr>
        <p:spPr>
          <a:xfrm>
            <a:off x="566928" y="1662165"/>
            <a:ext cx="11064240" cy="4738634"/>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गहन भ्रमण</a:t>
            </a:r>
            <a:r>
              <a:rPr sz="1450" b="0" i="0">
                <a:solidFill>
                  <a:srgbClr val="202733"/>
                </a:solidFill>
                <a:latin typeface="Nirmala UI"/>
                <a:cs typeface="Nirmala UI"/>
                <a:ea typeface="Nirmala UI"/>
              </a:rPr>
              <a:t>  —  जोन के प्रत्येक मतदान केन्द्र के समग्र क्षेत्र का भ्रमण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बैठकें एवं सम्पर्क</a:t>
            </a:r>
            <a:r>
              <a:rPr sz="1450" b="0" i="0">
                <a:solidFill>
                  <a:srgbClr val="202733"/>
                </a:solidFill>
                <a:latin typeface="Nirmala UI"/>
                <a:cs typeface="Nirmala UI"/>
                <a:ea typeface="Nirmala UI"/>
              </a:rPr>
              <a:t>  —  क्षेत्र के समुदायों तथा स्थानीय सूत्रों के साथ बैठकें कर सम्पर्क बनाए रखें।</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चिन्हांकन</a:t>
            </a:r>
            <a:r>
              <a:rPr sz="1450" b="0" i="0">
                <a:solidFill>
                  <a:srgbClr val="202733"/>
                </a:solidFill>
                <a:latin typeface="Nirmala UI"/>
                <a:cs typeface="Nirmala UI"/>
                <a:ea typeface="Nirmala UI"/>
              </a:rPr>
              <a:t>  —  भय एवं प्रताड़ना के स्रोत चिन्हित करें; घटनाओं एवं विद्यमान अन्देशों (current apprehensions) पर गौर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परामर्श</a:t>
            </a:r>
            <a:r>
              <a:rPr sz="1450" b="0" i="0">
                <a:solidFill>
                  <a:srgbClr val="202733"/>
                </a:solidFill>
                <a:latin typeface="Nirmala UI"/>
                <a:cs typeface="Nirmala UI"/>
                <a:ea typeface="Nirmala UI"/>
              </a:rPr>
              <a:t>  —  थानाधिकारी, विकास अधिकारी, तहसीलदार तथा क्षेत्र के स्थानीय प्रशासनिक मजिस्ट्रेट व कर्मचारियों से परामर्श।</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दल/प्रत्याशी की सूचना</a:t>
            </a:r>
            <a:r>
              <a:rPr sz="1450" b="0" i="0">
                <a:solidFill>
                  <a:srgbClr val="202733"/>
                </a:solidFill>
                <a:latin typeface="Nirmala UI"/>
                <a:cs typeface="Nirmala UI"/>
                <a:ea typeface="Nirmala UI"/>
              </a:rPr>
              <a:t>  —  किसी राजनैतिक दल या अभ्यर्थी द्वारा भय-प्रताड़ना ग्रस्त इलाकों की सूचना मिले तो उस पर भी गौर कर तथ्य एकत्र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नाम एवं विवरण</a:t>
            </a:r>
            <a:r>
              <a:rPr sz="1450" b="0" i="0">
                <a:solidFill>
                  <a:srgbClr val="202733"/>
                </a:solidFill>
                <a:latin typeface="Nirmala UI"/>
                <a:cs typeface="Nirmala UI"/>
                <a:ea typeface="Nirmala UI"/>
              </a:rPr>
              <a:t>  —  जो व्यक्ति भय-प्रताड़ना का कारण हैं अथवा असम्यक असर डालते हैं, उनके नाम एवं विवरण एकत्र करें।</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विशेष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PB / EDC द्वारा मतदान</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 46-क; डाक मतपत्र संकलन (1451/1459/1891), 24.08.2026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722760"/>
            <a:ext cx="11064240" cy="4678039"/>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कौन</a:t>
            </a:r>
            <a:r>
              <a:rPr sz="1450" b="0" i="0">
                <a:solidFill>
                  <a:srgbClr val="202733"/>
                </a:solidFill>
                <a:latin typeface="Nirmala UI"/>
                <a:cs typeface="Nirmala UI"/>
                <a:ea typeface="Nirmala UI"/>
              </a:rPr>
              <a:t>  —  चुनाव ड्यूटी पर कार्मिक निर्धारित आवेदन (प्ररूप 15 / 15-क) के माध्यम से PB/EDC प्राप्त कर सकते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EDC कहाँ चलेगा</a:t>
            </a:r>
            <a:r>
              <a:rPr sz="1450" b="0" i="0">
                <a:solidFill>
                  <a:srgbClr val="202733"/>
                </a:solidFill>
                <a:latin typeface="Nirmala UI"/>
                <a:cs typeface="Nirmala UI"/>
                <a:ea typeface="Nirmala UI"/>
              </a:rPr>
              <a:t>  —  उसी वार्ड के जिस केन्द्र पर ड्यूटी है, वहीं मशीन से मत; भिन्न वार्ड/निकाय में ड्यूटी हो तो डाक मतपत्र।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चिन्हित प्रति</a:t>
            </a:r>
            <a:r>
              <a:rPr sz="1450" b="0" i="0">
                <a:solidFill>
                  <a:srgbClr val="202733"/>
                </a:solidFill>
                <a:latin typeface="Nirmala UI"/>
                <a:cs typeface="Nirmala UI"/>
                <a:ea typeface="Nirmala UI"/>
              </a:rPr>
              <a:t>  —  PB या EDC मार्क वाले मतदाता को उस केन्द्र में मतदान की अनुमति नहीं — यह PO-1 को देखना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EDC (प्ररूप-16) संग्रह कर लिफाफा E-8 (सीलबन्द); डायरी मद 14।</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PRO का कर्तव्य</a:t>
            </a:r>
            <a:r>
              <a:rPr sz="1450" b="0" i="0">
                <a:solidFill>
                  <a:srgbClr val="202733"/>
                </a:solidFill>
                <a:latin typeface="Nirmala UI"/>
                <a:cs typeface="Nirmala UI"/>
                <a:ea typeface="Nirmala UI"/>
              </a:rPr>
              <a:t>  —  प्ररूप 16-क की घोषणा का अनुप्रमाणन — मतपत्र न देखें, न पूछें कि मत किसे दिया।</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विशेष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दृष्टिबाधित एवं दिव्यांग मतदाता</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38-क; पीठासीन अधिकारी मार्गदर्शिका (EVM), नगरपालिका आम चुनाव 2026 (अध्याय 7); मूल डेक: सेक्टर अधिकारी प्रशिक्षण प्रस्तुति, राज्य निर्वाचन आयोग राजस्थान (पृ. 87)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77858"/>
            <a:ext cx="11064240" cy="4822941"/>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प्राथमिकता</a:t>
            </a:r>
            <a:r>
              <a:rPr sz="1450" b="0" i="0">
                <a:solidFill>
                  <a:srgbClr val="202733"/>
                </a:solidFill>
                <a:latin typeface="Nirmala UI"/>
                <a:cs typeface="Nirmala UI"/>
                <a:ea typeface="Nirmala UI"/>
              </a:rPr>
              <a:t>  —  दृष्टिबाधित/दिव्यांग मतदाताओं को प्राथमिकता एवं आवश्यक सुविधा दें।</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व्हीलचेयर</a:t>
            </a:r>
            <a:r>
              <a:rPr sz="1450" b="0" i="0">
                <a:solidFill>
                  <a:srgbClr val="202733"/>
                </a:solidFill>
                <a:latin typeface="Nirmala UI"/>
                <a:cs typeface="Nirmala UI"/>
                <a:ea typeface="Nirmala UI"/>
              </a:rPr>
              <a:t>  —  व्हीलचेयर को मतदान केन्द्र परिसर के अंदर तक ले जाने की व्यवस्था।</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साथी</a:t>
            </a:r>
            <a:r>
              <a:rPr sz="1450" b="0" i="0">
                <a:solidFill>
                  <a:srgbClr val="202733"/>
                </a:solidFill>
                <a:latin typeface="Nirmala UI"/>
                <a:cs typeface="Nirmala UI"/>
                <a:ea typeface="Nirmala UI"/>
              </a:rPr>
              <a:t>  —  आवश्यक होने पर 18 वर्ष से अन्यून आयु के साथी को साथ ले जाने की अनुमति।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साथी की शर्तें</a:t>
            </a:r>
            <a:r>
              <a:rPr sz="1450" b="0" i="0">
                <a:solidFill>
                  <a:srgbClr val="202733"/>
                </a:solidFill>
                <a:latin typeface="Nirmala UI"/>
                <a:cs typeface="Nirmala UI"/>
                <a:ea typeface="Nirmala UI"/>
              </a:rPr>
              <a:t>  —  एक व्यक्ति एक दिन में केवल एक ही निर्वाचक का साथी बन सकता है; परिशिष्ट-12 में घोषणा देगा कि मत गुप्त रखेगा।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प्ररूप-12 (सूची) + परिशिष्ट-12 (घोषणाएँ) → लिफाफा E-14 (बिना सील); डायरी मद 15 एवं 19।</a:t>
            </a:r>
          </a:p>
        </p:txBody>
      </p:sp>
      <p:sp>
        <p:nvSpPr>
          <p:cNvPr id="11" name="Rounded Rectangle 10"/>
          <p:cNvSpPr/>
          <p:nvPr/>
        </p:nvSpPr>
        <p:spPr>
          <a:xfrm>
            <a:off x="566928" y="3449330"/>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49330"/>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7734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केवल निरक्षरता आधार नहीं</a:t>
            </a:r>
          </a:p>
          <a:p>
            <a:pPr algn="l">
              <a:lnSpc>
                <a:spcPct val="110000"/>
              </a:lnSpc>
              <a:spcAft>
                <a:spcPts val="300"/>
              </a:spcAft>
            </a:pPr>
            <a:r>
              <a:rPr sz="1300" b="0" i="0">
                <a:solidFill>
                  <a:srgbClr val="202733"/>
                </a:solidFill>
                <a:latin typeface="Nirmala UI"/>
                <a:cs typeface="Nirmala UI"/>
                <a:ea typeface="Nirmala UI"/>
              </a:rPr>
              <a:t>साथी की अनुमति केवल दृष्टिहीनता या अंग-शिथिलता पर मिलती है — पढ़ना न आना अपने आप में आधार नहीं है।</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विशेष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टेंडर (निविदत्त) वोट</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44-क; पीठासीन अधिकारी मार्गदर्शिका (EVM), नगरपालिका आम चुनाव 2026 (अ. 8(1)); प्ररूप 14-ख</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61211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7554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कब</a:t>
            </a:r>
          </a:p>
          <a:p>
            <a:pPr algn="l">
              <a:lnSpc>
                <a:spcPct val="105000"/>
              </a:lnSpc>
              <a:spcAft>
                <a:spcPts val="100"/>
              </a:spcAft>
            </a:pPr>
            <a:r>
              <a:rPr sz="1250" b="0" i="0">
                <a:solidFill>
                  <a:srgbClr val="202733"/>
                </a:solidFill>
                <a:latin typeface="Nirmala UI"/>
                <a:cs typeface="Nirmala UI"/>
                <a:ea typeface="Nirmala UI"/>
              </a:rPr>
              <a:t>यदि किसी मतदाता के नाम पर पहले ही मतदान हो चुका हो और उसकी पहचान सही हो, तो निर्धारित प्रक्रिया में टेंडर वोट की अनुमति दी जा सकती है।</a:t>
            </a:r>
          </a:p>
        </p:txBody>
      </p:sp>
      <p:sp>
        <p:nvSpPr>
          <p:cNvPr id="12" name="Rounded Rectangle 11"/>
          <p:cNvSpPr/>
          <p:nvPr/>
        </p:nvSpPr>
        <p:spPr>
          <a:xfrm>
            <a:off x="566928" y="21488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11224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पहले प्रविष्टि</a:t>
            </a:r>
          </a:p>
          <a:p>
            <a:pPr algn="l">
              <a:lnSpc>
                <a:spcPct val="105000"/>
              </a:lnSpc>
              <a:spcAft>
                <a:spcPts val="100"/>
              </a:spcAft>
            </a:pPr>
            <a:r>
              <a:rPr sz="1250" b="0" i="0">
                <a:solidFill>
                  <a:srgbClr val="202733"/>
                </a:solidFill>
                <a:latin typeface="Nirmala UI"/>
                <a:cs typeface="Nirmala UI"/>
                <a:ea typeface="Nirmala UI"/>
              </a:rPr>
              <a:t>पहचान का समाधान और बाईं तर्जनी पर स्याही के बाद प्ररूप 14-ख में प्रविष्टि व मतदाता के हस्ताक्षर — तभी मतपत्र जारी।</a:t>
            </a:r>
          </a:p>
        </p:txBody>
      </p:sp>
      <p:sp>
        <p:nvSpPr>
          <p:cNvPr id="14" name="Rounded Rectangle 13"/>
          <p:cNvSpPr/>
          <p:nvPr/>
        </p:nvSpPr>
        <p:spPr>
          <a:xfrm>
            <a:off x="566928" y="268552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4894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मतपत्र की तैयारी</a:t>
            </a:r>
          </a:p>
          <a:p>
            <a:pPr algn="l">
              <a:lnSpc>
                <a:spcPct val="105000"/>
              </a:lnSpc>
              <a:spcAft>
                <a:spcPts val="100"/>
              </a:spcAft>
            </a:pPr>
            <a:r>
              <a:rPr sz="1250" b="0" i="0">
                <a:solidFill>
                  <a:srgbClr val="202733"/>
                </a:solidFill>
                <a:latin typeface="Nirmala UI"/>
                <a:cs typeface="Nirmala UI"/>
                <a:ea typeface="Nirmala UI"/>
              </a:rPr>
              <a:t>टेंडर मतपत्र पर पीठासीन अधिकारी आवश्यक अंकन करे — पीठ पर 'निविदत्त मतपत्र' की मोहर तथा सुभिन्नकारी चिन्ह की मोहर।</a:t>
            </a:r>
          </a:p>
        </p:txBody>
      </p:sp>
      <p:sp>
        <p:nvSpPr>
          <p:cNvPr id="16" name="Rounded Rectangle 15"/>
          <p:cNvSpPr/>
          <p:nvPr/>
        </p:nvSpPr>
        <p:spPr>
          <a:xfrm>
            <a:off x="566928" y="322222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8564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 एवं जमा</a:t>
            </a:r>
          </a:p>
          <a:p>
            <a:pPr algn="l">
              <a:lnSpc>
                <a:spcPct val="105000"/>
              </a:lnSpc>
              <a:spcAft>
                <a:spcPts val="100"/>
              </a:spcAft>
            </a:pPr>
            <a:r>
              <a:rPr sz="1250" b="0" i="0">
                <a:solidFill>
                  <a:srgbClr val="202733"/>
                </a:solidFill>
                <a:latin typeface="Nirmala UI"/>
                <a:cs typeface="Nirmala UI"/>
                <a:ea typeface="Nirmala UI"/>
              </a:rPr>
              <a:t>मतदाता एरोक्रॉस सील से चिन्ह लगाकर मुड़ा मतपत्र PRO को देगा → लिफाफा E-5।</a:t>
            </a:r>
          </a:p>
        </p:txBody>
      </p:sp>
      <p:sp>
        <p:nvSpPr>
          <p:cNvPr id="18" name="Rounded Rectangle 17"/>
          <p:cNvSpPr/>
          <p:nvPr/>
        </p:nvSpPr>
        <p:spPr>
          <a:xfrm>
            <a:off x="566928" y="375892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2234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मात्रा एवं लेखा</a:t>
            </a:r>
          </a:p>
          <a:p>
            <a:pPr algn="l">
              <a:lnSpc>
                <a:spcPct val="105000"/>
              </a:lnSpc>
              <a:spcAft>
                <a:spcPts val="100"/>
              </a:spcAft>
            </a:pPr>
            <a:r>
              <a:rPr sz="1250" b="0" i="0">
                <a:solidFill>
                  <a:srgbClr val="202733"/>
                </a:solidFill>
                <a:latin typeface="Nirmala UI"/>
                <a:cs typeface="Nirmala UI"/>
                <a:ea typeface="Nirmala UI"/>
              </a:rPr>
              <a:t>प्रत्येक केन्द्र को 20 निविदत्त मतपत्र मिलते हैं; लेखा 14-ग की मदें 7–8; सूची 14-ख → E-6; अप्रयुक्त → E-4।</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विशेष स्थितियाँ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गोपनीयता, और मत न देने का निर्णय</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45-क एवं 37-क; पीठासीन अधिकारी मार्गदर्शिका (EVM), नगरपालिका आम चुनाव 2026 (मु.पृ. 3); प्ररूप 14-ग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73</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64203"/>
            <a:ext cx="11064240" cy="4836596"/>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गोपनीयता</a:t>
            </a:r>
            <a:r>
              <a:rPr sz="1450" b="0" i="0">
                <a:solidFill>
                  <a:srgbClr val="202733"/>
                </a:solidFill>
                <a:latin typeface="Nirmala UI"/>
                <a:cs typeface="Nirmala UI"/>
                <a:ea typeface="Nirmala UI"/>
              </a:rPr>
              <a:t>  —  हर मतदाता के मत की गोपनीयता बनाए रखें।</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मत न देने का निर्णय</a:t>
            </a:r>
            <a:r>
              <a:rPr sz="1450" b="0" i="0">
                <a:solidFill>
                  <a:srgbClr val="202733"/>
                </a:solidFill>
                <a:latin typeface="Nirmala UI"/>
                <a:cs typeface="Nirmala UI"/>
                <a:ea typeface="Nirmala UI"/>
              </a:rPr>
              <a:t>  —  मत न देने का निर्णय लेने वाले मतदाता को मतदान हेतु बाध्य न करें; रजिस्टर में आवश्यक टिप्पणी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पहले नोटा की ओर</a:t>
            </a:r>
            <a:r>
              <a:rPr sz="1450" b="0" i="0">
                <a:solidFill>
                  <a:srgbClr val="202733"/>
                </a:solidFill>
                <a:latin typeface="Nirmala UI"/>
                <a:cs typeface="Nirmala UI"/>
                <a:ea typeface="Nirmala UI"/>
              </a:rPr>
              <a:t>  —  इस चुनाव में END बटन मास्क है, अतः पहले उसे नोटा में मत डालने के लिए प्रेरित करें; फिर भी न डाले तो रजिस्टर 14-क में 'No Vote' लिखें — संख्या 14-ग की मद 3 में (नियम 45-क)।</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प्रक्रिया न माने तो</a:t>
            </a:r>
            <a:r>
              <a:rPr sz="1450" b="0" i="0">
                <a:solidFill>
                  <a:srgbClr val="202733"/>
                </a:solidFill>
                <a:latin typeface="Nirmala UI"/>
                <a:cs typeface="Nirmala UI"/>
                <a:ea typeface="Nirmala UI"/>
              </a:rPr>
              <a:t>  —  चेतावनी के बाद भी मतदान-प्रक्रिया का पालन न करने पर मत की अनुमति नहीं (नियम 37-क) — पर्ची वापस लेकर रद्द करें, अभ्युक्ति में कारण व PRO के पूरे हस्ताक्षर; संख्या 14-ग की मद 4 में।</a:t>
            </a:r>
          </a:p>
        </p:txBody>
      </p:sp>
      <p:sp>
        <p:nvSpPr>
          <p:cNvPr id="11" name="Rounded Rectangle 10"/>
          <p:cNvSpPr/>
          <p:nvPr/>
        </p:nvSpPr>
        <p:spPr>
          <a:xfrm>
            <a:off x="566928" y="335795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5795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8596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मद 3 बनाम मद 4</a:t>
            </a:r>
          </a:p>
          <a:p>
            <a:pPr algn="l">
              <a:lnSpc>
                <a:spcPct val="110000"/>
              </a:lnSpc>
              <a:spcAft>
                <a:spcPts val="300"/>
              </a:spcAft>
            </a:pPr>
            <a:r>
              <a:rPr sz="1300" b="0" i="0">
                <a:solidFill>
                  <a:srgbClr val="202733"/>
                </a:solidFill>
                <a:latin typeface="Nirmala UI"/>
                <a:cs typeface="Nirmala UI"/>
                <a:ea typeface="Nirmala UI"/>
              </a:rPr>
              <a:t>मद 3 — मतदाता ने स्वयं मत न देने का निर्णय किया। मद 4 — पीठासीन अधिकारी ने रोका। दोनों अलग हैं और 14-ग के मिलान (मद 5 = मद 2 − मद 3 − मद 4) में अलग-अलग गिने जाते हैं।</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 पंक्ति पहले, घड़ी बाद में</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90); पीठासीन अधिकारी मार्गदर्शिका (EVM), नगरपालिका आम चुनाव 2026 (अ. 11)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74</a:t>
            </a:r>
          </a:p>
        </p:txBody>
      </p:sp>
      <p:sp>
        <p:nvSpPr>
          <p:cNvPr id="9" name="TextBox 8"/>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पर्चियाँ बाँटें</a:t>
            </a:r>
            <a:r>
              <a:rPr sz="1450" b="0" i="0">
                <a:solidFill>
                  <a:srgbClr val="202733"/>
                </a:solidFill>
                <a:latin typeface="Nirmala UI"/>
                <a:cs typeface="Nirmala UI"/>
                <a:ea typeface="Nirmala UI"/>
              </a:rPr>
              <a:t>  —  समय समाप्ति पर उपस्थित मतदाताओं को निर्धारित पर्चियों के माध्यम से मतदान का अवसर दें — पंक्ति के अंतिम छोर से, PRO के हस्ताक्षर व क्रम संख्या सहित।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उसके बाद</a:t>
            </a:r>
            <a:r>
              <a:rPr sz="1450" b="0" i="0">
                <a:solidFill>
                  <a:srgbClr val="202733"/>
                </a:solidFill>
                <a:latin typeface="Nirmala UI"/>
                <a:cs typeface="Nirmala UI"/>
                <a:ea typeface="Nirmala UI"/>
              </a:rPr>
              <a:t>  —  पर्ची बँट जाने के बाद कोई पंक्ति में नहीं जुड़ेगा; पर्ची-धारकों का मतदान समय के बाद भी पूरा कराया जाएगा।</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घोषणा</a:t>
            </a:r>
            <a:r>
              <a:rPr sz="1450" b="0" i="0">
                <a:solidFill>
                  <a:srgbClr val="202733"/>
                </a:solidFill>
                <a:latin typeface="Nirmala UI"/>
                <a:cs typeface="Nirmala UI"/>
                <a:ea typeface="Nirmala UI"/>
              </a:rPr>
              <a:t>  —  अंतिम मतदाता के बाद मतदान समाप्ति की घोषणा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मतदान अभिकर्ताओं की उपस्थिति में आवश्यक हस्ताक्षर करवाएँ (परिशिष्ट-6 भाग-3, दिनांक व समय सहित)।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विलम्ब से शुरू हुआ हो तो</a:t>
            </a:r>
            <a:r>
              <a:rPr sz="1450" b="0" i="0">
                <a:solidFill>
                  <a:srgbClr val="202733"/>
                </a:solidFill>
                <a:latin typeface="Nirmala UI"/>
                <a:cs typeface="Nirmala UI"/>
                <a:ea typeface="Nirmala UI"/>
              </a:rPr>
              <a:t>  —  समाप्ति का समय फिर भी नहीं बढ़ेगा।</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9 · समाप्ति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कुल मत, सीलिंग एवं जमा</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सां.आ. 145/2026 (आदेश क्रमांक 560), दिनांक 16.01.2026; मूल डेक: सेक्टर अधिकारी प्रशिक्षण प्रस्तुति, राज्य निर्वाचन आयोग राजस्थान (पृ. 91)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75</a:t>
            </a:r>
          </a:p>
        </p:txBody>
      </p:sp>
      <p:sp>
        <p:nvSpPr>
          <p:cNvPr id="9" name="Rounded Rectangle 8"/>
          <p:cNvSpPr/>
          <p:nvPr/>
        </p:nvSpPr>
        <p:spPr>
          <a:xfrm>
            <a:off x="566928" y="1590019"/>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5344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CLOSE एवं मिलान</a:t>
            </a:r>
          </a:p>
          <a:p>
            <a:pPr algn="l">
              <a:lnSpc>
                <a:spcPct val="105000"/>
              </a:lnSpc>
              <a:spcAft>
                <a:spcPts val="100"/>
              </a:spcAft>
            </a:pPr>
            <a:r>
              <a:rPr sz="1250" b="0" i="0">
                <a:solidFill>
                  <a:srgbClr val="202733"/>
                </a:solidFill>
                <a:latin typeface="Nirmala UI"/>
                <a:cs typeface="Nirmala UI"/>
                <a:ea typeface="Nirmala UI"/>
              </a:rPr>
              <a:t>CLOSE के बाद TOTAL से कुल मतों का मिलान करें और रजिस्टर 14-क से सत्यापित करें; संख्या तत्काल 14-ग की मद 5 में लिखें।</a:t>
            </a:r>
          </a:p>
        </p:txBody>
      </p:sp>
      <p:sp>
        <p:nvSpPr>
          <p:cNvPr id="11" name="Rounded Rectangle 10"/>
          <p:cNvSpPr/>
          <p:nvPr/>
        </p:nvSpPr>
        <p:spPr>
          <a:xfrm>
            <a:off x="566928" y="2163551"/>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12697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अलग करना</a:t>
            </a:r>
          </a:p>
          <a:p>
            <a:pPr algn="l">
              <a:lnSpc>
                <a:spcPct val="105000"/>
              </a:lnSpc>
              <a:spcAft>
                <a:spcPts val="100"/>
              </a:spcAft>
            </a:pPr>
            <a:r>
              <a:rPr sz="1250" b="0" i="0">
                <a:solidFill>
                  <a:srgbClr val="202733"/>
                </a:solidFill>
                <a:latin typeface="Nirmala UI"/>
                <a:cs typeface="Nirmala UI"/>
                <a:ea typeface="Nirmala UI"/>
              </a:rPr>
              <a:t>CU को OFF कर लिंकिंग केबल हटाएँ; CU/BU को पृथक कैरिंग बॉक्स में रखें।</a:t>
            </a:r>
          </a:p>
        </p:txBody>
      </p:sp>
      <p:sp>
        <p:nvSpPr>
          <p:cNvPr id="13" name="Rounded Rectangle 12"/>
          <p:cNvSpPr/>
          <p:nvPr/>
        </p:nvSpPr>
        <p:spPr>
          <a:xfrm>
            <a:off x="566928" y="2737083"/>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70050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मुद्राबन्दी</a:t>
            </a:r>
          </a:p>
          <a:p>
            <a:pPr algn="l">
              <a:lnSpc>
                <a:spcPct val="105000"/>
              </a:lnSpc>
              <a:spcAft>
                <a:spcPts val="100"/>
              </a:spcAft>
            </a:pPr>
            <a:r>
              <a:rPr sz="1250" b="0" i="0">
                <a:solidFill>
                  <a:srgbClr val="202733"/>
                </a:solidFill>
                <a:latin typeface="Nirmala UI"/>
                <a:cs typeface="Nirmala UI"/>
                <a:ea typeface="Nirmala UI"/>
              </a:rPr>
              <a:t>कैरिंग बॉक्स सील कर एड्रेस टैग लगाएँ — टैग पर निकाय का नाम, वार्ड सदस्य संख्या, यूनिट का पहचान नम्बर, केन्द्र का नाम-संख्यांक और मतदान की तारीख।</a:t>
            </a:r>
          </a:p>
        </p:txBody>
      </p:sp>
      <p:sp>
        <p:nvSpPr>
          <p:cNvPr id="15" name="Rounded Rectangle 14"/>
          <p:cNvSpPr/>
          <p:nvPr/>
        </p:nvSpPr>
        <p:spPr>
          <a:xfrm>
            <a:off x="566928" y="3310615"/>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27403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एजेंटों के हस्ताक्षर</a:t>
            </a:r>
          </a:p>
          <a:p>
            <a:pPr algn="l">
              <a:lnSpc>
                <a:spcPct val="105000"/>
              </a:lnSpc>
              <a:spcAft>
                <a:spcPts val="100"/>
              </a:spcAft>
            </a:pPr>
            <a:r>
              <a:rPr sz="1250" b="0" i="0">
                <a:solidFill>
                  <a:srgbClr val="202733"/>
                </a:solidFill>
                <a:latin typeface="Nirmala UI"/>
                <a:cs typeface="Nirmala UI"/>
                <a:ea typeface="Nirmala UI"/>
              </a:rPr>
              <a:t>उपस्थित एवं इच्छुक अभ्यर्थी/अभिकर्ताओं को एड्रेस टैगों पर हस्ताक्षर की अनुमति दें।</a:t>
            </a:r>
          </a:p>
        </p:txBody>
      </p:sp>
      <p:sp>
        <p:nvSpPr>
          <p:cNvPr id="17" name="Rounded Rectangle 16"/>
          <p:cNvSpPr/>
          <p:nvPr/>
        </p:nvSpPr>
        <p:spPr>
          <a:xfrm>
            <a:off x="566928" y="3884147"/>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84757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जमा</a:t>
            </a:r>
          </a:p>
          <a:p>
            <a:pPr algn="l">
              <a:lnSpc>
                <a:spcPct val="105000"/>
              </a:lnSpc>
              <a:spcAft>
                <a:spcPts val="100"/>
              </a:spcAft>
            </a:pPr>
            <a:r>
              <a:rPr sz="1250" b="0" i="0">
                <a:solidFill>
                  <a:srgbClr val="202733"/>
                </a:solidFill>
                <a:latin typeface="Nirmala UI"/>
                <a:cs typeface="Nirmala UI"/>
                <a:ea typeface="Nirmala UI"/>
              </a:rPr>
              <a:t>RO के पास/संग्रहण केन्द्र पर जमा करें — अंतिम जमा से पहले प्रत्येक लिफाफा, सील और प्रपत्र की जाँच करें।</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10</a:t>
            </a:r>
          </a:p>
        </p:txBody>
      </p:sp>
      <p:sp>
        <p:nvSpPr>
          <p:cNvPr id="5" name="Rectangle 4"/>
          <p:cNvSpPr/>
          <p:nvPr/>
        </p:nvSpPr>
        <p:spPr>
          <a:xfrm>
            <a:off x="822960" y="3611880"/>
            <a:ext cx="1554480" cy="3175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लिफाफे एवं विहित प्रपत्र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E-1 से E-14 · रिक्त प्ररूप एवं परिशिष्ट</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सेक्टर अधिकारी  ·  76</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10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आठ सीलबन्द लिफाफे — E-1 से E-8</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92); नियम 48-क; पीठासीन अधिकारी मार्गदर्शिका (EVM), नगरपालिका आम चुनाव 2026 (परिशिष्ट-15A)</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77</a:t>
            </a:r>
          </a:p>
        </p:txBody>
      </p:sp>
      <p:graphicFrame>
        <p:nvGraphicFramePr>
          <p:cNvPr id="9" name="Table 8"/>
          <p:cNvGraphicFramePr>
            <a:graphicFrameLocks noGrp="1"/>
          </p:cNvGraphicFramePr>
          <p:nvPr/>
        </p:nvGraphicFramePr>
        <p:xfrm>
          <a:off x="566928" y="1475872"/>
          <a:ext cx="11064240" cy="2328672"/>
        </p:xfrm>
        <a:graphic>
          <a:graphicData uri="http://schemas.openxmlformats.org/drawingml/2006/table">
            <a:tbl>
              <a:tblPr firstRow="1" bandRow="1">
                <a:tableStyleId>{5C22544A-7EE6-4342-B048-85BDC9FD1C3A}</a:tableStyleId>
              </a:tblPr>
              <a:tblGrid>
                <a:gridCol w="1463040"/>
                <a:gridCol w="9601200"/>
              </a:tblGrid>
              <a:tr h="291084">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अन्तर्वस्तु</a:t>
                      </a:r>
                    </a:p>
                  </a:txBody>
                  <a:tcPr marL="82296" marR="82296" marT="36576" marB="36576" anchor="ctr">
                    <a:solidFill>
                      <a:srgbClr val="162842"/>
                    </a:solidFill>
                  </a:tcPr>
                </a:tc>
              </a:tr>
              <a:tr h="291084">
                <a:tc>
                  <a:txBody>
                    <a:bodyPr/>
                    <a:lstStyle/>
                    <a:p>
                      <a:r>
                        <a:rPr sz="1200" b="0" i="0">
                          <a:solidFill>
                            <a:srgbClr val="202733"/>
                          </a:solidFill>
                          <a:latin typeface="Nirmala UI"/>
                          <a:cs typeface="Nirmala UI"/>
                          <a:ea typeface="Nirmala UI"/>
                        </a:rPr>
                        <a:t>E-1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नामावलियों की चिन्हित प्रति</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E-2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मतदाताओं का रजिस्टर (प्ररूप 14-क)</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E-3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प्रयुक्त मतदाता पर्चियाँ</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E-4 / E-5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अप्रयुक्त निविदत्त मतपत्र / प्रयुक्त निविदत्त मतपत्र</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E-6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निविदत्त मतपत्रों की सूची (प्ररूप 14-ख)</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E-7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अभ्याक्षेपित (चैलेंज) मतों की सूची (प्ररूप-13)</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E-8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निर्वाचन ड्यूटी प्रमाण-पत्र (प्ररूप-16)</a:t>
                      </a:r>
                    </a:p>
                  </a:txBody>
                  <a:tcPr marL="82296" marR="82296" marT="27432" marB="27432" anchor="ctr">
                    <a:solidFill>
                      <a:srgbClr val="FFFFFF"/>
                    </a:solidFill>
                  </a:tcPr>
                </a:tc>
              </a:tr>
            </a:tbl>
          </a:graphicData>
        </a:graphic>
      </p:graphicFrame>
      <p:sp>
        <p:nvSpPr>
          <p:cNvPr id="10" name="Rounded Rectangle 9"/>
          <p:cNvSpPr/>
          <p:nvPr/>
        </p:nvSpPr>
        <p:spPr>
          <a:xfrm>
            <a:off x="566928" y="4005712"/>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4005712"/>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413372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पैकेट-नियम</a:t>
            </a:r>
          </a:p>
          <a:p>
            <a:pPr algn="l">
              <a:lnSpc>
                <a:spcPct val="110000"/>
              </a:lnSpc>
              <a:spcAft>
                <a:spcPts val="300"/>
              </a:spcAft>
            </a:pPr>
            <a:r>
              <a:rPr sz="1300" b="0" i="0">
                <a:solidFill>
                  <a:srgbClr val="202733"/>
                </a:solidFill>
                <a:latin typeface="Nirmala UI"/>
                <a:cs typeface="Nirmala UI"/>
                <a:ea typeface="Nirmala UI"/>
              </a:rPr>
              <a:t>E-1 से E-6 का अलग पैकेट बनेगा। सीलिंग अभ्यर्थी/अभिकर्ता की उपस्थिति में — वे अपनी सील भी लगा सकते हैं। ये लिफाफे न्यायालय-आदेश के बिना नहीं खोले जा सकते।</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10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छह बिना-सील लिफाफे — E-9 से E-14</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93); नियम 49-क(2); पीठासीन अधिकारी मार्गदर्शिका (EVM), नगरपालिका आम चुनाव 2026 (अ. 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78</a:t>
            </a:r>
          </a:p>
        </p:txBody>
      </p:sp>
      <p:graphicFrame>
        <p:nvGraphicFramePr>
          <p:cNvPr id="9" name="Table 8"/>
          <p:cNvGraphicFramePr>
            <a:graphicFrameLocks noGrp="1"/>
          </p:cNvGraphicFramePr>
          <p:nvPr/>
        </p:nvGraphicFramePr>
        <p:xfrm>
          <a:off x="566928" y="1510253"/>
          <a:ext cx="11064240" cy="2042159"/>
        </p:xfrm>
        <a:graphic>
          <a:graphicData uri="http://schemas.openxmlformats.org/drawingml/2006/table">
            <a:tbl>
              <a:tblPr firstRow="1" bandRow="1">
                <a:tableStyleId>{5C22544A-7EE6-4342-B048-85BDC9FD1C3A}</a:tableStyleId>
              </a:tblPr>
              <a:tblGrid>
                <a:gridCol w="1463040"/>
                <a:gridCol w="9601200"/>
              </a:tblGrid>
              <a:tr h="291737">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अन्तर्वस्तु</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E-9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मतपत्र लेखा एवं पेपर सील का लेखा (14-ग) — लिफाफे पर 'Account of Votes Recorded' लिखना अनिवार्य</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E-10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 द्वारा की गई घोषणाएँ (परि-6) एवं मॉक पोल प्रमाण-पत्र (परि-19)</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E-11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की डायरी (परि-7) + 14-ग की दूसरी प्रति</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E-12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सांख्यिकी/आँकड़ों की सूचना</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E-13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अप्रयुक्त मतदाता पर्चियाँ</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E-14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विविध कागजात — प्ररूप 9/10, प्ररूप-12 व साथी-घोषणाएँ, आयु-घोषणाएँ (परि-10/11), रसीद बुक, अप्रयुक्त सीलें व टैग</a:t>
                      </a:r>
                    </a:p>
                  </a:txBody>
                  <a:tcPr marL="82296" marR="82296" marT="27432" marB="27432" anchor="ctr">
                    <a:solidFill>
                      <a:srgbClr val="F4F2EC"/>
                    </a:solidFill>
                  </a:tcPr>
                </a:tc>
              </a:tr>
            </a:tbl>
          </a:graphicData>
        </a:graphic>
      </p:graphicFrame>
      <p:sp>
        <p:nvSpPr>
          <p:cNvPr id="10" name="Rounded Rectangle 9"/>
          <p:cNvSpPr/>
          <p:nvPr/>
        </p:nvSpPr>
        <p:spPr>
          <a:xfrm>
            <a:off x="566928" y="375358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5358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88159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तीन बातें जो अक्सर छूटती हैं</a:t>
            </a:r>
          </a:p>
          <a:p>
            <a:pPr algn="l">
              <a:lnSpc>
                <a:spcPct val="110000"/>
              </a:lnSpc>
              <a:spcAft>
                <a:spcPts val="300"/>
              </a:spcAft>
            </a:pPr>
            <a:r>
              <a:rPr sz="1300" b="0" i="0">
                <a:solidFill>
                  <a:srgbClr val="202733"/>
                </a:solidFill>
                <a:latin typeface="Nirmala UI"/>
                <a:cs typeface="Nirmala UI"/>
                <a:ea typeface="Nirmala UI"/>
              </a:rPr>
              <a:t>सूचना शून्य हो तो भी हर लिफाफा बनेगा — प्रपत्र पर 'शून्य' लिखकर। सब लिफाफों पर चपड़ी नहीं लगती। और डायरी E-11 में जाती है, पर सीलबन्द मशीन के साथ स्ट्रॉन्ग रूम में बंद नहीं होगी — वह RO/ARO की अभिरक्षा में रहेगी (आदेश 858)।</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10 · तीन काउंटर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जमा कराने के तीन काउंटर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(अध्याय 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79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98676"/>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56210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काउंटर-1 · स्ट्रॉन्ग रूम</a:t>
            </a:r>
          </a:p>
          <a:p>
            <a:pPr algn="l">
              <a:lnSpc>
                <a:spcPct val="105000"/>
              </a:lnSpc>
              <a:spcAft>
                <a:spcPts val="100"/>
              </a:spcAft>
            </a:pPr>
            <a:r>
              <a:rPr sz="1250" b="0" i="0">
                <a:solidFill>
                  <a:srgbClr val="202733"/>
                </a:solidFill>
                <a:latin typeface="Nirmala UI"/>
                <a:cs typeface="Nirmala UI"/>
                <a:ea typeface="Nirmala UI"/>
              </a:rPr>
              <a:t>सीलबन्द CU एवं BU तथा लिफाफे E-9, E-10, E-11, E-12 — ये चारों बिना-सील लिफाफे मशीन के साथ यहीं जमा होंगे।</a:t>
            </a:r>
          </a:p>
        </p:txBody>
      </p:sp>
      <p:sp>
        <p:nvSpPr>
          <p:cNvPr id="12" name="Rounded Rectangle 11"/>
          <p:cNvSpPr/>
          <p:nvPr/>
        </p:nvSpPr>
        <p:spPr>
          <a:xfrm>
            <a:off x="566928" y="2135378"/>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98802"/>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काउंटर-2 · लिफाफे</a:t>
            </a:r>
          </a:p>
          <a:p>
            <a:pPr algn="l">
              <a:lnSpc>
                <a:spcPct val="105000"/>
              </a:lnSpc>
              <a:spcAft>
                <a:spcPts val="100"/>
              </a:spcAft>
            </a:pPr>
            <a:r>
              <a:rPr sz="1250" b="0" i="0">
                <a:solidFill>
                  <a:srgbClr val="202733"/>
                </a:solidFill>
                <a:latin typeface="Nirmala UI"/>
                <a:cs typeface="Nirmala UI"/>
                <a:ea typeface="Nirmala UI"/>
              </a:rPr>
              <a:t>सीलबन्द E-1 से E-8 (E-1–E-6 का अलग पैकेट) तथा बिना-सील E-13 एवं E-14।</a:t>
            </a:r>
          </a:p>
        </p:txBody>
      </p:sp>
      <p:sp>
        <p:nvSpPr>
          <p:cNvPr id="14" name="Rounded Rectangle 13"/>
          <p:cNvSpPr/>
          <p:nvPr/>
        </p:nvSpPr>
        <p:spPr>
          <a:xfrm>
            <a:off x="566928" y="2672080"/>
            <a:ext cx="384048" cy="384048"/>
          </a:xfrm>
          <a:prstGeom prst="roundRect">
            <a:avLst>
              <a:gd name="adj" fmla="val 50000"/>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35504"/>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काउंटर-3 · सामग्री</a:t>
            </a:r>
          </a:p>
          <a:p>
            <a:pPr algn="l">
              <a:lnSpc>
                <a:spcPct val="105000"/>
              </a:lnSpc>
              <a:spcAft>
                <a:spcPts val="100"/>
              </a:spcAft>
            </a:pPr>
            <a:r>
              <a:rPr sz="1250" b="0" i="0">
                <a:solidFill>
                  <a:srgbClr val="202733"/>
                </a:solidFill>
                <a:latin typeface="Nirmala UI"/>
                <a:cs typeface="Nirmala UI"/>
                <a:ea typeface="Nirmala UI"/>
              </a:rPr>
              <a:t>पीतल की सील, अमिट स्याही, एरोक्रॉस सील, सुभिन्नकारी मोहर, डमी बैलेट शीट, अप्रयुक्त यूनिट आदि।</a:t>
            </a:r>
          </a:p>
        </p:txBody>
      </p:sp>
      <p:sp>
        <p:nvSpPr>
          <p:cNvPr id="16" name="Rounded Rectangle 15"/>
          <p:cNvSpPr/>
          <p:nvPr/>
        </p:nvSpPr>
        <p:spPr>
          <a:xfrm>
            <a:off x="566928" y="3373373"/>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3373373"/>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2960" y="350138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सेक्टर अधिकारी का अंतिम काम</a:t>
            </a:r>
          </a:p>
          <a:p>
            <a:pPr algn="l">
              <a:lnSpc>
                <a:spcPct val="110000"/>
              </a:lnSpc>
              <a:spcAft>
                <a:spcPts val="300"/>
              </a:spcAft>
            </a:pPr>
            <a:r>
              <a:rPr sz="1300" b="0" i="0">
                <a:solidFill>
                  <a:srgbClr val="202733"/>
                </a:solidFill>
                <a:latin typeface="Nirmala UI"/>
                <a:cs typeface="Nirmala UI"/>
                <a:ea typeface="Nirmala UI"/>
              </a:rPr>
              <a:t>हर काउंटर से रसीद लेकर ही दल को हटने दें, और रास्ते में कहीं न रुकने की हिदायत दें — मतदान दलों को मशीन सहित संग्रहण केन्द्र तक सुरक्षित पहुँचाना आपकी ही जिम्मेदारी है (मूल पृ. 16)।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Vulnerability Mapping — क्या-क्या लिखकर रखना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08</a:t>
            </a:r>
          </a:p>
        </p:txBody>
      </p:sp>
      <p:graphicFrame>
        <p:nvGraphicFramePr>
          <p:cNvPr id="9" name="Table 8"/>
          <p:cNvGraphicFramePr>
            <a:graphicFrameLocks noGrp="1"/>
          </p:cNvGraphicFramePr>
          <p:nvPr/>
        </p:nvGraphicFramePr>
        <p:xfrm>
          <a:off x="566928" y="1601998"/>
          <a:ext cx="11064240" cy="1469135"/>
        </p:xfrm>
        <a:graphic>
          <a:graphicData uri="http://schemas.openxmlformats.org/drawingml/2006/table">
            <a:tbl>
              <a:tblPr firstRow="1" bandRow="1">
                <a:tableStyleId>{5C22544A-7EE6-4342-B048-85BDC9FD1C3A}</a:tableStyleId>
              </a:tblPr>
              <a:tblGrid>
                <a:gridCol w="2743200"/>
                <a:gridCol w="8321040"/>
              </a:tblGrid>
              <a:tr h="293827">
                <a:tc>
                  <a:txBody>
                    <a:bodyPr/>
                    <a:lstStyle/>
                    <a:p>
                      <a:r>
                        <a:rPr sz="1250" b="1" i="0">
                          <a:solidFill>
                            <a:srgbClr val="FFFFFF"/>
                          </a:solidFill>
                          <a:latin typeface="Nirmala UI"/>
                          <a:cs typeface="Nirmala UI"/>
                          <a:ea typeface="Nirmala UI"/>
                        </a:rPr>
                        <a:t>सूची</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उसमें क्या</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(i) परिवार/घर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 भय या प्रताड़ना से ग्रस्त हैं अथवा असुरक्षित महसूस करते हैं</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(ii) व्यक्ति/तथ्य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 भय-प्रताड़ना का कारण हैं या जिनके कारण मतदाता असुरक्षित हैं</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(iii) कार्यवाही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ऐसे व्यक्तियों/तथ्यों पर की गई तथा प्रस्तावित कार्यवाही</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(iv) सम्पर्क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संरक्षण हेतु सम्पर्क-व्यक्तियों के नाम व दूरभाष/मोबाइल नम्बर</a:t>
                      </a:r>
                    </a:p>
                  </a:txBody>
                  <a:tcPr marL="82296" marR="82296" marT="27432" marB="27432" anchor="ctr">
                    <a:solidFill>
                      <a:srgbClr val="F4F2EC"/>
                    </a:solidFill>
                  </a:tcPr>
                </a:tc>
              </a:tr>
            </a:tbl>
          </a:graphicData>
        </a:graphic>
      </p:graphicFrame>
      <p:sp>
        <p:nvSpPr>
          <p:cNvPr id="10" name="Rounded Rectangle 9"/>
          <p:cNvSpPr/>
          <p:nvPr/>
        </p:nvSpPr>
        <p:spPr>
          <a:xfrm>
            <a:off x="566928" y="3272302"/>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272302"/>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40031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अपना नम्बर भी दें</a:t>
            </a:r>
          </a:p>
          <a:p>
            <a:pPr algn="l">
              <a:lnSpc>
                <a:spcPct val="110000"/>
              </a:lnSpc>
              <a:spcAft>
                <a:spcPts val="300"/>
              </a:spcAft>
            </a:pPr>
            <a:r>
              <a:rPr sz="1300" b="0" i="0">
                <a:solidFill>
                  <a:srgbClr val="202733"/>
                </a:solidFill>
                <a:latin typeface="Nirmala UI"/>
                <a:cs typeface="Nirmala UI"/>
                <a:ea typeface="Nirmala UI"/>
              </a:rPr>
              <a:t>इन सम्पर्क-सूत्रों को आपात स्थिति में सहायता हेतु अपना मोबाइल नम्बर भी उपलब्ध कराना — यह मूल स्लाइड की अपनी अपेक्षा है।</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10 · विहित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14-ग — रिकार्ड किये गये मतों का लेखा</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49-क; मूल डेक पृ. 101–102 (रिक्त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80</a:t>
            </a:r>
          </a:p>
        </p:txBody>
      </p:sp>
      <p:sp>
        <p:nvSpPr>
          <p:cNvPr id="9" name="Rounded Rectangle 8"/>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SEC_p101.jpg"/>
          <p:cNvPicPr>
            <a:picLocks noChangeAspect="1"/>
          </p:cNvPicPr>
          <p:nvPr/>
        </p:nvPicPr>
        <p:blipFill>
          <a:blip r:embed="rId2"/>
          <a:stretch>
            <a:fillRect/>
          </a:stretch>
        </p:blipFill>
        <p:spPr>
          <a:xfrm>
            <a:off x="566928" y="1651635"/>
            <a:ext cx="5349240" cy="4011930"/>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डेक का रिक्त प्ररूप 14-ग — भाग 1</a:t>
            </a:r>
            <a:r>
              <a:rPr sz="950" b="0" i="0">
                <a:solidFill>
                  <a:srgbClr val="5B6472"/>
                </a:solidFill>
                <a:latin typeface="Nirmala UI"/>
                <a:cs typeface="Nirmala UI"/>
                <a:ea typeface="Nirmala UI"/>
              </a:rPr>
              <a:t/>
            </a:r>
          </a:p>
        </p:txBody>
      </p:sp>
      <p:sp>
        <p:nvSpPr>
          <p:cNvPr id="12" name="TextBox 11"/>
          <p:cNvSpPr txBox="1"/>
          <p:nvPr/>
        </p:nvSpPr>
        <p:spPr>
          <a:xfrm>
            <a:off x="6263640" y="1615470"/>
            <a:ext cx="5367528"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कौन, कब</a:t>
            </a:r>
            <a:r>
              <a:rPr sz="1450" b="0" i="0">
                <a:solidFill>
                  <a:srgbClr val="202733"/>
                </a:solidFill>
                <a:latin typeface="Nirmala UI"/>
                <a:cs typeface="Nirmala UI"/>
                <a:ea typeface="Nirmala UI"/>
              </a:rPr>
              <a:t>  —  पीठासीन अधिकारी, मतदान समाप्ति के तुरन्त बाद।</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मिलान</a:t>
            </a:r>
            <a:r>
              <a:rPr sz="1450" b="0" i="0">
                <a:solidFill>
                  <a:srgbClr val="202733"/>
                </a:solidFill>
                <a:latin typeface="Nirmala UI"/>
                <a:cs typeface="Nirmala UI"/>
                <a:ea typeface="Nirmala UI"/>
              </a:rPr>
              <a:t>  —  मद 5 (मशीन) = मद 2 − मद 3 − मद 4।</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दो प्रतियाँ</a:t>
            </a:r>
            <a:r>
              <a:rPr sz="1450" b="0" i="0">
                <a:solidFill>
                  <a:srgbClr val="202733"/>
                </a:solidFill>
                <a:latin typeface="Nirmala UI"/>
                <a:cs typeface="Nirmala UI"/>
                <a:ea typeface="Nirmala UI"/>
              </a:rPr>
              <a:t>  —  एक E-9 में, दूसरी डायरी के साथ E-11 में।</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अभिकर्ता</a:t>
            </a:r>
            <a:r>
              <a:rPr sz="1450" b="0" i="0">
                <a:solidFill>
                  <a:srgbClr val="202733"/>
                </a:solidFill>
                <a:latin typeface="Nirmala UI"/>
                <a:cs typeface="Nirmala UI"/>
                <a:ea typeface="Nirmala UI"/>
              </a:rPr>
              <a:t>  —  माँगने पर प्रमाणित प्रति देनी है।</a:t>
            </a:r>
          </a:p>
        </p:txBody>
      </p:sp>
      <p:sp>
        <p:nvSpPr>
          <p:cNvPr id="13" name="Rounded Rectangle 12"/>
          <p:cNvSpPr/>
          <p:nvPr/>
        </p:nvSpPr>
        <p:spPr>
          <a:xfrm>
            <a:off x="6263640" y="2981990"/>
            <a:ext cx="5367528"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263640" y="298199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9672" y="3110006"/>
            <a:ext cx="4910328"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मद 9(4) का छपा निर्देश उल्टा है</a:t>
            </a:r>
          </a:p>
          <a:p>
            <a:pPr algn="l">
              <a:lnSpc>
                <a:spcPct val="110000"/>
              </a:lnSpc>
              <a:spcAft>
                <a:spcPts val="300"/>
              </a:spcAft>
            </a:pPr>
            <a:r>
              <a:rPr sz="1300" b="0" i="0">
                <a:solidFill>
                  <a:srgbClr val="202733"/>
                </a:solidFill>
                <a:latin typeface="Nirmala UI"/>
                <a:cs typeface="Nirmala UI"/>
                <a:ea typeface="Nirmala UI"/>
              </a:rPr>
              <a:t>पेपर सील की मद 9(4) पर '(मद 3 से मद 2 घटाइए)' छपा मिलता है — सही गणना मद 9(2) − मद 9(3) है।</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10 · विहित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परिशिष्ट-7 — पीठासीन अधिकारी की डायरी</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पीठासीन अधिकारी मार्गदर्शिका (EVM), नगरपालिका आम चुनाव 2026 (परिशिष्ट-7); आदेश 858, दिनांक 04.10.1999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81</a:t>
            </a:r>
          </a:p>
        </p:txBody>
      </p:sp>
      <p:sp>
        <p:nvSpPr>
          <p:cNvPr id="9" name="Rounded Rectangle 8"/>
          <p:cNvSpPr/>
          <p:nvPr/>
        </p:nvSpPr>
        <p:spPr>
          <a:xfrm>
            <a:off x="521207" y="1605914"/>
            <a:ext cx="5440679" cy="4103370"/>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SEC_p108.jpg"/>
          <p:cNvPicPr>
            <a:picLocks noChangeAspect="1"/>
          </p:cNvPicPr>
          <p:nvPr/>
        </p:nvPicPr>
        <p:blipFill>
          <a:blip r:embed="rId2"/>
          <a:stretch>
            <a:fillRect/>
          </a:stretch>
        </p:blipFill>
        <p:spPr>
          <a:xfrm>
            <a:off x="566928" y="1651635"/>
            <a:ext cx="5349240" cy="4011930"/>
          </a:xfrm>
          <a:prstGeom prst="rect">
            <a:avLst/>
          </a:prstGeom>
        </p:spPr>
      </p:pic>
      <p:sp>
        <p:nvSpPr>
          <p:cNvPr id="11" name="TextBox 10"/>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डेक का रिक्त परिशिष्ट-7 — डायरी का पहला पृष्ठ</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तत्समय भरें</a:t>
            </a:r>
            <a:r>
              <a:rPr sz="1450" b="0" i="0">
                <a:solidFill>
                  <a:srgbClr val="202733"/>
                </a:solidFill>
                <a:latin typeface="Nirmala UI"/>
                <a:cs typeface="Nirmala UI"/>
                <a:ea typeface="Nirmala UI"/>
              </a:rPr>
              <a:t>  —  घटना घटते ही प्रविष्टि करें, समाप्ति पर नहीं।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मद 12</a:t>
            </a:r>
            <a:r>
              <a:rPr sz="1450" b="0" i="0">
                <a:solidFill>
                  <a:srgbClr val="202733"/>
                </a:solidFill>
                <a:latin typeface="Nirmala UI"/>
                <a:cs typeface="Nirmala UI"/>
                <a:ea typeface="Nirmala UI"/>
              </a:rPr>
              <a:t>  —  पुरुष/महिला/थर्ड जेंडर/योग — चिन्हित प्रति के ✓ और * से बनती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मद 21</a:t>
            </a:r>
            <a:r>
              <a:rPr sz="1450" b="0" i="0">
                <a:solidFill>
                  <a:srgbClr val="202733"/>
                </a:solidFill>
                <a:latin typeface="Nirmala UI"/>
                <a:cs typeface="Nirmala UI"/>
                <a:ea typeface="Nirmala UI"/>
              </a:rPr>
              <a:t>  —  समयवार मत — चार खण्ड; 10:00, 13:00, 15:00 और समाप्ति पर TOTAL से अंक लें।</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मद 29 एवं 30</a:t>
            </a:r>
            <a:r>
              <a:rPr sz="1450" b="0" i="0">
                <a:solidFill>
                  <a:srgbClr val="202733"/>
                </a:solidFill>
                <a:latin typeface="Nirmala UI"/>
                <a:cs typeface="Nirmala UI"/>
                <a:ea typeface="Nirmala UI"/>
              </a:rPr>
              <a:t>  —  नई मशीन की घोषणाएँ; मॉक पोल एवं परिशिष्ट-19 का विवरण।</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10 · विहित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मूल डेक के अंतिम 23 पृष्ठ — रिक्त प्ररूपों का संग्रह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पृ. 95–117 (रिक्त विहित प्रपत्र)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82</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441490"/>
          <a:ext cx="11064240" cy="2615184"/>
        </p:xfrm>
        <a:graphic>
          <a:graphicData uri="http://schemas.openxmlformats.org/drawingml/2006/table">
            <a:tbl>
              <a:tblPr firstRow="1" bandRow="1">
                <a:tableStyleId>{5C22544A-7EE6-4342-B048-85BDC9FD1C3A}</a:tableStyleId>
              </a:tblPr>
              <a:tblGrid>
                <a:gridCol w="1463040"/>
                <a:gridCol w="3108960"/>
                <a:gridCol w="6492240"/>
              </a:tblGrid>
              <a:tr h="290576">
                <a:tc>
                  <a:txBody>
                    <a:bodyPr/>
                    <a:lstStyle/>
                    <a:p>
                      <a:r>
                        <a:rPr sz="1250" b="1" i="0">
                          <a:solidFill>
                            <a:srgbClr val="FFFFFF"/>
                          </a:solidFill>
                          <a:latin typeface="Nirmala UI"/>
                          <a:cs typeface="Nirmala UI"/>
                          <a:ea typeface="Nirmala UI"/>
                        </a:rPr>
                        <a:t>पृष्ठ</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प्रपत्र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 काम</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95–96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9, 10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अभिकर्ता की नियुक्ति एवं प्रतिसंहरण</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97–98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12,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दृष्टिहीन/शिथिलांग की सूची; चुनौती मतों की सूची</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99–100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14-क, 14-ख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मतदाताओं का रजिस्टर; निविदत्त मतों की सूची</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101–102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14-ग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 का लेखा (भाग-1 बूथ पर, भाग-2 गणना-मेज पर)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103–105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15, 15-क, 16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EDC हेतु आवेदन; डाक मतपत्र हेतु आवेदन; EDC</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106–107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की तीनों घोषणाएँ</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108–112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परिशिष्ट-7 एवं 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डायरी (30 मदें) तथा 14-ग का भरा नमूना</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113–117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 9–13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थानाधिकारी को पत्र; आयु-घोषणा व सूची; साथी की घोषणा; चैलेंज रसीद बुक</a:t>
                      </a:r>
                    </a:p>
                  </a:txBody>
                  <a:tcPr marL="82296" marR="82296" marT="27432" marB="27432" anchor="ctr">
                    <a:solidFill>
                      <a:srgbClr val="F4F2EC"/>
                    </a:solidFill>
                  </a:tcPr>
                </a:tc>
              </a:tr>
            </a:tbl>
          </a:graphicData>
        </a:graphic>
      </p:graphicFrame>
      <p:sp>
        <p:nvSpPr>
          <p:cNvPr id="11" name="Rounded Rectangle 10"/>
          <p:cNvSpPr/>
          <p:nvPr/>
        </p:nvSpPr>
        <p:spPr>
          <a:xfrm>
            <a:off x="566928" y="425784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5784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38585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जो इस संग्रह में भी नहीं है</a:t>
            </a:r>
          </a:p>
          <a:p>
            <a:pPr algn="l">
              <a:lnSpc>
                <a:spcPct val="110000"/>
              </a:lnSpc>
              <a:spcAft>
                <a:spcPts val="300"/>
              </a:spcAft>
            </a:pPr>
            <a:r>
              <a:rPr sz="1300" b="0" i="0">
                <a:solidFill>
                  <a:srgbClr val="202733"/>
                </a:solidFill>
                <a:latin typeface="Nirmala UI"/>
                <a:cs typeface="Nirmala UI"/>
                <a:ea typeface="Nirmala UI"/>
              </a:rPr>
              <a:t>परिशिष्ट-19 (मॉक पोल प्रमाण-पत्र) का रिक्त प्ररूप इन 23 पृष्ठों में भी नहीं है, जबकि वह हर बूथ पर भरा जाता है। उसे मार्गदर्शिका (मु.पृ. 131) से लेकर सामग्री में रखवाएँ — दो प्रतियाँ दी जाती हैं।</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मूल प्रस्तुति का अपना अनुरोध — और इस संस्करण की सीमा</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118)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83</a:t>
            </a:r>
          </a:p>
        </p:txBody>
      </p:sp>
      <p:sp>
        <p:nvSpPr>
          <p:cNvPr id="9" name="TextBox 8"/>
          <p:cNvSpPr txBox="1"/>
          <p:nvPr/>
        </p:nvSpPr>
        <p:spPr>
          <a:xfrm>
            <a:off x="566928" y="1547896"/>
            <a:ext cx="11064240" cy="485290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मूल डेक का नोट</a:t>
            </a:r>
            <a:r>
              <a:rPr sz="1450" b="0" i="0">
                <a:solidFill>
                  <a:srgbClr val="202733"/>
                </a:solidFill>
                <a:latin typeface="Nirmala UI"/>
                <a:cs typeface="Nirmala UI"/>
                <a:ea typeface="Nirmala UI"/>
              </a:rPr>
              <a:t>  —  यह प्रस्तुति प्रशिक्षण के उद्देश्य से तैयार की गई है; किसी संशय की स्थिति में समस्त सुसंगत अधिनियम, नियम एवं आयोग के निर्देशों और वेबसाइट का निरंतर अवलोकन करते रहें, तथा रिटर्निंग अधिकारी के तात्कालिक दिशा-निर्देशों के अधीन कार्य सम्पादित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इस संस्करण की सीमा</a:t>
            </a:r>
            <a:r>
              <a:rPr sz="1450" b="0" i="0">
                <a:solidFill>
                  <a:srgbClr val="202733"/>
                </a:solidFill>
                <a:latin typeface="Nirmala UI"/>
                <a:cs typeface="Nirmala UI"/>
                <a:ea typeface="Nirmala UI"/>
              </a:rPr>
              <a:t>  —  यहाँ किए गए सुधार नियमों, आयोग के आदेशों एवं मार्गदर्शिका के आधार पर हैं, और प्रत्येक स्लाइड पर स्रोत अंकित है — किन्तु ये आयोग का आदेश नहीं हैं।</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कक्षा में ले जाने से पहले</a:t>
            </a:r>
            <a:r>
              <a:rPr sz="1450" b="0" i="0">
                <a:solidFill>
                  <a:srgbClr val="202733"/>
                </a:solidFill>
                <a:latin typeface="Nirmala UI"/>
                <a:cs typeface="Nirmala UI"/>
                <a:ea typeface="Nirmala UI"/>
              </a:rPr>
              <a:t>  —  जो बिन्दु 'सुधार' चिन्हित हैं, उन्हें अपने जिला निर्वाचन अधिकारी से एक बार पुष्ट कर लेना उचित होगा।</a:t>
            </a:r>
          </a:p>
        </p:txBody>
      </p:sp>
      <p:sp>
        <p:nvSpPr>
          <p:cNvPr id="10" name="Rounded Rectangle 9"/>
          <p:cNvSpPr/>
          <p:nvPr/>
        </p:nvSpPr>
        <p:spPr>
          <a:xfrm>
            <a:off x="566928" y="3477534"/>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77534"/>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605550"/>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जो जानबूझकर नहीं बदला गया</a:t>
            </a:r>
          </a:p>
          <a:p>
            <a:pPr algn="l">
              <a:lnSpc>
                <a:spcPct val="110000"/>
              </a:lnSpc>
              <a:spcAft>
                <a:spcPts val="300"/>
              </a:spcAft>
            </a:pPr>
            <a:r>
              <a:rPr sz="1300" b="0" i="0">
                <a:solidFill>
                  <a:srgbClr val="202733"/>
                </a:solidFill>
                <a:latin typeface="Nirmala UI"/>
                <a:cs typeface="Nirmala UI"/>
                <a:ea typeface="Nirmala UI"/>
              </a:rPr>
              <a:t>जिन पंक्तियों का आधार नहीं मिला, उन्हें 'सुधार' नहीं कहा गया — जैसे 200 मीटर में दल के कार्यालय वाली शर्त, जो मूल डेक की अपनी है और नियमों में अलग से नहीं मिली।</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5B6B1F"/>
                </a:solidFill>
                <a:latin typeface="Nirmala UI"/>
                <a:cs typeface="Nirmala UI"/>
                <a:ea typeface="Nirmala UI"/>
              </a:rPr>
              <a:t>खण्ड 1 · मतदान-पूर्व</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स्थल एवं चुनाव प्रबंधन — क्या सत्यापित करना है</a:t>
            </a:r>
          </a:p>
        </p:txBody>
      </p:sp>
      <p:sp>
        <p:nvSpPr>
          <p:cNvPr id="5" name="Rectangle 4"/>
          <p:cNvSpPr/>
          <p:nvPr/>
        </p:nvSpPr>
        <p:spPr>
          <a:xfrm>
            <a:off x="521207" y="1170432"/>
            <a:ext cx="777240" cy="3810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5B6B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डेक: सेक्टर अधिकारी प्रशिक्षण प्रस्तुति, राज्य निर्वाचन आयोग राजस्थान (पृ. 7); मतदान केन्द्रों की स्थापना — क्रमांक 641, दिनांक 19.01.2026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सेक्टर अधिकारी  ·  09</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97126"/>
            <a:ext cx="11064240" cy="4703673"/>
          </a:xfrm>
          <a:prstGeom prst="rect">
            <a:avLst/>
          </a:prstGeom>
          <a:noFill/>
        </p:spPr>
        <p:txBody>
          <a:bodyPr wrap="square" anchor="t" lIns="0" rIns="0" tIns="0" bIns="0">
            <a:spAutoFit/>
          </a:bodyPr>
          <a:lstStyle/>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रूट</a:t>
            </a:r>
            <a:r>
              <a:rPr sz="1450" b="0" i="0">
                <a:solidFill>
                  <a:srgbClr val="202733"/>
                </a:solidFill>
                <a:latin typeface="Nirmala UI"/>
                <a:cs typeface="Nirmala UI"/>
                <a:ea typeface="Nirmala UI"/>
              </a:rPr>
              <a:t>  —  नक्शे पर दर्शाए गए रूट व्यावहारिक हैं — पहुँच और सुगमता सुनिश्चित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ढाँचागत व्यवस्थाएँ</a:t>
            </a:r>
            <a:r>
              <a:rPr sz="1450" b="0" i="0">
                <a:solidFill>
                  <a:srgbClr val="202733"/>
                </a:solidFill>
                <a:latin typeface="Nirmala UI"/>
                <a:cs typeface="Nirmala UI"/>
                <a:ea typeface="Nirmala UI"/>
              </a:rPr>
              <a:t>  —  पानी, छाया, रैम्प, टॉयलेट, दूरभाष तथा भवन की भौतिक स्थिति।</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नए केन्द्र</a:t>
            </a:r>
            <a:r>
              <a:rPr sz="1450" b="0" i="0">
                <a:solidFill>
                  <a:srgbClr val="202733"/>
                </a:solidFill>
                <a:latin typeface="Nirmala UI"/>
                <a:cs typeface="Nirmala UI"/>
                <a:ea typeface="Nirmala UI"/>
              </a:rPr>
              <a:t>  —  नए मतदान केन्द्रों का व्यापक प्रचार-प्रसार सुनिश्चित करें।</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सम्पर्क</a:t>
            </a:r>
            <a:r>
              <a:rPr sz="1450" b="0" i="0">
                <a:solidFill>
                  <a:srgbClr val="202733"/>
                </a:solidFill>
                <a:latin typeface="Nirmala UI"/>
                <a:cs typeface="Nirmala UI"/>
                <a:ea typeface="Nirmala UI"/>
              </a:rPr>
              <a:t>  —  मतदान केन्द्र पर सम्पर्क हेतु मोबाइल/दूरभाष नम्बर की सूचना लें।</a:t>
            </a:r>
          </a:p>
          <a:p>
            <a:pPr algn="l">
              <a:lnSpc>
                <a:spcPct val="110000"/>
              </a:lnSpc>
              <a:spcAft>
                <a:spcPts val="700"/>
              </a:spcAft>
            </a:pPr>
            <a:r>
              <a:rPr sz="1050" b="1" i="0">
                <a:solidFill>
                  <a:srgbClr val="5B6B1F"/>
                </a:solidFill>
                <a:latin typeface="Nirmala UI"/>
                <a:cs typeface="Nirmala UI"/>
                <a:ea typeface="Nirmala UI"/>
              </a:rPr>
              <a:t>●  </a:t>
            </a:r>
            <a:r>
              <a:rPr sz="1450" b="1" i="0">
                <a:solidFill>
                  <a:srgbClr val="162842"/>
                </a:solidFill>
                <a:latin typeface="Nirmala UI"/>
                <a:cs typeface="Nirmala UI"/>
                <a:ea typeface="Nirmala UI"/>
              </a:rPr>
              <a:t>आदेश 641 से जोड़कर देखें</a:t>
            </a:r>
            <a:r>
              <a:rPr sz="1450" b="0" i="0">
                <a:solidFill>
                  <a:srgbClr val="202733"/>
                </a:solidFill>
                <a:latin typeface="Nirmala UI"/>
                <a:cs typeface="Nirmala UI"/>
                <a:ea typeface="Nirmala UI"/>
              </a:rPr>
              <a:t>  —  केन्द्र पक्के भवन में हो; धार्मिक स्थल, अस्पताल या पुलिस थाना भवन में नहीं; एक भवन में 4 से अधिक केन्द्र नहीं; प्रवेश-निकास यथासंभव अलग; निशक्तजन हेतु रैम्प।</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